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25"/>
  </p:notesMasterIdLst>
  <p:sldIdLst>
    <p:sldId id="277"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8" r:id="rId19"/>
    <p:sldId id="272" r:id="rId20"/>
    <p:sldId id="273" r:id="rId21"/>
    <p:sldId id="274" r:id="rId22"/>
    <p:sldId id="275" r:id="rId23"/>
    <p:sldId id="276" r:id="rId2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08B7211-55E3-4FD2-8A57-4F9F058E256A}">
  <a:tblStyle styleId="{208B7211-55E3-4FD2-8A57-4F9F058E256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54" d="100"/>
          <a:sy n="154" d="100"/>
        </p:scale>
        <p:origin x="38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91425" rIns="91425" bIns="91425"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74a98c27d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74a98c27d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3" name="Google Shape;63;g74a98c27d9_0_0: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p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400"/>
              <a:buFont typeface="Arial"/>
              <a:buNone/>
            </a:pPr>
            <a:r>
              <a:rPr lang="en-US" sz="1100">
                <a:highlight>
                  <a:srgbClr val="FFFF00"/>
                </a:highlight>
                <a:latin typeface="Arial"/>
                <a:ea typeface="Arial"/>
                <a:cs typeface="Arial"/>
                <a:sym typeface="Arial"/>
              </a:rPr>
              <a:t>(Don’t show this slide on material provided to students in advance.)</a:t>
            </a:r>
            <a:endParaRPr sz="1100">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100">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US" sz="1100">
                <a:latin typeface="Arial"/>
                <a:ea typeface="Arial"/>
                <a:cs typeface="Arial"/>
                <a:sym typeface="Arial"/>
              </a:rPr>
              <a:t>The results of the original study showed that people were able to distinguish good from bad explanations when there were no references to neuroscience (the brain) in the explanation; and were able to detect good explanations when neuroscience was present; but the presence of neuroscience in bad explanations influenced them to rate these explanations as good (even though the neuroscience was irrelevant).</a:t>
            </a:r>
            <a:endParaRPr sz="1100">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100"/>
          </a:p>
          <a:p>
            <a:pPr marL="0" lvl="0" indent="0" algn="l" rtl="0">
              <a:spcBef>
                <a:spcPts val="0"/>
              </a:spcBef>
              <a:spcAft>
                <a:spcPts val="0"/>
              </a:spcAft>
              <a:buClr>
                <a:schemeClr val="dk1"/>
              </a:buClr>
              <a:buSzPts val="1400"/>
              <a:buFont typeface="Arial"/>
              <a:buNone/>
            </a:pPr>
            <a:r>
              <a:rPr lang="en-US" sz="1100">
                <a:latin typeface="Arial"/>
                <a:ea typeface="Arial"/>
                <a:cs typeface="Arial"/>
                <a:sym typeface="Arial"/>
              </a:rPr>
              <a:t>Notes on the way the questions were structured:</a:t>
            </a:r>
            <a:endParaRPr sz="1100">
              <a:latin typeface="Arial"/>
              <a:ea typeface="Arial"/>
              <a:cs typeface="Arial"/>
              <a:sym typeface="Arial"/>
            </a:endParaRPr>
          </a:p>
          <a:p>
            <a:pPr marL="0" lvl="0" indent="0" algn="l" rtl="0">
              <a:spcBef>
                <a:spcPts val="480"/>
              </a:spcBef>
              <a:spcAft>
                <a:spcPts val="0"/>
              </a:spcAft>
              <a:buClr>
                <a:schemeClr val="accent1"/>
              </a:buClr>
              <a:buSzPts val="2040"/>
              <a:buFont typeface="Arial"/>
              <a:buNone/>
            </a:pPr>
            <a:r>
              <a:rPr lang="en-US" sz="1100">
                <a:latin typeface="Arial"/>
                <a:ea typeface="Arial"/>
                <a:cs typeface="Arial"/>
                <a:sym typeface="Arial"/>
              </a:rPr>
              <a:t>A = good explanation, no neuroscience</a:t>
            </a:r>
            <a:endParaRPr sz="1100">
              <a:latin typeface="Arial"/>
              <a:ea typeface="Arial"/>
              <a:cs typeface="Arial"/>
              <a:sym typeface="Arial"/>
            </a:endParaRPr>
          </a:p>
          <a:p>
            <a:pPr marL="0" lvl="0" indent="0" algn="l" rtl="0">
              <a:spcBef>
                <a:spcPts val="480"/>
              </a:spcBef>
              <a:spcAft>
                <a:spcPts val="0"/>
              </a:spcAft>
              <a:buClr>
                <a:schemeClr val="accent1"/>
              </a:buClr>
              <a:buSzPts val="2040"/>
              <a:buFont typeface="Arial"/>
              <a:buNone/>
            </a:pPr>
            <a:r>
              <a:rPr lang="en-US" sz="1100">
                <a:latin typeface="Arial"/>
                <a:ea typeface="Arial"/>
                <a:cs typeface="Arial"/>
                <a:sym typeface="Arial"/>
              </a:rPr>
              <a:t>B = bad explanation, no neuroscience</a:t>
            </a:r>
            <a:endParaRPr sz="1100">
              <a:latin typeface="Arial"/>
              <a:ea typeface="Arial"/>
              <a:cs typeface="Arial"/>
              <a:sym typeface="Arial"/>
            </a:endParaRPr>
          </a:p>
          <a:p>
            <a:pPr marL="0" lvl="0" indent="0" algn="l" rtl="0">
              <a:spcBef>
                <a:spcPts val="480"/>
              </a:spcBef>
              <a:spcAft>
                <a:spcPts val="0"/>
              </a:spcAft>
              <a:buClr>
                <a:schemeClr val="accent1"/>
              </a:buClr>
              <a:buSzPts val="2040"/>
              <a:buFont typeface="Arial"/>
              <a:buNone/>
            </a:pPr>
            <a:r>
              <a:rPr lang="en-US" sz="1100">
                <a:latin typeface="Arial"/>
                <a:ea typeface="Arial"/>
                <a:cs typeface="Arial"/>
                <a:sym typeface="Arial"/>
              </a:rPr>
              <a:t>C = good explanation, with irrelevant neuroscience</a:t>
            </a:r>
            <a:endParaRPr sz="1100">
              <a:latin typeface="Arial"/>
              <a:ea typeface="Arial"/>
              <a:cs typeface="Arial"/>
              <a:sym typeface="Arial"/>
            </a:endParaRPr>
          </a:p>
          <a:p>
            <a:pPr marL="0" lvl="0" indent="0" algn="l" rtl="0">
              <a:spcBef>
                <a:spcPts val="480"/>
              </a:spcBef>
              <a:spcAft>
                <a:spcPts val="0"/>
              </a:spcAft>
              <a:buClr>
                <a:schemeClr val="accent1"/>
              </a:buClr>
              <a:buSzPts val="2040"/>
              <a:buFont typeface="Arial"/>
              <a:buNone/>
            </a:pPr>
            <a:r>
              <a:rPr lang="en-US" sz="1100" b="1">
                <a:latin typeface="Arial"/>
                <a:ea typeface="Arial"/>
                <a:cs typeface="Arial"/>
                <a:sym typeface="Arial"/>
              </a:rPr>
              <a:t>D = bad explanation, with irrelevant neuroscience</a:t>
            </a:r>
            <a:endParaRPr sz="1100">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100"/>
          </a:p>
          <a:p>
            <a:pPr marL="0" marR="0" lvl="0" indent="0" algn="l" rtl="0">
              <a:lnSpc>
                <a:spcPct val="100000"/>
              </a:lnSpc>
              <a:spcBef>
                <a:spcPts val="0"/>
              </a:spcBef>
              <a:spcAft>
                <a:spcPts val="0"/>
              </a:spcAft>
              <a:buClr>
                <a:srgbClr val="000000"/>
              </a:buClr>
              <a:buSzPts val="1400"/>
              <a:buFont typeface="Arial"/>
              <a:buNone/>
            </a:pPr>
            <a:endParaRPr/>
          </a:p>
          <a:p>
            <a:pPr marL="0" lvl="0" indent="0" algn="l" rtl="0">
              <a:spcBef>
                <a:spcPts val="480"/>
              </a:spcBef>
              <a:spcAft>
                <a:spcPts val="0"/>
              </a:spcAft>
              <a:buClr>
                <a:schemeClr val="accent1"/>
              </a:buClr>
              <a:buSzPts val="2040"/>
              <a:buFont typeface="Arial"/>
              <a:buNone/>
            </a:pPr>
            <a:endParaRPr/>
          </a:p>
        </p:txBody>
      </p:sp>
      <p:sp>
        <p:nvSpPr>
          <p:cNvPr id="140" name="Google Shape;140;p7: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11</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6" name="Google Shape;146;p1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400"/>
              <a:buFont typeface="Arial"/>
              <a:buNone/>
            </a:pPr>
            <a:r>
              <a:rPr lang="en-US" sz="1000" dirty="0">
                <a:highlight>
                  <a:srgbClr val="FFFF00"/>
                </a:highlight>
                <a:latin typeface="Arial"/>
                <a:ea typeface="Arial"/>
                <a:cs typeface="Arial"/>
                <a:sym typeface="Arial"/>
              </a:rPr>
              <a:t>(Don’t show this slide on material provided to students in advance.)</a:t>
            </a:r>
            <a:endParaRPr sz="1100" dirty="0">
              <a:latin typeface="Arial"/>
              <a:ea typeface="Arial"/>
              <a:cs typeface="Arial"/>
              <a:sym typeface="Arial"/>
            </a:endParaRPr>
          </a:p>
          <a:p>
            <a:pPr marL="0" lvl="0" indent="0" algn="l" rtl="0">
              <a:spcBef>
                <a:spcPts val="0"/>
              </a:spcBef>
              <a:spcAft>
                <a:spcPts val="0"/>
              </a:spcAft>
              <a:buNone/>
            </a:pPr>
            <a:endParaRPr sz="1100" dirty="0">
              <a:latin typeface="Arial"/>
              <a:ea typeface="Arial"/>
              <a:cs typeface="Arial"/>
              <a:sym typeface="Arial"/>
            </a:endParaRPr>
          </a:p>
          <a:p>
            <a:pPr marL="0" lvl="0" indent="0" algn="l" rtl="0">
              <a:spcBef>
                <a:spcPts val="0"/>
              </a:spcBef>
              <a:spcAft>
                <a:spcPts val="0"/>
              </a:spcAft>
              <a:buNone/>
            </a:pPr>
            <a:r>
              <a:rPr lang="en-US" sz="1100" dirty="0">
                <a:latin typeface="Arial"/>
                <a:ea typeface="Arial"/>
                <a:cs typeface="Arial"/>
                <a:sym typeface="Arial"/>
              </a:rPr>
              <a:t>Weisberg’s study provided experimental evidence that we have a blind spot when it comes to neuroscientific ‘explanations’ of things.</a:t>
            </a:r>
            <a:endParaRPr sz="1100" dirty="0">
              <a:latin typeface="Arial"/>
              <a:ea typeface="Arial"/>
              <a:cs typeface="Arial"/>
              <a:sym typeface="Arial"/>
            </a:endParaRPr>
          </a:p>
          <a:p>
            <a:pPr marL="0" lvl="0" indent="0" algn="l" rtl="0">
              <a:spcBef>
                <a:spcPts val="480"/>
              </a:spcBef>
              <a:spcAft>
                <a:spcPts val="0"/>
              </a:spcAft>
              <a:buNone/>
            </a:pPr>
            <a:r>
              <a:rPr lang="en-US" sz="1100" dirty="0">
                <a:latin typeface="Arial"/>
                <a:ea typeface="Arial"/>
                <a:cs typeface="Arial"/>
                <a:sym typeface="Arial"/>
              </a:rPr>
              <a:t>This is important, because it suggests that in order to be critical consumers of neuroscience information, we need to be aware of this blind spot. </a:t>
            </a:r>
            <a:endParaRPr sz="1100" dirty="0">
              <a:latin typeface="Arial"/>
              <a:ea typeface="Arial"/>
              <a:cs typeface="Arial"/>
              <a:sym typeface="Arial"/>
            </a:endParaRPr>
          </a:p>
          <a:p>
            <a:pPr marL="0" lvl="0" indent="0" algn="l" rtl="0">
              <a:spcBef>
                <a:spcPts val="480"/>
              </a:spcBef>
              <a:spcAft>
                <a:spcPts val="0"/>
              </a:spcAft>
              <a:buNone/>
            </a:pPr>
            <a:r>
              <a:rPr lang="en-US" sz="1100" dirty="0">
                <a:latin typeface="Arial"/>
                <a:ea typeface="Arial"/>
                <a:cs typeface="Arial"/>
                <a:sym typeface="Arial"/>
              </a:rPr>
              <a:t>Neuroscience is a complex field, and although we have learned a lot about the brain in the past century, it is a field still in relative infancy.  Neuroscience has been over </a:t>
            </a:r>
            <a:r>
              <a:rPr lang="en-US" sz="1100" dirty="0" err="1">
                <a:latin typeface="Arial"/>
                <a:ea typeface="Arial"/>
                <a:cs typeface="Arial"/>
                <a:sym typeface="Arial"/>
              </a:rPr>
              <a:t>generalised</a:t>
            </a:r>
            <a:r>
              <a:rPr lang="en-US" sz="1100" dirty="0">
                <a:latin typeface="Arial"/>
                <a:ea typeface="Arial"/>
                <a:cs typeface="Arial"/>
                <a:sym typeface="Arial"/>
              </a:rPr>
              <a:t> in education by some people.</a:t>
            </a:r>
            <a:endParaRPr sz="1100" dirty="0">
              <a:latin typeface="Arial"/>
              <a:ea typeface="Arial"/>
              <a:cs typeface="Arial"/>
              <a:sym typeface="Arial"/>
            </a:endParaRPr>
          </a:p>
          <a:p>
            <a:pPr marL="0" lvl="0" indent="0" algn="l" rtl="0">
              <a:spcBef>
                <a:spcPts val="480"/>
              </a:spcBef>
              <a:spcAft>
                <a:spcPts val="0"/>
              </a:spcAft>
              <a:buNone/>
            </a:pPr>
            <a:r>
              <a:rPr lang="en-US" sz="1100" dirty="0">
                <a:latin typeface="Arial"/>
                <a:ea typeface="Arial"/>
                <a:cs typeface="Arial"/>
                <a:sym typeface="Arial"/>
              </a:rPr>
              <a:t>So we need to be CRITICAL THINKERS!</a:t>
            </a:r>
            <a:endParaRPr sz="1100" dirty="0">
              <a:latin typeface="Arial"/>
              <a:ea typeface="Arial"/>
              <a:cs typeface="Arial"/>
              <a:sym typeface="Arial"/>
            </a:endParaRPr>
          </a:p>
        </p:txBody>
      </p:sp>
      <p:sp>
        <p:nvSpPr>
          <p:cNvPr id="147" name="Google Shape;147;p10: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12</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4" name="Google Shape;154;p1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100" i="0" u="none" strike="noStrike" cap="none">
                <a:solidFill>
                  <a:schemeClr val="dk1"/>
                </a:solidFill>
                <a:latin typeface="Arial"/>
                <a:ea typeface="Arial"/>
                <a:cs typeface="Arial"/>
                <a:sym typeface="Arial"/>
              </a:rPr>
              <a:t>NB </a:t>
            </a:r>
            <a:r>
              <a:rPr lang="en-US" sz="1100">
                <a:latin typeface="Arial"/>
                <a:ea typeface="Arial"/>
                <a:cs typeface="Arial"/>
                <a:sym typeface="Arial"/>
              </a:rPr>
              <a:t>students</a:t>
            </a:r>
            <a:r>
              <a:rPr lang="en-US" sz="1100" i="0" u="none" strike="noStrike" cap="none">
                <a:solidFill>
                  <a:schemeClr val="dk1"/>
                </a:solidFill>
                <a:latin typeface="Arial"/>
                <a:ea typeface="Arial"/>
                <a:cs typeface="Arial"/>
                <a:sym typeface="Arial"/>
              </a:rPr>
              <a:t> </a:t>
            </a:r>
            <a:r>
              <a:rPr lang="en-US" sz="1100">
                <a:latin typeface="Arial"/>
                <a:ea typeface="Arial"/>
                <a:cs typeface="Arial"/>
                <a:sym typeface="Arial"/>
              </a:rPr>
              <a:t>ma</a:t>
            </a:r>
            <a:r>
              <a:rPr lang="en-US" sz="1100" i="0" u="none" strike="noStrike" cap="none">
                <a:solidFill>
                  <a:schemeClr val="dk1"/>
                </a:solidFill>
                <a:latin typeface="Arial"/>
                <a:ea typeface="Arial"/>
                <a:cs typeface="Arial"/>
                <a:sym typeface="Arial"/>
              </a:rPr>
              <a:t>y have an emotional response – this was done to many of them!</a:t>
            </a:r>
            <a:endParaRPr sz="1100" i="0" u="none" strike="noStrike" cap="none">
              <a:solidFill>
                <a:schemeClr val="dk1"/>
              </a:solidFill>
              <a:latin typeface="Arial"/>
              <a:ea typeface="Arial"/>
              <a:cs typeface="Arial"/>
              <a:sym typeface="Arial"/>
            </a:endParaRPr>
          </a:p>
        </p:txBody>
      </p:sp>
      <p:sp>
        <p:nvSpPr>
          <p:cNvPr id="155" name="Google Shape;155;p1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13</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1" name="Google Shape;161;p1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400"/>
              <a:buFont typeface="Arial"/>
              <a:buNone/>
            </a:pPr>
            <a:r>
              <a:rPr lang="en-US">
                <a:latin typeface="Arial"/>
                <a:ea typeface="Arial"/>
                <a:cs typeface="Arial"/>
                <a:sym typeface="Arial"/>
              </a:rPr>
              <a:t>I</a:t>
            </a:r>
            <a:r>
              <a:rPr lang="en-US" sz="1100">
                <a:latin typeface="Arial"/>
                <a:ea typeface="Arial"/>
                <a:cs typeface="Arial"/>
                <a:sym typeface="Arial"/>
              </a:rPr>
              <a:t>mage is link to report </a:t>
            </a:r>
            <a:endParaRPr sz="1100" b="1">
              <a:latin typeface="Arial"/>
              <a:ea typeface="Arial"/>
              <a:cs typeface="Arial"/>
              <a:sym typeface="Arial"/>
            </a:endParaRPr>
          </a:p>
          <a:p>
            <a:pPr marL="0" lvl="0" indent="0" algn="l" rtl="0">
              <a:spcBef>
                <a:spcPts val="0"/>
              </a:spcBef>
              <a:spcAft>
                <a:spcPts val="0"/>
              </a:spcAft>
              <a:buClr>
                <a:schemeClr val="dk2"/>
              </a:buClr>
              <a:buSzPts val="3600"/>
              <a:buFont typeface="Arial"/>
              <a:buNone/>
            </a:pPr>
            <a:r>
              <a:rPr lang="en-US" sz="1100" b="1">
                <a:latin typeface="Arial"/>
                <a:ea typeface="Arial"/>
                <a:cs typeface="Arial"/>
                <a:sym typeface="Arial"/>
              </a:rPr>
              <a:t>– Yes! Teachers and parents are reading about the brain and learning</a:t>
            </a:r>
            <a:endParaRPr sz="1100">
              <a:latin typeface="Arial"/>
              <a:ea typeface="Arial"/>
              <a:cs typeface="Arial"/>
              <a:sym typeface="Arial"/>
            </a:endParaRPr>
          </a:p>
          <a:p>
            <a:pPr marL="457200" marR="0" lvl="0" indent="-311150" algn="l" rtl="0">
              <a:lnSpc>
                <a:spcPct val="100000"/>
              </a:lnSpc>
              <a:spcBef>
                <a:spcPts val="0"/>
              </a:spcBef>
              <a:spcAft>
                <a:spcPts val="0"/>
              </a:spcAft>
              <a:buClr>
                <a:schemeClr val="dk1"/>
              </a:buClr>
              <a:buSzPts val="1300"/>
              <a:buFont typeface="Arial"/>
              <a:buChar char="●"/>
            </a:pPr>
            <a:r>
              <a:rPr lang="en-US" sz="1100" i="0" u="none" strike="noStrike" cap="none">
                <a:solidFill>
                  <a:schemeClr val="dk1"/>
                </a:solidFill>
                <a:latin typeface="Arial"/>
                <a:ea typeface="Arial"/>
                <a:cs typeface="Arial"/>
                <a:sym typeface="Arial"/>
              </a:rPr>
              <a:t>Wellcome Trust teacher survey (292 responses, open 30 April 2013 to 14 June 2013)</a:t>
            </a:r>
            <a:endParaRPr sz="1100">
              <a:latin typeface="Arial"/>
              <a:ea typeface="Arial"/>
              <a:cs typeface="Arial"/>
              <a:sym typeface="Arial"/>
            </a:endParaRPr>
          </a:p>
          <a:p>
            <a:pPr marL="457200" marR="0" lvl="0" indent="-311150" algn="l" rtl="0">
              <a:lnSpc>
                <a:spcPct val="100000"/>
              </a:lnSpc>
              <a:spcBef>
                <a:spcPts val="0"/>
              </a:spcBef>
              <a:spcAft>
                <a:spcPts val="0"/>
              </a:spcAft>
              <a:buClr>
                <a:schemeClr val="dk1"/>
              </a:buClr>
              <a:buSzPts val="1300"/>
              <a:buFont typeface="Arial"/>
              <a:buChar char="●"/>
            </a:pPr>
            <a:r>
              <a:rPr lang="en-US" sz="1100" i="0" u="none" strike="noStrike" cap="none">
                <a:solidFill>
                  <a:schemeClr val="dk1"/>
                </a:solidFill>
                <a:latin typeface="Arial"/>
                <a:ea typeface="Arial"/>
                <a:cs typeface="Arial"/>
                <a:sym typeface="Arial"/>
              </a:rPr>
              <a:t>Schoolzone teacher survey (908 responses, open for a 24-hour period on 13 May 2013)</a:t>
            </a:r>
            <a:endParaRPr sz="1100">
              <a:latin typeface="Arial"/>
              <a:ea typeface="Arial"/>
              <a:cs typeface="Arial"/>
              <a:sym typeface="Arial"/>
            </a:endParaRPr>
          </a:p>
          <a:p>
            <a:pPr marL="457200" marR="0" lvl="0" indent="-311150" algn="l" rtl="0">
              <a:lnSpc>
                <a:spcPct val="100000"/>
              </a:lnSpc>
              <a:spcBef>
                <a:spcPts val="0"/>
              </a:spcBef>
              <a:spcAft>
                <a:spcPts val="0"/>
              </a:spcAft>
              <a:buClr>
                <a:schemeClr val="dk1"/>
              </a:buClr>
              <a:buSzPts val="1300"/>
              <a:buFont typeface="Arial"/>
              <a:buChar char="●"/>
            </a:pPr>
            <a:r>
              <a:rPr lang="en-US" sz="1100" i="0" u="none" strike="noStrike" cap="none">
                <a:solidFill>
                  <a:schemeClr val="dk1"/>
                </a:solidFill>
                <a:latin typeface="Arial"/>
                <a:ea typeface="Arial"/>
                <a:cs typeface="Arial"/>
                <a:sym typeface="Arial"/>
              </a:rPr>
              <a:t>Wellcome Trust parent survey (109 responses, open 30 April 2013 to 14 June 2013)</a:t>
            </a:r>
            <a:endParaRPr sz="1100">
              <a:latin typeface="Arial"/>
              <a:ea typeface="Arial"/>
              <a:cs typeface="Arial"/>
              <a:sym typeface="Arial"/>
            </a:endParaRPr>
          </a:p>
          <a:p>
            <a:pPr marL="457200" marR="0" lvl="0" indent="-311150" algn="l" rtl="0">
              <a:lnSpc>
                <a:spcPct val="100000"/>
              </a:lnSpc>
              <a:spcBef>
                <a:spcPts val="0"/>
              </a:spcBef>
              <a:spcAft>
                <a:spcPts val="0"/>
              </a:spcAft>
              <a:buClr>
                <a:schemeClr val="dk1"/>
              </a:buClr>
              <a:buSzPts val="1300"/>
              <a:buFont typeface="Arial"/>
              <a:buChar char="●"/>
            </a:pPr>
            <a:r>
              <a:rPr lang="en-US" sz="1100" i="0" u="none" strike="noStrike" cap="none">
                <a:solidFill>
                  <a:schemeClr val="dk1"/>
                </a:solidFill>
                <a:latin typeface="Arial"/>
                <a:ea typeface="Arial"/>
                <a:cs typeface="Arial"/>
                <a:sym typeface="Arial"/>
              </a:rPr>
              <a:t>Musmnet parent survey (100 posts from 86 respondents, open 5 June 2013 to 19 June 2013)</a:t>
            </a:r>
            <a:endParaRPr sz="1100">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a:latin typeface="Arial"/>
              <a:ea typeface="Arial"/>
              <a:cs typeface="Arial"/>
              <a:sym typeface="Arial"/>
            </a:endParaRPr>
          </a:p>
        </p:txBody>
      </p:sp>
      <p:sp>
        <p:nvSpPr>
          <p:cNvPr id="162" name="Google Shape;162;p1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14</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9" name="Google Shape;169;p1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100">
                <a:latin typeface="Arial"/>
                <a:ea typeface="Arial"/>
                <a:cs typeface="Arial"/>
                <a:sym typeface="Arial"/>
              </a:rPr>
              <a:t>Explain the increase in popularity of ‘brain-based’ ideas, and that these might be questions they will face in schools</a:t>
            </a:r>
            <a:endParaRPr sz="1100" i="0" u="none" strike="noStrike" cap="none">
              <a:solidFill>
                <a:schemeClr val="dk1"/>
              </a:solidFill>
              <a:latin typeface="Arial"/>
              <a:ea typeface="Arial"/>
              <a:cs typeface="Arial"/>
              <a:sym typeface="Arial"/>
            </a:endParaRPr>
          </a:p>
        </p:txBody>
      </p:sp>
      <p:sp>
        <p:nvSpPr>
          <p:cNvPr id="170" name="Google Shape;170;p13: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15</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1" name="Google Shape;181;p1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100">
                <a:latin typeface="Arial"/>
                <a:ea typeface="Arial"/>
                <a:cs typeface="Arial"/>
                <a:sym typeface="Arial"/>
              </a:rPr>
              <a:t>Make links to discussion of Fish oils in science literacy session</a:t>
            </a:r>
            <a:endParaRPr sz="1100" i="0" u="none" strike="noStrike" cap="none">
              <a:solidFill>
                <a:schemeClr val="dk1"/>
              </a:solidFill>
              <a:latin typeface="Arial"/>
              <a:ea typeface="Arial"/>
              <a:cs typeface="Arial"/>
              <a:sym typeface="Arial"/>
            </a:endParaRPr>
          </a:p>
        </p:txBody>
      </p:sp>
      <p:sp>
        <p:nvSpPr>
          <p:cNvPr id="182" name="Google Shape;182;p16: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16</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8" name="Google Shape;188;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100">
                <a:latin typeface="Arial"/>
                <a:ea typeface="Arial"/>
                <a:cs typeface="Arial"/>
                <a:sym typeface="Arial"/>
              </a:rPr>
              <a:t>20 mins</a:t>
            </a:r>
            <a:endParaRPr sz="1100">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US" sz="1100">
                <a:latin typeface="Arial"/>
                <a:ea typeface="Arial"/>
                <a:cs typeface="Arial"/>
                <a:sym typeface="Arial"/>
              </a:rPr>
              <a:t>Explain that these have all been/still are popular ideas in education that they may well come across when teaching</a:t>
            </a:r>
            <a:endParaRPr sz="1100">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US" sz="1100">
                <a:latin typeface="Arial"/>
                <a:ea typeface="Arial"/>
                <a:cs typeface="Arial"/>
                <a:sym typeface="Arial"/>
              </a:rPr>
              <a:t>Allocate students  to 5 breakout rooms/groups or allocate according to numbers and interest in topics </a:t>
            </a:r>
            <a:endParaRPr sz="1100">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US" sz="1100">
                <a:latin typeface="Arial"/>
                <a:ea typeface="Arial"/>
                <a:cs typeface="Arial"/>
                <a:sym typeface="Arial"/>
              </a:rPr>
              <a:t>20 minutes in room (Ask students to use a shared document to collate ideas).</a:t>
            </a:r>
            <a:endParaRPr sz="1100">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US" sz="1100">
                <a:latin typeface="Arial"/>
                <a:ea typeface="Arial"/>
                <a:cs typeface="Arial"/>
                <a:sym typeface="Arial"/>
              </a:rPr>
              <a:t>Remind groups to choose one spokesperson to feed back to the group</a:t>
            </a:r>
            <a:endParaRPr sz="1100">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100">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US" sz="1100">
                <a:latin typeface="Arial"/>
                <a:ea typeface="Arial"/>
                <a:cs typeface="Arial"/>
                <a:sym typeface="Arial"/>
              </a:rPr>
              <a:t>15 minutes feedback on implications for classroom practice (3 mins per group) </a:t>
            </a:r>
            <a:endParaRPr sz="1100">
              <a:latin typeface="Arial"/>
              <a:ea typeface="Arial"/>
              <a:cs typeface="Arial"/>
              <a:sym typeface="Arial"/>
            </a:endParaRPr>
          </a:p>
          <a:p>
            <a:pPr marL="0" lvl="0" indent="0" algn="l" rtl="0">
              <a:spcBef>
                <a:spcPts val="480"/>
              </a:spcBef>
              <a:spcAft>
                <a:spcPts val="0"/>
              </a:spcAft>
              <a:buClr>
                <a:schemeClr val="accent1"/>
              </a:buClr>
              <a:buSzPts val="2040"/>
              <a:buFont typeface="Arial"/>
              <a:buNone/>
            </a:pPr>
            <a:endParaRPr sz="1100">
              <a:latin typeface="Arial"/>
              <a:ea typeface="Arial"/>
              <a:cs typeface="Arial"/>
              <a:sym typeface="Arial"/>
            </a:endParaRPr>
          </a:p>
        </p:txBody>
      </p:sp>
      <p:sp>
        <p:nvSpPr>
          <p:cNvPr id="189" name="Google Shape;189;p1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17</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908d42951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 name="Google Shape;195;g908d42951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100">
                <a:latin typeface="Arial"/>
                <a:ea typeface="Arial"/>
                <a:cs typeface="Arial"/>
                <a:sym typeface="Arial"/>
              </a:rPr>
              <a:t>Each group to spend 2 or 3 minutes presenting (give a reminder in the chat when time is up)</a:t>
            </a:r>
            <a:endParaRPr sz="1100">
              <a:latin typeface="Arial"/>
              <a:ea typeface="Arial"/>
              <a:cs typeface="Arial"/>
              <a:sym typeface="Arial"/>
            </a:endParaRPr>
          </a:p>
        </p:txBody>
      </p:sp>
      <p:sp>
        <p:nvSpPr>
          <p:cNvPr id="196" name="Google Shape;196;g908d429512_0_0: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19</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3" name="Google Shape;203;p1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100">
                <a:latin typeface="Arial"/>
                <a:ea typeface="Arial"/>
                <a:cs typeface="Arial"/>
                <a:sym typeface="Arial"/>
              </a:rPr>
              <a:t>If faced with a ‘magic bullet’ based on ‘neuroscience’, be wary!</a:t>
            </a:r>
            <a:endParaRPr sz="1100">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US" sz="1100">
                <a:latin typeface="Arial"/>
                <a:ea typeface="Arial"/>
                <a:cs typeface="Arial"/>
                <a:sym typeface="Arial"/>
              </a:rPr>
              <a:t>Understanding of the brain may </a:t>
            </a:r>
            <a:r>
              <a:rPr lang="en-US" sz="1100" u="sng">
                <a:latin typeface="Arial"/>
                <a:ea typeface="Arial"/>
                <a:cs typeface="Arial"/>
                <a:sym typeface="Arial"/>
              </a:rPr>
              <a:t>contribute </a:t>
            </a:r>
            <a:r>
              <a:rPr lang="en-US" sz="1100">
                <a:latin typeface="Arial"/>
                <a:ea typeface="Arial"/>
                <a:cs typeface="Arial"/>
                <a:sym typeface="Arial"/>
              </a:rPr>
              <a:t>to helping us understand why teaching works or doesn't work, but is unlikely to tell us ‘what works’.</a:t>
            </a:r>
            <a:endParaRPr sz="1100">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US" sz="1100">
                <a:latin typeface="Arial"/>
                <a:ea typeface="Arial"/>
                <a:cs typeface="Arial"/>
                <a:sym typeface="Arial"/>
              </a:rPr>
              <a:t>Learning involves the complex interaction of many factors (learner motivation, health, access to resources, cultural capital,  quality of teacher explanations….) and any kind of quick fix is highly unlikely. </a:t>
            </a:r>
            <a:endParaRPr sz="1100">
              <a:latin typeface="Arial"/>
              <a:ea typeface="Arial"/>
              <a:cs typeface="Arial"/>
              <a:sym typeface="Arial"/>
            </a:endParaRPr>
          </a:p>
        </p:txBody>
      </p:sp>
      <p:sp>
        <p:nvSpPr>
          <p:cNvPr id="204" name="Google Shape;204;p17: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20</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7f9b758e6f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0" name="Google Shape;210;g7f9b758e6f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1" name="Google Shape;211;g7f9b758e6f_1_0: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728d724fc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728d724fc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0" name="Google Shape;70;g728d724fc4_0_0: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3</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7f9b758e6f_1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7f9b758e6f_1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0" name="Google Shape;220;g7f9b758e6f_1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22</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g5da84dcb3c_3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6" name="Google Shape;226;g5da84dcb3c_3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g5da84dcb3c_3_6: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23</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5" name="Google Shape;75;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76" name="Google Shape;76;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4</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4" name="Google Shape;84;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85" name="Google Shape;85;p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5</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1" name="Google Shape;91;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100">
                <a:latin typeface="Arial"/>
                <a:ea typeface="Arial"/>
                <a:cs typeface="Arial"/>
                <a:sym typeface="Arial"/>
              </a:rPr>
              <a:t>5 minutes to explain task, 10 mins for students to complete (example on the next two slides)</a:t>
            </a:r>
            <a:endParaRPr sz="1100">
              <a:latin typeface="Arial"/>
              <a:ea typeface="Arial"/>
              <a:cs typeface="Arial"/>
              <a:sym typeface="Arial"/>
            </a:endParaRPr>
          </a:p>
          <a:p>
            <a:pPr marL="0" lvl="0" indent="0" algn="l" rtl="0">
              <a:spcBef>
                <a:spcPts val="0"/>
              </a:spcBef>
              <a:spcAft>
                <a:spcPts val="0"/>
              </a:spcAft>
              <a:buNone/>
            </a:pPr>
            <a:endParaRPr sz="1100">
              <a:highlight>
                <a:srgbClr val="FFFF00"/>
              </a:highlight>
              <a:latin typeface="Arial"/>
              <a:ea typeface="Arial"/>
              <a:cs typeface="Arial"/>
              <a:sym typeface="Arial"/>
            </a:endParaRPr>
          </a:p>
          <a:p>
            <a:pPr marL="0" lvl="0" indent="0" algn="l" rtl="0">
              <a:spcBef>
                <a:spcPts val="0"/>
              </a:spcBef>
              <a:spcAft>
                <a:spcPts val="0"/>
              </a:spcAft>
              <a:buNone/>
            </a:pPr>
            <a:r>
              <a:rPr lang="en-US" sz="1100">
                <a:highlight>
                  <a:srgbClr val="FFFF00"/>
                </a:highlight>
                <a:latin typeface="Arial"/>
                <a:ea typeface="Arial"/>
                <a:cs typeface="Arial"/>
                <a:sym typeface="Arial"/>
              </a:rPr>
              <a:t>Sheet number in grey top left 2 sides for each complete sheet e.g. S1 </a:t>
            </a:r>
            <a:endParaRPr sz="1100">
              <a:highlight>
                <a:srgbClr val="FFFF00"/>
              </a:highlight>
              <a:latin typeface="Arial"/>
              <a:ea typeface="Arial"/>
              <a:cs typeface="Arial"/>
              <a:sym typeface="Arial"/>
            </a:endParaRPr>
          </a:p>
          <a:p>
            <a:pPr marL="0" lvl="0" indent="0" algn="l" rtl="0">
              <a:spcBef>
                <a:spcPts val="0"/>
              </a:spcBef>
              <a:spcAft>
                <a:spcPts val="0"/>
              </a:spcAft>
              <a:buNone/>
            </a:pPr>
            <a:r>
              <a:rPr lang="en-US" sz="1100">
                <a:latin typeface="Arial"/>
                <a:ea typeface="Arial"/>
                <a:cs typeface="Arial"/>
                <a:sym typeface="Arial"/>
              </a:rPr>
              <a:t>Experiment Notes:</a:t>
            </a:r>
            <a:endParaRPr sz="1100">
              <a:latin typeface="Arial"/>
              <a:ea typeface="Arial"/>
              <a:cs typeface="Arial"/>
              <a:sym typeface="Arial"/>
            </a:endParaRPr>
          </a:p>
          <a:p>
            <a:pPr marL="457200" lvl="0" indent="-298450" algn="l" rtl="0">
              <a:spcBef>
                <a:spcPts val="0"/>
              </a:spcBef>
              <a:spcAft>
                <a:spcPts val="0"/>
              </a:spcAft>
              <a:buSzPts val="1100"/>
              <a:buChar char="•"/>
            </a:pPr>
            <a:r>
              <a:rPr lang="en-US" sz="1100">
                <a:latin typeface="Arial"/>
                <a:ea typeface="Arial"/>
                <a:cs typeface="Arial"/>
                <a:sym typeface="Arial"/>
              </a:rPr>
              <a:t>“We are going to do a quick version of a classic psychological experiment in order to see how evidence is collected by cognitive neuropsychology.</a:t>
            </a:r>
            <a:endParaRPr sz="1100">
              <a:latin typeface="Arial"/>
              <a:ea typeface="Arial"/>
              <a:cs typeface="Arial"/>
              <a:sym typeface="Arial"/>
            </a:endParaRPr>
          </a:p>
          <a:p>
            <a:pPr marL="457200" lvl="0" indent="-298450" algn="l" rtl="0">
              <a:spcBef>
                <a:spcPts val="0"/>
              </a:spcBef>
              <a:spcAft>
                <a:spcPts val="0"/>
              </a:spcAft>
              <a:buSzPts val="1100"/>
              <a:buChar char="•"/>
            </a:pPr>
            <a:r>
              <a:rPr lang="en-US" sz="1100">
                <a:latin typeface="Arial"/>
                <a:ea typeface="Arial"/>
                <a:cs typeface="Arial"/>
                <a:sym typeface="Arial"/>
              </a:rPr>
              <a:t>You will get the chance to first experience the experiment from the perspective of a participant, and then later from the perspective of a researcher.</a:t>
            </a:r>
            <a:endParaRPr sz="1100">
              <a:latin typeface="Arial"/>
              <a:ea typeface="Arial"/>
              <a:cs typeface="Arial"/>
              <a:sym typeface="Arial"/>
            </a:endParaRPr>
          </a:p>
          <a:p>
            <a:pPr marL="457200" lvl="0" indent="-298450" algn="l" rtl="0">
              <a:spcBef>
                <a:spcPts val="0"/>
              </a:spcBef>
              <a:spcAft>
                <a:spcPts val="0"/>
              </a:spcAft>
              <a:buSzPts val="1100"/>
              <a:buChar char="•"/>
            </a:pPr>
            <a:r>
              <a:rPr lang="en-US" sz="1100">
                <a:latin typeface="Arial"/>
                <a:ea typeface="Arial"/>
                <a:cs typeface="Arial"/>
                <a:sym typeface="Arial"/>
              </a:rPr>
              <a:t>The data collected here will only be used for demonstration purposes in this class; this is not an actual scientific experiment.”</a:t>
            </a:r>
            <a:endParaRPr sz="1100">
              <a:latin typeface="Arial"/>
              <a:ea typeface="Arial"/>
              <a:cs typeface="Arial"/>
              <a:sym typeface="Arial"/>
            </a:endParaRPr>
          </a:p>
          <a:p>
            <a:pPr marL="457200" lvl="0" indent="0" algn="l" rtl="0">
              <a:spcBef>
                <a:spcPts val="0"/>
              </a:spcBef>
              <a:spcAft>
                <a:spcPts val="0"/>
              </a:spcAft>
              <a:buNone/>
            </a:pPr>
            <a:endParaRPr sz="1100">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US" sz="1100">
                <a:latin typeface="Arial"/>
                <a:ea typeface="Arial"/>
                <a:cs typeface="Arial"/>
                <a:sym typeface="Arial"/>
              </a:rPr>
              <a:t>Assign each student to a</a:t>
            </a:r>
            <a:r>
              <a:rPr lang="en-US" sz="1100" i="0" u="none" strike="noStrike" cap="none">
                <a:solidFill>
                  <a:schemeClr val="dk1"/>
                </a:solidFill>
                <a:latin typeface="Arial"/>
                <a:ea typeface="Arial"/>
                <a:cs typeface="Arial"/>
                <a:sym typeface="Arial"/>
              </a:rPr>
              <a:t> stimulus sheet</a:t>
            </a:r>
            <a:r>
              <a:rPr lang="en-US" sz="1100">
                <a:latin typeface="Arial"/>
                <a:ea typeface="Arial"/>
                <a:cs typeface="Arial"/>
                <a:sym typeface="Arial"/>
              </a:rPr>
              <a:t> (using the register)</a:t>
            </a:r>
            <a:r>
              <a:rPr lang="en-US" sz="1100" i="0" u="none" strike="noStrike" cap="none">
                <a:solidFill>
                  <a:schemeClr val="dk1"/>
                </a:solidFill>
                <a:latin typeface="Arial"/>
                <a:ea typeface="Arial"/>
                <a:cs typeface="Arial"/>
                <a:sym typeface="Arial"/>
              </a:rPr>
              <a:t>. </a:t>
            </a:r>
            <a:r>
              <a:rPr lang="en-US" sz="1100">
                <a:latin typeface="Arial"/>
                <a:ea typeface="Arial"/>
                <a:cs typeface="Arial"/>
                <a:sym typeface="Arial"/>
              </a:rPr>
              <a:t>Give students 10 minutes to read the descriptions and explanations and rate their explanations. Explain that they should write their responses in the spreadsheet. All links are on the Minerva page.</a:t>
            </a:r>
            <a:endParaRPr sz="1100">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1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US" sz="1100" b="1">
                <a:solidFill>
                  <a:srgbClr val="4F81BD"/>
                </a:solidFill>
                <a:latin typeface="Arial"/>
                <a:ea typeface="Arial"/>
                <a:cs typeface="Arial"/>
                <a:sym typeface="Arial"/>
              </a:rPr>
              <a:t> The ‘seductive allure of neuroscience explanations’ experiment</a:t>
            </a:r>
            <a:endParaRPr sz="1100" b="1">
              <a:solidFill>
                <a:srgbClr val="4F81BD"/>
              </a:solidFill>
              <a:latin typeface="Arial"/>
              <a:ea typeface="Arial"/>
              <a:cs typeface="Arial"/>
              <a:sym typeface="Arial"/>
            </a:endParaRPr>
          </a:p>
          <a:p>
            <a:pPr marL="0" lvl="0" indent="0" algn="l" rtl="0">
              <a:lnSpc>
                <a:spcPct val="115000"/>
              </a:lnSpc>
              <a:spcBef>
                <a:spcPts val="500"/>
              </a:spcBef>
              <a:spcAft>
                <a:spcPts val="0"/>
              </a:spcAft>
              <a:buClr>
                <a:schemeClr val="dk1"/>
              </a:buClr>
              <a:buSzPts val="1100"/>
              <a:buFont typeface="Arial"/>
              <a:buNone/>
            </a:pPr>
            <a:r>
              <a:rPr lang="en-US" sz="1100">
                <a:latin typeface="Arial"/>
                <a:ea typeface="Arial"/>
                <a:cs typeface="Arial"/>
                <a:sym typeface="Arial"/>
              </a:rPr>
              <a:t>Students will be given the opportunity to experience what it might be like to take part in a psychology experiment. This is a cut- down version of a classic experiment by Deena Weisberg and colleagues in 2008. In this, participants were given descriptions of a number of different psychological phenomena, followed by different types of explanations. These were either ‘good’ explanations, or ‘bad’ (usually a circular redescription of the phenomenon). In addition, these explanations either did or did not contain irrelevant neuroscience – for the explanations that did, the neuroscience content did not add anything to the standalone definition. The key finding from the original study was that people were more likely to rate the ‘bad’ explanation as more satisfying if it contained irrelevant neuroscience. This suggests that we have a blind spot when it comes to neuroscience information, and we might be more likely to believe something if it’s claimed to be ‘brain-based’. Given the prevalence of teaching programs that lack in evidence of actual effectiveness (such as Brain Gym, or concepts such as VAK learning styles), this is likely to be something that trainees will encounter at some point in their careers. As such, equipping them with some basic critical thinking skills may help them to better evaluate such programs in the future.</a:t>
            </a:r>
            <a:endParaRPr sz="1100">
              <a:latin typeface="Arial"/>
              <a:ea typeface="Arial"/>
              <a:cs typeface="Arial"/>
              <a:sym typeface="Arial"/>
            </a:endParaRPr>
          </a:p>
          <a:p>
            <a:pPr marL="0" marR="0" lvl="0" indent="0" algn="l" rtl="0">
              <a:lnSpc>
                <a:spcPct val="100000"/>
              </a:lnSpc>
              <a:spcBef>
                <a:spcPts val="500"/>
              </a:spcBef>
              <a:spcAft>
                <a:spcPts val="0"/>
              </a:spcAft>
              <a:buClr>
                <a:srgbClr val="000000"/>
              </a:buClr>
              <a:buSzPts val="1400"/>
              <a:buFont typeface="Arial"/>
              <a:buNone/>
            </a:pPr>
            <a:endParaRPr sz="1100">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100">
              <a:latin typeface="Arial"/>
              <a:ea typeface="Arial"/>
              <a:cs typeface="Arial"/>
              <a:sym typeface="Arial"/>
            </a:endParaRPr>
          </a:p>
          <a:p>
            <a:pPr marL="0" lvl="0" indent="0" algn="l" rtl="0">
              <a:spcBef>
                <a:spcPts val="0"/>
              </a:spcBef>
              <a:spcAft>
                <a:spcPts val="0"/>
              </a:spcAft>
              <a:buNone/>
            </a:pPr>
            <a:endParaRPr sz="1100">
              <a:latin typeface="Arial"/>
              <a:ea typeface="Arial"/>
              <a:cs typeface="Arial"/>
              <a:sym typeface="Arial"/>
            </a:endParaRPr>
          </a:p>
          <a:p>
            <a:pPr marL="182880" lvl="0" indent="-53337" algn="l" rtl="0">
              <a:spcBef>
                <a:spcPts val="480"/>
              </a:spcBef>
              <a:spcAft>
                <a:spcPts val="0"/>
              </a:spcAft>
              <a:buClr>
                <a:schemeClr val="accent1"/>
              </a:buClr>
              <a:buSzPts val="2040"/>
              <a:buFont typeface="Arial"/>
              <a:buNone/>
            </a:pPr>
            <a:endParaRPr sz="1100">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i="0" u="none" strike="noStrike" cap="none">
              <a:solidFill>
                <a:schemeClr val="dk1"/>
              </a:solidFill>
              <a:latin typeface="Arial"/>
              <a:ea typeface="Arial"/>
              <a:cs typeface="Arial"/>
              <a:sym typeface="Arial"/>
            </a:endParaRPr>
          </a:p>
        </p:txBody>
      </p:sp>
      <p:sp>
        <p:nvSpPr>
          <p:cNvPr id="92" name="Google Shape;92;p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6</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907e1cd9cd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907e1cd9c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100">
                <a:latin typeface="Arial"/>
                <a:ea typeface="Arial"/>
                <a:cs typeface="Arial"/>
                <a:sym typeface="Arial"/>
              </a:rPr>
              <a:t>Explain that the sheet number is in grey at the top (and that there are two pages to look at per person)</a:t>
            </a:r>
            <a:endParaRPr sz="1100">
              <a:latin typeface="Arial"/>
              <a:ea typeface="Arial"/>
              <a:cs typeface="Arial"/>
              <a:sym typeface="Arial"/>
            </a:endParaRPr>
          </a:p>
          <a:p>
            <a:pPr marL="0" lvl="0" indent="0" algn="l" rtl="0">
              <a:spcBef>
                <a:spcPts val="0"/>
              </a:spcBef>
              <a:spcAft>
                <a:spcPts val="0"/>
              </a:spcAft>
              <a:buNone/>
            </a:pPr>
            <a:r>
              <a:rPr lang="en-US" sz="1100">
                <a:latin typeface="Arial"/>
                <a:ea typeface="Arial"/>
                <a:cs typeface="Arial"/>
                <a:sym typeface="Arial"/>
              </a:rPr>
              <a:t>For recording responses, look at the </a:t>
            </a:r>
            <a:r>
              <a:rPr lang="en-US" sz="1100" b="1">
                <a:latin typeface="Arial"/>
                <a:ea typeface="Arial"/>
                <a:cs typeface="Arial"/>
                <a:sym typeface="Arial"/>
              </a:rPr>
              <a:t>letter</a:t>
            </a:r>
            <a:r>
              <a:rPr lang="en-US" sz="1100">
                <a:latin typeface="Arial"/>
                <a:ea typeface="Arial"/>
                <a:cs typeface="Arial"/>
                <a:sym typeface="Arial"/>
              </a:rPr>
              <a:t> rather than the number.</a:t>
            </a:r>
            <a:endParaRPr sz="1100">
              <a:latin typeface="Arial"/>
              <a:ea typeface="Arial"/>
              <a:cs typeface="Arial"/>
              <a:sym typeface="Arial"/>
            </a:endParaRPr>
          </a:p>
          <a:p>
            <a:pPr marL="0" lvl="0" indent="0" algn="l" rtl="0">
              <a:spcBef>
                <a:spcPts val="0"/>
              </a:spcBef>
              <a:spcAft>
                <a:spcPts val="0"/>
              </a:spcAft>
              <a:buNone/>
            </a:pPr>
            <a:r>
              <a:rPr lang="en-US" sz="1100">
                <a:latin typeface="Arial"/>
                <a:ea typeface="Arial"/>
                <a:cs typeface="Arial"/>
                <a:sym typeface="Arial"/>
              </a:rPr>
              <a:t>Students need to rate how satisfying they find the explanation of the study, and write the corresponding number in the spreadsheet e.g. 3 (very satisfying) next to B</a:t>
            </a:r>
            <a:endParaRPr sz="1100">
              <a:latin typeface="Arial"/>
              <a:ea typeface="Arial"/>
              <a:cs typeface="Arial"/>
              <a:sym typeface="Arial"/>
            </a:endParaRPr>
          </a:p>
        </p:txBody>
      </p:sp>
      <p:sp>
        <p:nvSpPr>
          <p:cNvPr id="99" name="Google Shape;99;g907e1cd9cd_0_0: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7</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9172db5096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9172db5096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100">
                <a:latin typeface="Arial"/>
                <a:ea typeface="Arial"/>
                <a:cs typeface="Arial"/>
                <a:sym typeface="Arial"/>
              </a:rPr>
              <a:t>Sheet S4, initials of the student, 3 (very satisfying) for the explanation of study B (and do the same for the other four explanations)</a:t>
            </a:r>
            <a:endParaRPr sz="1100">
              <a:latin typeface="Arial"/>
              <a:ea typeface="Arial"/>
              <a:cs typeface="Arial"/>
              <a:sym typeface="Arial"/>
            </a:endParaRPr>
          </a:p>
        </p:txBody>
      </p:sp>
      <p:sp>
        <p:nvSpPr>
          <p:cNvPr id="118" name="Google Shape;118;g9172db5096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8</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4" name="Google Shape;124;p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SzPts val="1400"/>
              <a:buNone/>
            </a:pPr>
            <a:r>
              <a:rPr lang="en-US" sz="1100">
                <a:latin typeface="Arial"/>
                <a:ea typeface="Arial"/>
                <a:cs typeface="Arial"/>
                <a:sym typeface="Arial"/>
              </a:rPr>
              <a:t>After students have completed their results, spend 10 mins gathering data, explaining findings and relevance</a:t>
            </a:r>
            <a:endParaRPr sz="1100">
              <a:latin typeface="Arial"/>
              <a:ea typeface="Arial"/>
              <a:cs typeface="Arial"/>
              <a:sym typeface="Arial"/>
            </a:endParaRPr>
          </a:p>
          <a:p>
            <a:pPr marL="0" lvl="0" indent="0" algn="l" rtl="0">
              <a:spcBef>
                <a:spcPts val="0"/>
              </a:spcBef>
              <a:spcAft>
                <a:spcPts val="0"/>
              </a:spcAft>
              <a:buSzPts val="1400"/>
              <a:buNone/>
            </a:pPr>
            <a:endParaRPr sz="1100">
              <a:highlight>
                <a:srgbClr val="FFFF00"/>
              </a:highlight>
              <a:latin typeface="Arial"/>
              <a:ea typeface="Arial"/>
              <a:cs typeface="Arial"/>
              <a:sym typeface="Arial"/>
            </a:endParaRPr>
          </a:p>
          <a:p>
            <a:pPr marL="0" lvl="0" indent="0" algn="l" rtl="0">
              <a:spcBef>
                <a:spcPts val="0"/>
              </a:spcBef>
              <a:spcAft>
                <a:spcPts val="0"/>
              </a:spcAft>
              <a:buSzPts val="1400"/>
              <a:buNone/>
            </a:pPr>
            <a:r>
              <a:rPr lang="en-US" sz="1100">
                <a:highlight>
                  <a:srgbClr val="FFFF00"/>
                </a:highlight>
                <a:latin typeface="Arial"/>
                <a:ea typeface="Arial"/>
                <a:cs typeface="Arial"/>
                <a:sym typeface="Arial"/>
              </a:rPr>
              <a:t>Ensure the data collection sheet is open</a:t>
            </a:r>
            <a:endParaRPr sz="1100">
              <a:highlight>
                <a:srgbClr val="FFFF00"/>
              </a:highlight>
              <a:latin typeface="Arial"/>
              <a:ea typeface="Arial"/>
              <a:cs typeface="Arial"/>
              <a:sym typeface="Arial"/>
            </a:endParaRPr>
          </a:p>
          <a:p>
            <a:pPr marL="0" marR="0" lvl="0" indent="0" algn="l" rtl="0">
              <a:lnSpc>
                <a:spcPct val="100000"/>
              </a:lnSpc>
              <a:spcBef>
                <a:spcPts val="0"/>
              </a:spcBef>
              <a:spcAft>
                <a:spcPts val="0"/>
              </a:spcAft>
              <a:buSzPts val="1400"/>
              <a:buNone/>
            </a:pPr>
            <a:r>
              <a:rPr lang="en-US" sz="1100">
                <a:latin typeface="Arial"/>
                <a:ea typeface="Arial"/>
                <a:cs typeface="Arial"/>
                <a:sym typeface="Arial"/>
              </a:rPr>
              <a:t>“Before we explain the study, let’s gather the data you’ve just produced.”</a:t>
            </a:r>
            <a:endParaRPr sz="1100">
              <a:latin typeface="Arial"/>
              <a:ea typeface="Arial"/>
              <a:cs typeface="Arial"/>
              <a:sym typeface="Arial"/>
            </a:endParaRPr>
          </a:p>
          <a:p>
            <a:pPr marL="0" marR="0" lvl="0" indent="0" algn="l" rtl="0">
              <a:lnSpc>
                <a:spcPct val="100000"/>
              </a:lnSpc>
              <a:spcBef>
                <a:spcPts val="0"/>
              </a:spcBef>
              <a:spcAft>
                <a:spcPts val="0"/>
              </a:spcAft>
              <a:buSzPts val="1400"/>
              <a:buNone/>
            </a:pPr>
            <a:r>
              <a:rPr lang="en-US" sz="1100">
                <a:latin typeface="Arial"/>
                <a:ea typeface="Arial"/>
                <a:cs typeface="Arial"/>
                <a:sym typeface="Arial"/>
              </a:rPr>
              <a:t>Transfer the data from the Response sheet to mock Weisberg data sheet (go to ‘graph’ tab to see the graph):</a:t>
            </a:r>
            <a:endParaRPr sz="1100">
              <a:latin typeface="Arial"/>
              <a:ea typeface="Arial"/>
              <a:cs typeface="Arial"/>
              <a:sym typeface="Arial"/>
            </a:endParaRPr>
          </a:p>
          <a:p>
            <a:pPr marL="0" marR="0" lvl="0" indent="0" algn="l" rtl="0">
              <a:lnSpc>
                <a:spcPct val="100000"/>
              </a:lnSpc>
              <a:spcBef>
                <a:spcPts val="0"/>
              </a:spcBef>
              <a:spcAft>
                <a:spcPts val="0"/>
              </a:spcAft>
              <a:buSzPts val="1400"/>
              <a:buNone/>
            </a:pPr>
            <a:endParaRPr sz="1100">
              <a:latin typeface="Arial"/>
              <a:ea typeface="Arial"/>
              <a:cs typeface="Arial"/>
              <a:sym typeface="Arial"/>
            </a:endParaRPr>
          </a:p>
          <a:p>
            <a:pPr marL="0" marR="0" lvl="0" indent="0" algn="l" rtl="0">
              <a:lnSpc>
                <a:spcPct val="100000"/>
              </a:lnSpc>
              <a:spcBef>
                <a:spcPts val="0"/>
              </a:spcBef>
              <a:spcAft>
                <a:spcPts val="0"/>
              </a:spcAft>
              <a:buSzPts val="1400"/>
              <a:buNone/>
            </a:pPr>
            <a:endParaRPr sz="1200" b="0" i="0" u="none" strike="noStrike" cap="none">
              <a:solidFill>
                <a:schemeClr val="dk1"/>
              </a:solidFill>
              <a:latin typeface="Calibri"/>
              <a:ea typeface="Calibri"/>
              <a:cs typeface="Calibri"/>
              <a:sym typeface="Calibri"/>
            </a:endParaRPr>
          </a:p>
        </p:txBody>
      </p:sp>
      <p:sp>
        <p:nvSpPr>
          <p:cNvPr id="125" name="Google Shape;125;p5: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sz="1200" b="0" i="0" u="none" strike="noStrike" cap="none">
                <a:solidFill>
                  <a:schemeClr val="dk1"/>
                </a:solidFill>
                <a:latin typeface="Calibri"/>
                <a:ea typeface="Calibri"/>
                <a:cs typeface="Calibri"/>
                <a:sym typeface="Calibri"/>
              </a:rPr>
              <a:t>9</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2" name="Google Shape;132;p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a:highlight>
                <a:srgbClr val="FFFF00"/>
              </a:highlight>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US" sz="1100">
                <a:latin typeface="Arial"/>
                <a:ea typeface="Arial"/>
                <a:cs typeface="Arial"/>
                <a:sym typeface="Arial"/>
              </a:rPr>
              <a:t>Explain the study then discuss their responses. Present the students’ graphs and discuss what their data shows and compare to actual experiment </a:t>
            </a:r>
            <a:endParaRPr sz="1100">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100">
              <a:latin typeface="Arial"/>
              <a:ea typeface="Arial"/>
              <a:cs typeface="Arial"/>
              <a:sym typeface="Arial"/>
            </a:endParaRPr>
          </a:p>
          <a:p>
            <a:pPr marL="0" lvl="0" indent="0" algn="l" rtl="0">
              <a:spcBef>
                <a:spcPts val="0"/>
              </a:spcBef>
              <a:spcAft>
                <a:spcPts val="0"/>
              </a:spcAft>
              <a:buClr>
                <a:schemeClr val="dk1"/>
              </a:buClr>
              <a:buSzPts val="1400"/>
              <a:buFont typeface="Arial"/>
              <a:buNone/>
            </a:pPr>
            <a:r>
              <a:rPr lang="en-US" sz="1100">
                <a:latin typeface="Arial"/>
                <a:ea typeface="Arial"/>
                <a:cs typeface="Arial"/>
                <a:sym typeface="Arial"/>
              </a:rPr>
              <a:t>Explore how your group’s results compare / contrast with this original study.  </a:t>
            </a:r>
            <a:endParaRPr sz="1100">
              <a:latin typeface="Arial"/>
              <a:ea typeface="Arial"/>
              <a:cs typeface="Arial"/>
              <a:sym typeface="Arial"/>
            </a:endParaRPr>
          </a:p>
          <a:p>
            <a:pPr marL="0" lvl="0" indent="0" algn="l" rtl="0">
              <a:spcBef>
                <a:spcPts val="0"/>
              </a:spcBef>
              <a:spcAft>
                <a:spcPts val="0"/>
              </a:spcAft>
              <a:buClr>
                <a:schemeClr val="dk1"/>
              </a:buClr>
              <a:buSzPts val="1400"/>
              <a:buFont typeface="Arial"/>
              <a:buNone/>
            </a:pPr>
            <a:endParaRPr sz="1100">
              <a:latin typeface="Arial"/>
              <a:ea typeface="Arial"/>
              <a:cs typeface="Arial"/>
              <a:sym typeface="Arial"/>
            </a:endParaRPr>
          </a:p>
          <a:p>
            <a:pPr marL="0" lvl="0" indent="0" algn="l" rtl="0">
              <a:spcBef>
                <a:spcPts val="0"/>
              </a:spcBef>
              <a:spcAft>
                <a:spcPts val="0"/>
              </a:spcAft>
              <a:buClr>
                <a:schemeClr val="dk1"/>
              </a:buClr>
              <a:buSzPts val="1400"/>
              <a:buFont typeface="Arial"/>
              <a:buNone/>
            </a:pPr>
            <a:r>
              <a:rPr lang="en-US" sz="1100">
                <a:latin typeface="Arial"/>
                <a:ea typeface="Arial"/>
                <a:cs typeface="Arial"/>
                <a:sym typeface="Arial"/>
              </a:rPr>
              <a:t>Notes on the way the questions were structured:</a:t>
            </a:r>
            <a:endParaRPr sz="1100">
              <a:latin typeface="Arial"/>
              <a:ea typeface="Arial"/>
              <a:cs typeface="Arial"/>
              <a:sym typeface="Arial"/>
            </a:endParaRPr>
          </a:p>
          <a:p>
            <a:pPr marL="0" lvl="0" indent="0" algn="l" rtl="0">
              <a:spcBef>
                <a:spcPts val="480"/>
              </a:spcBef>
              <a:spcAft>
                <a:spcPts val="0"/>
              </a:spcAft>
              <a:buClr>
                <a:schemeClr val="accent1"/>
              </a:buClr>
              <a:buSzPts val="2040"/>
              <a:buFont typeface="Arial"/>
              <a:buNone/>
            </a:pPr>
            <a:r>
              <a:rPr lang="en-US" sz="1100">
                <a:latin typeface="Arial"/>
                <a:ea typeface="Arial"/>
                <a:cs typeface="Arial"/>
                <a:sym typeface="Arial"/>
              </a:rPr>
              <a:t>A = good explanation, no neuroscience</a:t>
            </a:r>
            <a:endParaRPr sz="1100">
              <a:latin typeface="Arial"/>
              <a:ea typeface="Arial"/>
              <a:cs typeface="Arial"/>
              <a:sym typeface="Arial"/>
            </a:endParaRPr>
          </a:p>
          <a:p>
            <a:pPr marL="0" lvl="0" indent="0" algn="l" rtl="0">
              <a:spcBef>
                <a:spcPts val="480"/>
              </a:spcBef>
              <a:spcAft>
                <a:spcPts val="0"/>
              </a:spcAft>
              <a:buClr>
                <a:schemeClr val="accent1"/>
              </a:buClr>
              <a:buSzPts val="2040"/>
              <a:buFont typeface="Arial"/>
              <a:buNone/>
            </a:pPr>
            <a:r>
              <a:rPr lang="en-US" sz="1100">
                <a:latin typeface="Arial"/>
                <a:ea typeface="Arial"/>
                <a:cs typeface="Arial"/>
                <a:sym typeface="Arial"/>
              </a:rPr>
              <a:t>B = bad explanation, no neuroscience</a:t>
            </a:r>
            <a:endParaRPr sz="1100">
              <a:latin typeface="Arial"/>
              <a:ea typeface="Arial"/>
              <a:cs typeface="Arial"/>
              <a:sym typeface="Arial"/>
            </a:endParaRPr>
          </a:p>
          <a:p>
            <a:pPr marL="0" lvl="0" indent="0" algn="l" rtl="0">
              <a:spcBef>
                <a:spcPts val="480"/>
              </a:spcBef>
              <a:spcAft>
                <a:spcPts val="0"/>
              </a:spcAft>
              <a:buClr>
                <a:schemeClr val="accent1"/>
              </a:buClr>
              <a:buSzPts val="2040"/>
              <a:buFont typeface="Arial"/>
              <a:buNone/>
            </a:pPr>
            <a:r>
              <a:rPr lang="en-US" sz="1100">
                <a:latin typeface="Arial"/>
                <a:ea typeface="Arial"/>
                <a:cs typeface="Arial"/>
                <a:sym typeface="Arial"/>
              </a:rPr>
              <a:t>C = good explanation, with irrelevant neuroscience</a:t>
            </a:r>
            <a:endParaRPr sz="1100">
              <a:latin typeface="Arial"/>
              <a:ea typeface="Arial"/>
              <a:cs typeface="Arial"/>
              <a:sym typeface="Arial"/>
            </a:endParaRPr>
          </a:p>
          <a:p>
            <a:pPr marL="0" lvl="0" indent="0" algn="l" rtl="0">
              <a:spcBef>
                <a:spcPts val="480"/>
              </a:spcBef>
              <a:spcAft>
                <a:spcPts val="0"/>
              </a:spcAft>
              <a:buClr>
                <a:schemeClr val="accent1"/>
              </a:buClr>
              <a:buSzPts val="2040"/>
              <a:buFont typeface="Arial"/>
              <a:buNone/>
            </a:pPr>
            <a:r>
              <a:rPr lang="en-US" sz="1100" b="1">
                <a:latin typeface="Arial"/>
                <a:ea typeface="Arial"/>
                <a:cs typeface="Arial"/>
                <a:sym typeface="Arial"/>
              </a:rPr>
              <a:t>D = bad explanation, with irrelevant neuroscience</a:t>
            </a:r>
            <a:endParaRPr sz="1100" b="1">
              <a:latin typeface="Arial"/>
              <a:ea typeface="Arial"/>
              <a:cs typeface="Arial"/>
              <a:sym typeface="Arial"/>
            </a:endParaRPr>
          </a:p>
          <a:p>
            <a:pPr marL="0" lvl="0" indent="0" algn="l" rtl="0">
              <a:spcBef>
                <a:spcPts val="480"/>
              </a:spcBef>
              <a:spcAft>
                <a:spcPts val="0"/>
              </a:spcAft>
              <a:buClr>
                <a:schemeClr val="accent1"/>
              </a:buClr>
              <a:buSzPts val="2040"/>
              <a:buFont typeface="Arial"/>
              <a:buNone/>
            </a:pPr>
            <a:endParaRPr sz="1100" b="1">
              <a:latin typeface="Arial"/>
              <a:ea typeface="Arial"/>
              <a:cs typeface="Arial"/>
              <a:sym typeface="Arial"/>
            </a:endParaRPr>
          </a:p>
          <a:p>
            <a:pPr marL="0" lvl="0" indent="0" algn="l" rtl="0">
              <a:spcBef>
                <a:spcPts val="0"/>
              </a:spcBef>
              <a:spcAft>
                <a:spcPts val="0"/>
              </a:spcAft>
              <a:buClr>
                <a:schemeClr val="dk1"/>
              </a:buClr>
              <a:buSzPts val="1400"/>
              <a:buFont typeface="Arial"/>
              <a:buNone/>
            </a:pPr>
            <a:r>
              <a:rPr lang="en-US" sz="1100">
                <a:highlight>
                  <a:srgbClr val="FFFF00"/>
                </a:highlight>
                <a:latin typeface="Arial"/>
                <a:ea typeface="Arial"/>
                <a:cs typeface="Arial"/>
                <a:sym typeface="Arial"/>
              </a:rPr>
              <a:t>(All student data will need to be deleted at the end due to ethics requirements.)</a:t>
            </a:r>
            <a:endParaRPr sz="1100" b="1">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100"/>
          </a:p>
        </p:txBody>
      </p:sp>
      <p:sp>
        <p:nvSpPr>
          <p:cNvPr id="133" name="Google Shape;133;p6: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10</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Google Shape;14;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5" name="Google Shape;15;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6" name="Google Shape;16;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8"/>
        <p:cNvGrpSpPr/>
        <p:nvPr/>
      </p:nvGrpSpPr>
      <p:grpSpPr>
        <a:xfrm>
          <a:off x="0" y="0"/>
          <a:ext cx="0" cy="0"/>
          <a:chOff x="0" y="0"/>
          <a:chExt cx="0" cy="0"/>
        </a:xfrm>
      </p:grpSpPr>
      <p:sp>
        <p:nvSpPr>
          <p:cNvPr id="49" name="Google Shape;49;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1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50" name="Google Shape;50;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rtl="0">
              <a:spcBef>
                <a:spcPts val="0"/>
              </a:spcBef>
              <a:spcAft>
                <a:spcPts val="0"/>
              </a:spcAft>
              <a:buSzPts val="1800"/>
              <a:buChar char="●"/>
              <a:defRPr/>
            </a:lvl1pPr>
            <a:lvl2pPr marL="914400" lvl="1" indent="-317500" algn="ctr" rtl="0">
              <a:spcBef>
                <a:spcPts val="1600"/>
              </a:spcBef>
              <a:spcAft>
                <a:spcPts val="0"/>
              </a:spcAft>
              <a:buSzPts val="1400"/>
              <a:buChar char="○"/>
              <a:defRPr/>
            </a:lvl2pPr>
            <a:lvl3pPr marL="1371600" lvl="2" indent="-317500" algn="ctr" rtl="0">
              <a:spcBef>
                <a:spcPts val="1600"/>
              </a:spcBef>
              <a:spcAft>
                <a:spcPts val="0"/>
              </a:spcAft>
              <a:buSzPts val="1400"/>
              <a:buChar char="■"/>
              <a:defRPr/>
            </a:lvl3pPr>
            <a:lvl4pPr marL="1828800" lvl="3" indent="-317500" algn="ctr" rtl="0">
              <a:spcBef>
                <a:spcPts val="1600"/>
              </a:spcBef>
              <a:spcAft>
                <a:spcPts val="0"/>
              </a:spcAft>
              <a:buSzPts val="1400"/>
              <a:buChar char="●"/>
              <a:defRPr/>
            </a:lvl4pPr>
            <a:lvl5pPr marL="2286000" lvl="4" indent="-317500" algn="ctr" rtl="0">
              <a:spcBef>
                <a:spcPts val="1600"/>
              </a:spcBef>
              <a:spcAft>
                <a:spcPts val="0"/>
              </a:spcAft>
              <a:buSzPts val="1400"/>
              <a:buChar char="○"/>
              <a:defRPr/>
            </a:lvl5pPr>
            <a:lvl6pPr marL="2743200" lvl="5" indent="-317500" algn="ctr" rtl="0">
              <a:spcBef>
                <a:spcPts val="1600"/>
              </a:spcBef>
              <a:spcAft>
                <a:spcPts val="0"/>
              </a:spcAft>
              <a:buSzPts val="1400"/>
              <a:buChar char="■"/>
              <a:defRPr/>
            </a:lvl6pPr>
            <a:lvl7pPr marL="3200400" lvl="6" indent="-317500" algn="ctr" rtl="0">
              <a:spcBef>
                <a:spcPts val="1600"/>
              </a:spcBef>
              <a:spcAft>
                <a:spcPts val="0"/>
              </a:spcAft>
              <a:buSzPts val="1400"/>
              <a:buChar char="●"/>
              <a:defRPr/>
            </a:lvl7pPr>
            <a:lvl8pPr marL="3657600" lvl="7" indent="-317500" algn="ctr" rtl="0">
              <a:spcBef>
                <a:spcPts val="1600"/>
              </a:spcBef>
              <a:spcAft>
                <a:spcPts val="0"/>
              </a:spcAft>
              <a:buSzPts val="1400"/>
              <a:buChar char="○"/>
              <a:defRPr/>
            </a:lvl8pPr>
            <a:lvl9pPr marL="4114800" lvl="8" indent="-317500" algn="ctr" rtl="0">
              <a:spcBef>
                <a:spcPts val="1600"/>
              </a:spcBef>
              <a:spcAft>
                <a:spcPts val="1600"/>
              </a:spcAft>
              <a:buSzPts val="1400"/>
              <a:buChar char="■"/>
              <a:defRPr/>
            </a:lvl9pPr>
          </a:lstStyle>
          <a:p>
            <a:endParaRPr/>
          </a:p>
        </p:txBody>
      </p:sp>
      <p:sp>
        <p:nvSpPr>
          <p:cNvPr id="51" name="Google Shape;51;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2"/>
        <p:cNvGrpSpPr/>
        <p:nvPr/>
      </p:nvGrpSpPr>
      <p:grpSpPr>
        <a:xfrm>
          <a:off x="0" y="0"/>
          <a:ext cx="0" cy="0"/>
          <a:chOff x="0" y="0"/>
          <a:chExt cx="0" cy="0"/>
        </a:xfrm>
      </p:grpSpPr>
      <p:sp>
        <p:nvSpPr>
          <p:cNvPr id="53" name="Google Shape;53;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4"/>
        <p:cNvGrpSpPr/>
        <p:nvPr/>
      </p:nvGrpSpPr>
      <p:grpSpPr>
        <a:xfrm>
          <a:off x="0" y="0"/>
          <a:ext cx="0" cy="0"/>
          <a:chOff x="0" y="0"/>
          <a:chExt cx="0" cy="0"/>
        </a:xfrm>
      </p:grpSpPr>
      <p:sp>
        <p:nvSpPr>
          <p:cNvPr id="55" name="Google Shape;55;p13"/>
          <p:cNvSpPr txBox="1">
            <a:spLocks noGrp="1"/>
          </p:cNvSpPr>
          <p:nvPr>
            <p:ph type="title"/>
          </p:nvPr>
        </p:nvSpPr>
        <p:spPr>
          <a:xfrm>
            <a:off x="457200" y="400050"/>
            <a:ext cx="8229600" cy="742800"/>
          </a:xfrm>
          <a:prstGeom prst="rect">
            <a:avLst/>
          </a:prstGeom>
          <a:noFill/>
          <a:ln>
            <a:noFill/>
          </a:ln>
        </p:spPr>
        <p:txBody>
          <a:bodyPr spcFirstLastPara="1" wrap="square" lIns="91425" tIns="91425" rIns="91425" bIns="91425" anchor="ctr" anchorCtr="0">
            <a:noAutofit/>
          </a:bodyPr>
          <a:lstStyle>
            <a:lvl1pPr marR="0" lvl="0" algn="l" rtl="0">
              <a:lnSpc>
                <a:spcPct val="100000"/>
              </a:lnSpc>
              <a:spcBef>
                <a:spcPts val="0"/>
              </a:spcBef>
              <a:spcAft>
                <a:spcPts val="0"/>
              </a:spcAft>
              <a:buClr>
                <a:schemeClr val="dk2"/>
              </a:buClr>
              <a:buSzPts val="4000"/>
              <a:buFont typeface="Arial"/>
              <a:buNone/>
              <a:defRPr sz="4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56" name="Google Shape;56;p13"/>
          <p:cNvSpPr txBox="1">
            <a:spLocks noGrp="1"/>
          </p:cNvSpPr>
          <p:nvPr>
            <p:ph type="body" idx="1"/>
          </p:nvPr>
        </p:nvSpPr>
        <p:spPr>
          <a:xfrm>
            <a:off x="457200" y="1200150"/>
            <a:ext cx="8229600" cy="3657600"/>
          </a:xfrm>
          <a:prstGeom prst="rect">
            <a:avLst/>
          </a:prstGeom>
          <a:noFill/>
          <a:ln>
            <a:noFill/>
          </a:ln>
        </p:spPr>
        <p:txBody>
          <a:bodyPr spcFirstLastPara="1" wrap="square" lIns="91425" tIns="91425" rIns="91425" bIns="91425" anchor="t" anchorCtr="0">
            <a:noAutofit/>
          </a:bodyPr>
          <a:lstStyle>
            <a:lvl1pPr marL="457200" marR="0" lvl="0" indent="-358140" algn="l" rtl="0">
              <a:lnSpc>
                <a:spcPct val="100000"/>
              </a:lnSpc>
              <a:spcBef>
                <a:spcPts val="480"/>
              </a:spcBef>
              <a:spcAft>
                <a:spcPts val="0"/>
              </a:spcAft>
              <a:buClr>
                <a:schemeClr val="accent1"/>
              </a:buClr>
              <a:buSzPts val="2040"/>
              <a:buFont typeface="Arial"/>
              <a:buChar char="•"/>
              <a:defRPr sz="2400" b="0" i="0" u="none" strike="noStrike" cap="none">
                <a:solidFill>
                  <a:schemeClr val="dk1"/>
                </a:solidFill>
                <a:latin typeface="Arial"/>
                <a:ea typeface="Arial"/>
                <a:cs typeface="Arial"/>
                <a:sym typeface="Arial"/>
              </a:defRPr>
            </a:lvl1pPr>
            <a:lvl2pPr marL="914400" marR="0" lvl="1" indent="-336550" algn="l" rtl="0">
              <a:lnSpc>
                <a:spcPct val="100000"/>
              </a:lnSpc>
              <a:spcBef>
                <a:spcPts val="400"/>
              </a:spcBef>
              <a:spcAft>
                <a:spcPts val="0"/>
              </a:spcAft>
              <a:buClr>
                <a:schemeClr val="accent1"/>
              </a:buClr>
              <a:buSzPts val="1700"/>
              <a:buFont typeface="Arial"/>
              <a:buChar char="•"/>
              <a:defRPr sz="2000" b="0" i="0" u="none" strike="noStrike" cap="none">
                <a:solidFill>
                  <a:schemeClr val="dk1"/>
                </a:solidFill>
                <a:latin typeface="Arial"/>
                <a:ea typeface="Arial"/>
                <a:cs typeface="Arial"/>
                <a:sym typeface="Arial"/>
              </a:defRPr>
            </a:lvl2pPr>
            <a:lvl3pPr marL="1371600" marR="0" lvl="2" indent="-331469" algn="l" rtl="0">
              <a:lnSpc>
                <a:spcPct val="100000"/>
              </a:lnSpc>
              <a:spcBef>
                <a:spcPts val="360"/>
              </a:spcBef>
              <a:spcAft>
                <a:spcPts val="0"/>
              </a:spcAft>
              <a:buClr>
                <a:schemeClr val="accent1"/>
              </a:buClr>
              <a:buSzPts val="1620"/>
              <a:buFont typeface="Arial"/>
              <a:buChar char="•"/>
              <a:defRPr sz="1800" b="0" i="0" u="none" strike="noStrike" cap="none">
                <a:solidFill>
                  <a:schemeClr val="dk1"/>
                </a:solidFill>
                <a:latin typeface="Arial"/>
                <a:ea typeface="Arial"/>
                <a:cs typeface="Arial"/>
                <a:sym typeface="Arial"/>
              </a:defRPr>
            </a:lvl3pPr>
            <a:lvl4pPr marL="1828800" marR="0" lvl="3" indent="-330200" algn="l" rtl="0">
              <a:lnSpc>
                <a:spcPct val="100000"/>
              </a:lnSpc>
              <a:spcBef>
                <a:spcPts val="320"/>
              </a:spcBef>
              <a:spcAft>
                <a:spcPts val="0"/>
              </a:spcAft>
              <a:buClr>
                <a:schemeClr val="accent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17500" algn="l" rtl="0">
              <a:lnSpc>
                <a:spcPct val="100000"/>
              </a:lnSpc>
              <a:spcBef>
                <a:spcPts val="280"/>
              </a:spcBef>
              <a:spcAft>
                <a:spcPts val="0"/>
              </a:spcAft>
              <a:buClr>
                <a:schemeClr val="accent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1150" algn="l" rtl="0">
              <a:lnSpc>
                <a:spcPct val="100000"/>
              </a:lnSpc>
              <a:spcBef>
                <a:spcPts val="260"/>
              </a:spcBef>
              <a:spcAft>
                <a:spcPts val="0"/>
              </a:spcAft>
              <a:buClr>
                <a:schemeClr val="accent1"/>
              </a:buClr>
              <a:buSzPts val="1300"/>
              <a:buFont typeface="Arial"/>
              <a:buChar char="•"/>
              <a:defRPr sz="1300" b="0" i="0" u="none" strike="noStrike" cap="none">
                <a:solidFill>
                  <a:schemeClr val="dk1"/>
                </a:solidFill>
                <a:latin typeface="Arial"/>
                <a:ea typeface="Arial"/>
                <a:cs typeface="Arial"/>
                <a:sym typeface="Arial"/>
              </a:defRPr>
            </a:lvl6pPr>
            <a:lvl7pPr marL="3200400" marR="0" lvl="6" indent="-311150" algn="l" rtl="0">
              <a:lnSpc>
                <a:spcPct val="100000"/>
              </a:lnSpc>
              <a:spcBef>
                <a:spcPts val="260"/>
              </a:spcBef>
              <a:spcAft>
                <a:spcPts val="0"/>
              </a:spcAft>
              <a:buClr>
                <a:schemeClr val="accent1"/>
              </a:buClr>
              <a:buSzPts val="1300"/>
              <a:buFont typeface="Arial"/>
              <a:buChar char="•"/>
              <a:defRPr sz="1300" b="0" i="0" u="none" strike="noStrike" cap="none">
                <a:solidFill>
                  <a:schemeClr val="dk1"/>
                </a:solidFill>
                <a:latin typeface="Arial"/>
                <a:ea typeface="Arial"/>
                <a:cs typeface="Arial"/>
                <a:sym typeface="Arial"/>
              </a:defRPr>
            </a:lvl7pPr>
            <a:lvl8pPr marL="3657600" marR="0" lvl="7" indent="-311150" algn="l" rtl="0">
              <a:lnSpc>
                <a:spcPct val="100000"/>
              </a:lnSpc>
              <a:spcBef>
                <a:spcPts val="260"/>
              </a:spcBef>
              <a:spcAft>
                <a:spcPts val="0"/>
              </a:spcAft>
              <a:buClr>
                <a:schemeClr val="accent1"/>
              </a:buClr>
              <a:buSzPts val="1300"/>
              <a:buFont typeface="Arial"/>
              <a:buChar char="•"/>
              <a:defRPr sz="1300" b="0" i="0" u="none" strike="noStrike" cap="none">
                <a:solidFill>
                  <a:schemeClr val="dk1"/>
                </a:solidFill>
                <a:latin typeface="Arial"/>
                <a:ea typeface="Arial"/>
                <a:cs typeface="Arial"/>
                <a:sym typeface="Arial"/>
              </a:defRPr>
            </a:lvl8pPr>
            <a:lvl9pPr marL="4114800" marR="0" lvl="8" indent="-311150" algn="l" rtl="0">
              <a:lnSpc>
                <a:spcPct val="100000"/>
              </a:lnSpc>
              <a:spcBef>
                <a:spcPts val="260"/>
              </a:spcBef>
              <a:spcAft>
                <a:spcPts val="0"/>
              </a:spcAft>
              <a:buClr>
                <a:schemeClr val="accent1"/>
              </a:buClr>
              <a:buSzPts val="1300"/>
              <a:buFont typeface="Arial"/>
              <a:buChar char="•"/>
              <a:defRPr sz="1300" b="0" i="0" u="none" strike="noStrike" cap="none">
                <a:solidFill>
                  <a:schemeClr val="dk1"/>
                </a:solidFill>
                <a:latin typeface="Arial"/>
                <a:ea typeface="Arial"/>
                <a:cs typeface="Arial"/>
                <a:sym typeface="Arial"/>
              </a:defRPr>
            </a:lvl9pPr>
          </a:lstStyle>
          <a:p>
            <a:endParaRPr/>
          </a:p>
        </p:txBody>
      </p:sp>
      <p:sp>
        <p:nvSpPr>
          <p:cNvPr id="57" name="Google Shape;57;p13"/>
          <p:cNvSpPr txBox="1">
            <a:spLocks noGrp="1"/>
          </p:cNvSpPr>
          <p:nvPr>
            <p:ph type="dt" idx="10"/>
          </p:nvPr>
        </p:nvSpPr>
        <p:spPr>
          <a:xfrm>
            <a:off x="457200" y="13716"/>
            <a:ext cx="2895600" cy="246900"/>
          </a:xfrm>
          <a:prstGeom prst="rect">
            <a:avLst/>
          </a:prstGeom>
          <a:noFill/>
          <a:ln>
            <a:noFill/>
          </a:ln>
        </p:spPr>
        <p:txBody>
          <a:bodyPr spcFirstLastPara="1" wrap="square" lIns="91425" tIns="91425" rIns="91425" bIns="91425"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FFFFFF"/>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8" name="Google Shape;58;p13"/>
          <p:cNvSpPr txBox="1">
            <a:spLocks noGrp="1"/>
          </p:cNvSpPr>
          <p:nvPr>
            <p:ph type="ftr" idx="11"/>
          </p:nvPr>
        </p:nvSpPr>
        <p:spPr>
          <a:xfrm>
            <a:off x="3429000" y="13716"/>
            <a:ext cx="4114800" cy="246900"/>
          </a:xfrm>
          <a:prstGeom prst="rect">
            <a:avLst/>
          </a:prstGeom>
          <a:noFill/>
          <a:ln>
            <a:noFill/>
          </a:ln>
        </p:spPr>
        <p:txBody>
          <a:bodyPr spcFirstLastPara="1" wrap="square" lIns="91425" tIns="91425" rIns="91425" bIns="91425"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FFFFFF"/>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9" name="Google Shape;59;p13"/>
          <p:cNvSpPr txBox="1">
            <a:spLocks noGrp="1"/>
          </p:cNvSpPr>
          <p:nvPr>
            <p:ph type="sldNum" idx="12"/>
          </p:nvPr>
        </p:nvSpPr>
        <p:spPr>
          <a:xfrm>
            <a:off x="7620000" y="13716"/>
            <a:ext cx="1066800" cy="246900"/>
          </a:xfrm>
          <a:prstGeom prst="rect">
            <a:avLst/>
          </a:prstGeom>
          <a:noFill/>
          <a:ln>
            <a:noFill/>
          </a:ln>
        </p:spPr>
        <p:txBody>
          <a:bodyPr spcFirstLastPara="1" wrap="square" lIns="91425" tIns="45700" rIns="91425" bIns="45700"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9" name="Google Shape;19;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sp>
        <p:nvSpPr>
          <p:cNvPr id="21" name="Google Shape;21;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2" name="Google Shape;22;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23" name="Google Shape;23;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6" name="Google Shape;26;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27" name="Google Shape;27;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28" name="Google Shape;28;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31" name="Google Shape;31;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2"/>
        <p:cNvGrpSpPr/>
        <p:nvPr/>
      </p:nvGrpSpPr>
      <p:grpSpPr>
        <a:xfrm>
          <a:off x="0" y="0"/>
          <a:ext cx="0" cy="0"/>
          <a:chOff x="0" y="0"/>
          <a:chExt cx="0" cy="0"/>
        </a:xfrm>
      </p:grpSpPr>
      <p:sp>
        <p:nvSpPr>
          <p:cNvPr id="33" name="Google Shape;33;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4" name="Google Shape;34;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rtl="0">
              <a:spcBef>
                <a:spcPts val="0"/>
              </a:spcBef>
              <a:spcAft>
                <a:spcPts val="0"/>
              </a:spcAft>
              <a:buSzPts val="1200"/>
              <a:buChar char="●"/>
              <a:defRPr sz="12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35" name="Google Shape;35;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6"/>
        <p:cNvGrpSpPr/>
        <p:nvPr/>
      </p:nvGrpSpPr>
      <p:grpSpPr>
        <a:xfrm>
          <a:off x="0" y="0"/>
          <a:ext cx="0" cy="0"/>
          <a:chOff x="0" y="0"/>
          <a:chExt cx="0" cy="0"/>
        </a:xfrm>
      </p:grpSpPr>
      <p:sp>
        <p:nvSpPr>
          <p:cNvPr id="37" name="Google Shape;3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38" name="Google Shape;38;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9"/>
        <p:cNvGrpSpPr/>
        <p:nvPr/>
      </p:nvGrpSpPr>
      <p:grpSpPr>
        <a:xfrm>
          <a:off x="0" y="0"/>
          <a:ext cx="0" cy="0"/>
          <a:chOff x="0" y="0"/>
          <a:chExt cx="0" cy="0"/>
        </a:xfrm>
      </p:grpSpPr>
      <p:sp>
        <p:nvSpPr>
          <p:cNvPr id="40" name="Google Shape;40;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200"/>
              <a:buNone/>
              <a:defRPr sz="42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42" name="Google Shape;42;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43" name="Google Shape;43;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44" name="Google Shape;44;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5"/>
        <p:cNvGrpSpPr/>
        <p:nvPr/>
      </p:nvGrpSpPr>
      <p:grpSpPr>
        <a:xfrm>
          <a:off x="0" y="0"/>
          <a:ext cx="0" cy="0"/>
          <a:chOff x="0" y="0"/>
          <a:chExt cx="0" cy="0"/>
        </a:xfrm>
      </p:grpSpPr>
      <p:sp>
        <p:nvSpPr>
          <p:cNvPr id="46" name="Google Shape;46;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rtl="0">
              <a:lnSpc>
                <a:spcPct val="100000"/>
              </a:lnSpc>
              <a:spcBef>
                <a:spcPts val="0"/>
              </a:spcBef>
              <a:spcAft>
                <a:spcPts val="0"/>
              </a:spcAft>
              <a:buSzPts val="1800"/>
              <a:buNone/>
              <a:defRPr/>
            </a:lvl1pPr>
          </a:lstStyle>
          <a:p>
            <a:endParaRPr/>
          </a:p>
        </p:txBody>
      </p:sp>
      <p:sp>
        <p:nvSpPr>
          <p:cNvPr id="47" name="Google Shape;47;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C9DAF8"/>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11" name="Google Shape;11;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rtl="0">
              <a:lnSpc>
                <a:spcPct val="115000"/>
              </a:lnSpc>
              <a:spcBef>
                <a:spcPts val="0"/>
              </a:spcBef>
              <a:spcAft>
                <a:spcPts val="0"/>
              </a:spcAft>
              <a:buClr>
                <a:schemeClr val="dk2"/>
              </a:buClr>
              <a:buSzPts val="1800"/>
              <a:buChar char="●"/>
              <a:defRPr sz="1800">
                <a:solidFill>
                  <a:schemeClr val="dk2"/>
                </a:solidFill>
              </a:defRPr>
            </a:lvl1pPr>
            <a:lvl2pPr marL="914400" lvl="1" indent="-317500" rtl="0">
              <a:lnSpc>
                <a:spcPct val="115000"/>
              </a:lnSpc>
              <a:spcBef>
                <a:spcPts val="1600"/>
              </a:spcBef>
              <a:spcAft>
                <a:spcPts val="0"/>
              </a:spcAft>
              <a:buClr>
                <a:schemeClr val="dk2"/>
              </a:buClr>
              <a:buSzPts val="1400"/>
              <a:buChar char="○"/>
              <a:defRPr>
                <a:solidFill>
                  <a:schemeClr val="dk2"/>
                </a:solidFill>
              </a:defRPr>
            </a:lvl2pPr>
            <a:lvl3pPr marL="1371600" lvl="2" indent="-317500" rtl="0">
              <a:lnSpc>
                <a:spcPct val="115000"/>
              </a:lnSpc>
              <a:spcBef>
                <a:spcPts val="1600"/>
              </a:spcBef>
              <a:spcAft>
                <a:spcPts val="0"/>
              </a:spcAft>
              <a:buClr>
                <a:schemeClr val="dk2"/>
              </a:buClr>
              <a:buSzPts val="1400"/>
              <a:buChar char="■"/>
              <a:defRPr>
                <a:solidFill>
                  <a:schemeClr val="dk2"/>
                </a:solidFill>
              </a:defRPr>
            </a:lvl3pPr>
            <a:lvl4pPr marL="1828800" lvl="3" indent="-317500" rtl="0">
              <a:lnSpc>
                <a:spcPct val="115000"/>
              </a:lnSpc>
              <a:spcBef>
                <a:spcPts val="1600"/>
              </a:spcBef>
              <a:spcAft>
                <a:spcPts val="0"/>
              </a:spcAft>
              <a:buClr>
                <a:schemeClr val="dk2"/>
              </a:buClr>
              <a:buSzPts val="1400"/>
              <a:buChar char="●"/>
              <a:defRPr>
                <a:solidFill>
                  <a:schemeClr val="dk2"/>
                </a:solidFill>
              </a:defRPr>
            </a:lvl4pPr>
            <a:lvl5pPr marL="2286000" lvl="4" indent="-317500" rtl="0">
              <a:lnSpc>
                <a:spcPct val="115000"/>
              </a:lnSpc>
              <a:spcBef>
                <a:spcPts val="1600"/>
              </a:spcBef>
              <a:spcAft>
                <a:spcPts val="0"/>
              </a:spcAft>
              <a:buClr>
                <a:schemeClr val="dk2"/>
              </a:buClr>
              <a:buSzPts val="1400"/>
              <a:buChar char="○"/>
              <a:defRPr>
                <a:solidFill>
                  <a:schemeClr val="dk2"/>
                </a:solidFill>
              </a:defRPr>
            </a:lvl5pPr>
            <a:lvl6pPr marL="2743200" lvl="5" indent="-317500" rtl="0">
              <a:lnSpc>
                <a:spcPct val="115000"/>
              </a:lnSpc>
              <a:spcBef>
                <a:spcPts val="1600"/>
              </a:spcBef>
              <a:spcAft>
                <a:spcPts val="0"/>
              </a:spcAft>
              <a:buClr>
                <a:schemeClr val="dk2"/>
              </a:buClr>
              <a:buSzPts val="1400"/>
              <a:buChar char="■"/>
              <a:defRPr>
                <a:solidFill>
                  <a:schemeClr val="dk2"/>
                </a:solidFill>
              </a:defRPr>
            </a:lvl6pPr>
            <a:lvl7pPr marL="3200400" lvl="6" indent="-317500" rtl="0">
              <a:lnSpc>
                <a:spcPct val="115000"/>
              </a:lnSpc>
              <a:spcBef>
                <a:spcPts val="1600"/>
              </a:spcBef>
              <a:spcAft>
                <a:spcPts val="0"/>
              </a:spcAft>
              <a:buClr>
                <a:schemeClr val="dk2"/>
              </a:buClr>
              <a:buSzPts val="1400"/>
              <a:buChar char="●"/>
              <a:defRPr>
                <a:solidFill>
                  <a:schemeClr val="dk2"/>
                </a:solidFill>
              </a:defRPr>
            </a:lvl7pPr>
            <a:lvl8pPr marL="3657600" lvl="7" indent="-317500" rtl="0">
              <a:lnSpc>
                <a:spcPct val="115000"/>
              </a:lnSpc>
              <a:spcBef>
                <a:spcPts val="1600"/>
              </a:spcBef>
              <a:spcAft>
                <a:spcPts val="0"/>
              </a:spcAft>
              <a:buClr>
                <a:schemeClr val="dk2"/>
              </a:buClr>
              <a:buSzPts val="1400"/>
              <a:buChar char="○"/>
              <a:defRPr>
                <a:solidFill>
                  <a:schemeClr val="dk2"/>
                </a:solidFill>
              </a:defRPr>
            </a:lvl8pPr>
            <a:lvl9pPr marL="4114800" lvl="8" indent="-317500" rtl="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12" name="Google Shape;12;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rtl="0">
              <a:buNone/>
              <a:defRPr sz="1000">
                <a:solidFill>
                  <a:schemeClr val="dk2"/>
                </a:solidFill>
              </a:defRPr>
            </a:lvl1pPr>
            <a:lvl2pPr lvl="1" algn="r" rtl="0">
              <a:buNone/>
              <a:defRPr sz="1000">
                <a:solidFill>
                  <a:schemeClr val="dk2"/>
                </a:solidFill>
              </a:defRPr>
            </a:lvl2pPr>
            <a:lvl3pPr lvl="2" algn="r" rtl="0">
              <a:buNone/>
              <a:defRPr sz="1000">
                <a:solidFill>
                  <a:schemeClr val="dk2"/>
                </a:solidFill>
              </a:defRPr>
            </a:lvl3pPr>
            <a:lvl4pPr lvl="3" algn="r" rtl="0">
              <a:buNone/>
              <a:defRPr sz="1000">
                <a:solidFill>
                  <a:schemeClr val="dk2"/>
                </a:solidFill>
              </a:defRPr>
            </a:lvl4pPr>
            <a:lvl5pPr lvl="4" algn="r" rtl="0">
              <a:buNone/>
              <a:defRPr sz="1000">
                <a:solidFill>
                  <a:schemeClr val="dk2"/>
                </a:solidFill>
              </a:defRPr>
            </a:lvl5pPr>
            <a:lvl6pPr lvl="5" algn="r" rtl="0">
              <a:buNone/>
              <a:defRPr sz="1000">
                <a:solidFill>
                  <a:schemeClr val="dk2"/>
                </a:solidFill>
              </a:defRPr>
            </a:lvl6pPr>
            <a:lvl7pPr lvl="6" algn="r" rtl="0">
              <a:buNone/>
              <a:defRPr sz="1000">
                <a:solidFill>
                  <a:schemeClr val="dk2"/>
                </a:solidFill>
              </a:defRPr>
            </a:lvl7pPr>
            <a:lvl8pPr lvl="7" algn="r" rtl="0">
              <a:buNone/>
              <a:defRPr sz="1000">
                <a:solidFill>
                  <a:schemeClr val="dk2"/>
                </a:solidFill>
              </a:defRPr>
            </a:lvl8pPr>
            <a:lvl9pPr lvl="8" algn="r" rtl="0">
              <a:buNone/>
              <a:defRPr sz="1000">
                <a:solidFill>
                  <a:schemeClr val="dk2"/>
                </a:solidFil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ata.bathspa.ac.uk/authors/Kendra_McMahon/3231294" TargetMode="External"/><Relationship Id="rId2" Type="http://schemas.openxmlformats.org/officeDocument/2006/relationships/hyperlink" Target="https://www.bathspa.ac.uk/projects/learning-sciences-in-teacher-education/" TargetMode="Externa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hyperlink" Target="https://wellcome.ac.uk/sites/default/files/wtp055240.pdf" TargetMode="External"/><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hyperlink" Target="https://docs.google.com/presentation/d/1oQp-yu5Jq0hgn20A06YsFKom2g7a2rxhb7RAT_Zqz9I/edit?usp=sharing" TargetMode="External"/><Relationship Id="rId7" Type="http://schemas.openxmlformats.org/officeDocument/2006/relationships/hyperlink" Target="https://docs.google.com/presentation/d/1xhDpWzmk9HRtPUIffUx2Nhz0hmpNmlpRBXbbAHvTngA/edit?usp=sharing" TargetMode="External"/><Relationship Id="rId2" Type="http://schemas.openxmlformats.org/officeDocument/2006/relationships/notesSlide" Target="../notesSlides/notesSlide16.xml"/><Relationship Id="rId1" Type="http://schemas.openxmlformats.org/officeDocument/2006/relationships/slideLayout" Target="../slideLayouts/slideLayout12.xml"/><Relationship Id="rId6" Type="http://schemas.openxmlformats.org/officeDocument/2006/relationships/hyperlink" Target="https://doi.org/10.17870/bathspa.7926875.v1" TargetMode="External"/><Relationship Id="rId5" Type="http://schemas.openxmlformats.org/officeDocument/2006/relationships/hyperlink" Target="https://docs.google.com/presentation/d/19KUBSivm9LNlEpXETa2IY6bHOpJE5cWRep_R8Y-afwo/edit?usp=sharing" TargetMode="External"/><Relationship Id="rId4" Type="http://schemas.openxmlformats.org/officeDocument/2006/relationships/hyperlink" Target="https://doi.org/10.17870/bathspa.7926791.v1"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docs.google.com/presentation/d/19KUBSivm9LNlEpXETa2IY6bHOpJE5cWRep_R8Y-afwo/edit?usp=sharing" TargetMode="External"/><Relationship Id="rId2" Type="http://schemas.openxmlformats.org/officeDocument/2006/relationships/hyperlink" Target="https://docs.google.com/presentation/d/1oQp-yu5Jq0hgn20A06YsFKom2g7a2rxhb7RAT_Zqz9I/edit?usp=sharing" TargetMode="External"/><Relationship Id="rId1" Type="http://schemas.openxmlformats.org/officeDocument/2006/relationships/slideLayout" Target="../slideLayouts/slideLayout4.xml"/><Relationship Id="rId6" Type="http://schemas.openxmlformats.org/officeDocument/2006/relationships/hyperlink" Target="https://doi.org/10.17870/bathspa.7926875.v1" TargetMode="External"/><Relationship Id="rId5" Type="http://schemas.openxmlformats.org/officeDocument/2006/relationships/hyperlink" Target="https://doi.org/10.17870/bathspa.7926791.v1" TargetMode="External"/><Relationship Id="rId4" Type="http://schemas.openxmlformats.org/officeDocument/2006/relationships/hyperlink" Target="https://docs.google.com/presentation/d/1xhDpWzmk9HRtPUIffUx2Nhz0hmpNmlpRBXbbAHvTngA/edit?usp=sharing"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hyperlink" Target="https://impact.chartered.college/issue/issue-2-science-of-learning/" TargetMode="External"/><Relationship Id="rId2" Type="http://schemas.openxmlformats.org/officeDocument/2006/relationships/notesSlide" Target="../notesSlides/notesSlide19.xml"/><Relationship Id="rId1" Type="http://schemas.openxmlformats.org/officeDocument/2006/relationships/slideLayout" Target="../slideLayouts/slideLayout3.xml"/><Relationship Id="rId5" Type="http://schemas.openxmlformats.org/officeDocument/2006/relationships/image" Target="../media/image11.png"/><Relationship Id="rId4" Type="http://schemas.openxmlformats.org/officeDocument/2006/relationships/image" Target="../media/image10.png"/></Relationships>
</file>

<file path=ppt/slides/_rels/slide22.xml.rels><?xml version="1.0" encoding="UTF-8" standalone="yes"?>
<Relationships xmlns="http://schemas.openxmlformats.org/package/2006/relationships"><Relationship Id="rId3" Type="http://schemas.openxmlformats.org/officeDocument/2006/relationships/hyperlink" Target="https://cprtrust.org.uk/wp-content/uploads/2015/02/BRIEFING-Goswami-Cognitive-Development-and-Learning.pdf" TargetMode="External"/><Relationship Id="rId2" Type="http://schemas.openxmlformats.org/officeDocument/2006/relationships/notesSlide" Target="../notesSlides/notesSlide20.xml"/><Relationship Id="rId1" Type="http://schemas.openxmlformats.org/officeDocument/2006/relationships/slideLayout" Target="../slideLayouts/slideLayout12.xml"/><Relationship Id="rId6" Type="http://schemas.openxmlformats.org/officeDocument/2006/relationships/hyperlink" Target="https://impact.chartered.college/issue/issue-2-science-of-learning/" TargetMode="External"/><Relationship Id="rId5" Type="http://schemas.openxmlformats.org/officeDocument/2006/relationships/hyperlink" Target="http://www.educationalneuroscience.org.uk/wordpress/wp-content/uploads/2016/01/Goswami-2006-neuromyths.pdf" TargetMode="External"/><Relationship Id="rId4" Type="http://schemas.openxmlformats.org/officeDocument/2006/relationships/hyperlink" Target="https://cprtrust.org.uk/wp-content/uploads/2015/02/COMPLETE-REPORT-Goswami-Childrens-Cognitive-Development-and-Learning.pdf"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11700" y="231269"/>
            <a:ext cx="8520600" cy="572700"/>
          </a:xfrm>
        </p:spPr>
        <p:txBody>
          <a:bodyPr/>
          <a:lstStyle/>
          <a:p>
            <a:pPr lvl="0"/>
            <a:r>
              <a:rPr lang="en-GB" sz="4400" b="1" dirty="0">
                <a:solidFill>
                  <a:srgbClr val="000000"/>
                </a:solidFill>
              </a:rPr>
              <a:t>Science of Learning: </a:t>
            </a:r>
            <a:br>
              <a:rPr lang="en-GB" sz="4400" b="1" dirty="0">
                <a:solidFill>
                  <a:srgbClr val="000000"/>
                </a:solidFill>
              </a:rPr>
            </a:br>
            <a:r>
              <a:rPr lang="en-GB" sz="4400" b="1" dirty="0">
                <a:solidFill>
                  <a:srgbClr val="000000"/>
                </a:solidFill>
              </a:rPr>
              <a:t>Critical Thinking about Brain-based </a:t>
            </a:r>
            <a:r>
              <a:rPr lang="en-GB" sz="4400" b="1" dirty="0" smtClean="0">
                <a:solidFill>
                  <a:srgbClr val="000000"/>
                </a:solidFill>
              </a:rPr>
              <a:t>claims</a:t>
            </a:r>
            <a:br>
              <a:rPr lang="en-GB" sz="4400" b="1" dirty="0" smtClean="0">
                <a:solidFill>
                  <a:srgbClr val="000000"/>
                </a:solidFill>
              </a:rPr>
            </a:br>
            <a:endParaRPr lang="en-GB" dirty="0"/>
          </a:p>
        </p:txBody>
      </p:sp>
      <p:sp>
        <p:nvSpPr>
          <p:cNvPr id="5" name="Text Placeholder 4"/>
          <p:cNvSpPr>
            <a:spLocks noGrp="1"/>
          </p:cNvSpPr>
          <p:nvPr>
            <p:ph type="body" idx="1"/>
          </p:nvPr>
        </p:nvSpPr>
        <p:spPr>
          <a:xfrm>
            <a:off x="311700" y="2363189"/>
            <a:ext cx="8520600" cy="2091543"/>
          </a:xfrm>
        </p:spPr>
        <p:txBody>
          <a:bodyPr/>
          <a:lstStyle/>
          <a:p>
            <a:pPr marL="114300" indent="0">
              <a:buNone/>
            </a:pPr>
            <a:r>
              <a:rPr lang="en-GB" dirty="0" smtClean="0"/>
              <a:t>This presentation is part of a collection of resources for an online workshop for initial teacher education .</a:t>
            </a:r>
          </a:p>
          <a:p>
            <a:pPr marL="114300" indent="0">
              <a:buNone/>
            </a:pPr>
            <a:r>
              <a:rPr lang="en-GB" dirty="0" smtClean="0"/>
              <a:t>The other resources can be found on our website. </a:t>
            </a:r>
            <a:r>
              <a:rPr lang="en-GB" dirty="0" smtClean="0">
                <a:hlinkClick r:id="rId2"/>
              </a:rPr>
              <a:t>https://www.bathspa.ac.uk/projects/learning-sciences-in-teacher-education/</a:t>
            </a:r>
            <a:r>
              <a:rPr lang="en-GB" dirty="0" smtClean="0"/>
              <a:t> and permanently on </a:t>
            </a:r>
            <a:r>
              <a:rPr lang="en-GB" dirty="0" err="1" smtClean="0">
                <a:hlinkClick r:id="rId3"/>
              </a:rPr>
              <a:t>BathSpa</a:t>
            </a:r>
            <a:r>
              <a:rPr lang="en-GB" dirty="0" smtClean="0">
                <a:hlinkClick r:id="rId3"/>
              </a:rPr>
              <a:t> Data </a:t>
            </a:r>
            <a:endParaRPr lang="en-GB" dirty="0" smtClean="0"/>
          </a:p>
          <a:p>
            <a:pPr marL="114300" indent="0">
              <a:buNone/>
            </a:pPr>
            <a:r>
              <a:rPr lang="en-GB" dirty="0" smtClean="0"/>
              <a:t>This version is for tutors with tutor notes below the slides. Please adapt it for your own educational purposes. </a:t>
            </a:r>
            <a:endParaRPr lang="en-GB" dirty="0"/>
          </a:p>
        </p:txBody>
      </p:sp>
      <p:pic>
        <p:nvPicPr>
          <p:cNvPr id="6" name="Picture 5" descr="The creative commons icon explains that this resource can be used under terms CC BY NC SA." title="creative commons icon"/>
          <p:cNvPicPr>
            <a:picLocks noChangeAspect="1"/>
          </p:cNvPicPr>
          <p:nvPr/>
        </p:nvPicPr>
        <p:blipFill>
          <a:blip r:embed="rId4"/>
          <a:stretch>
            <a:fillRect/>
          </a:stretch>
        </p:blipFill>
        <p:spPr>
          <a:xfrm>
            <a:off x="7107876" y="4543062"/>
            <a:ext cx="1463167" cy="512108"/>
          </a:xfrm>
          <a:prstGeom prst="rect">
            <a:avLst/>
          </a:prstGeom>
        </p:spPr>
      </p:pic>
    </p:spTree>
    <p:extLst>
      <p:ext uri="{BB962C8B-B14F-4D97-AF65-F5344CB8AC3E}">
        <p14:creationId xmlns:p14="http://schemas.microsoft.com/office/powerpoint/2010/main" val="33056574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2"/>
          <p:cNvSpPr txBox="1">
            <a:spLocks noGrp="1"/>
          </p:cNvSpPr>
          <p:nvPr>
            <p:ph type="title"/>
          </p:nvPr>
        </p:nvSpPr>
        <p:spPr>
          <a:xfrm>
            <a:off x="350425" y="199825"/>
            <a:ext cx="8229600" cy="7428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4000"/>
              <a:buFont typeface="Arial"/>
              <a:buNone/>
            </a:pPr>
            <a:r>
              <a:rPr lang="en-US" sz="4000" i="0" u="none" strike="noStrike" cap="none">
                <a:solidFill>
                  <a:srgbClr val="000000"/>
                </a:solidFill>
              </a:rPr>
              <a:t>What is this all about?</a:t>
            </a:r>
            <a:endParaRPr sz="4000" i="0" u="none" strike="noStrike" cap="none">
              <a:solidFill>
                <a:srgbClr val="000000"/>
              </a:solidFill>
            </a:endParaRPr>
          </a:p>
        </p:txBody>
      </p:sp>
      <p:sp>
        <p:nvSpPr>
          <p:cNvPr id="136" name="Google Shape;136;p22"/>
          <p:cNvSpPr txBox="1">
            <a:spLocks noGrp="1"/>
          </p:cNvSpPr>
          <p:nvPr>
            <p:ph type="body" idx="1"/>
          </p:nvPr>
        </p:nvSpPr>
        <p:spPr>
          <a:xfrm>
            <a:off x="457200" y="1060000"/>
            <a:ext cx="8229600" cy="3548700"/>
          </a:xfrm>
          <a:prstGeom prst="rect">
            <a:avLst/>
          </a:prstGeom>
          <a:noFill/>
          <a:ln>
            <a:noFill/>
          </a:ln>
        </p:spPr>
        <p:txBody>
          <a:bodyPr spcFirstLastPara="1" wrap="square" lIns="91425" tIns="45700" rIns="91425" bIns="45700" anchor="t" anchorCtr="0">
            <a:noAutofit/>
          </a:bodyPr>
          <a:lstStyle/>
          <a:p>
            <a:pPr marL="182880" marR="0" lvl="0" indent="-182880" algn="l" rtl="0">
              <a:lnSpc>
                <a:spcPct val="100000"/>
              </a:lnSpc>
              <a:spcBef>
                <a:spcPts val="0"/>
              </a:spcBef>
              <a:spcAft>
                <a:spcPts val="0"/>
              </a:spcAft>
              <a:buClr>
                <a:srgbClr val="000000"/>
              </a:buClr>
              <a:buSzPts val="2040"/>
              <a:buFont typeface="Arial"/>
              <a:buChar char="•"/>
            </a:pPr>
            <a:r>
              <a:rPr lang="en-US" sz="2400" b="0" i="0" u="none" strike="noStrike" cap="none">
                <a:solidFill>
                  <a:schemeClr val="dk1"/>
                </a:solidFill>
                <a:latin typeface="Arial"/>
                <a:ea typeface="Arial"/>
                <a:cs typeface="Arial"/>
                <a:sym typeface="Arial"/>
              </a:rPr>
              <a:t>This is a quick version of a classic study by Deena Skolnick Weisberg and colleagues called </a:t>
            </a:r>
            <a:r>
              <a:rPr lang="en-US" sz="2400" b="0" i="1" u="none" strike="noStrike" cap="none">
                <a:solidFill>
                  <a:schemeClr val="dk1"/>
                </a:solidFill>
                <a:latin typeface="Arial"/>
                <a:ea typeface="Arial"/>
                <a:cs typeface="Arial"/>
                <a:sym typeface="Arial"/>
              </a:rPr>
              <a:t>‘the seductive allure of neuroscience explanations’.</a:t>
            </a:r>
            <a:endParaRPr sz="2400" b="0" i="0" u="none" strike="noStrike" cap="none">
              <a:solidFill>
                <a:schemeClr val="dk1"/>
              </a:solidFill>
              <a:latin typeface="Arial"/>
              <a:ea typeface="Arial"/>
              <a:cs typeface="Arial"/>
              <a:sym typeface="Arial"/>
            </a:endParaRPr>
          </a:p>
          <a:p>
            <a:pPr marL="182880" marR="0" lvl="0" indent="-53338" algn="l" rtl="0">
              <a:lnSpc>
                <a:spcPct val="100000"/>
              </a:lnSpc>
              <a:spcBef>
                <a:spcPts val="480"/>
              </a:spcBef>
              <a:spcAft>
                <a:spcPts val="0"/>
              </a:spcAft>
              <a:buClr>
                <a:schemeClr val="accent1"/>
              </a:buClr>
              <a:buSzPts val="2040"/>
              <a:buFont typeface="Arial"/>
              <a:buNone/>
            </a:pPr>
            <a:endParaRPr sz="2400" b="0" i="1" u="none" strike="noStrike" cap="none">
              <a:solidFill>
                <a:schemeClr val="dk1"/>
              </a:solidFill>
              <a:latin typeface="Arial"/>
              <a:ea typeface="Arial"/>
              <a:cs typeface="Arial"/>
              <a:sym typeface="Arial"/>
            </a:endParaRPr>
          </a:p>
          <a:p>
            <a:pPr marL="182880" marR="0" lvl="0" indent="-182880" algn="l" rtl="0">
              <a:lnSpc>
                <a:spcPct val="100000"/>
              </a:lnSpc>
              <a:spcBef>
                <a:spcPts val="480"/>
              </a:spcBef>
              <a:spcAft>
                <a:spcPts val="0"/>
              </a:spcAft>
              <a:buClr>
                <a:srgbClr val="000000"/>
              </a:buClr>
              <a:buSzPts val="2040"/>
              <a:buFont typeface="Arial"/>
              <a:buChar char="•"/>
            </a:pPr>
            <a:r>
              <a:rPr lang="en-US" sz="2400" b="0" i="0" u="none" strike="noStrike" cap="none">
                <a:solidFill>
                  <a:schemeClr val="dk1"/>
                </a:solidFill>
                <a:latin typeface="Arial"/>
                <a:ea typeface="Arial"/>
                <a:cs typeface="Arial"/>
                <a:sym typeface="Arial"/>
              </a:rPr>
              <a:t>The rationale behind the study was that neuroscience uniquely piques the interest of the general public (we all love to hear about brains). </a:t>
            </a:r>
            <a:endParaRPr sz="2400" b="0" i="0" u="none" strike="noStrike" cap="none">
              <a:solidFill>
                <a:schemeClr val="dk1"/>
              </a:solidFill>
              <a:latin typeface="Arial"/>
              <a:ea typeface="Arial"/>
              <a:cs typeface="Arial"/>
              <a:sym typeface="Arial"/>
            </a:endParaRPr>
          </a:p>
          <a:p>
            <a:pPr marL="182880" marR="0" lvl="0" indent="-53338" algn="l" rtl="0">
              <a:lnSpc>
                <a:spcPct val="100000"/>
              </a:lnSpc>
              <a:spcBef>
                <a:spcPts val="480"/>
              </a:spcBef>
              <a:spcAft>
                <a:spcPts val="0"/>
              </a:spcAft>
              <a:buClr>
                <a:schemeClr val="accent1"/>
              </a:buClr>
              <a:buSzPts val="2040"/>
              <a:buFont typeface="Arial"/>
              <a:buNone/>
            </a:pPr>
            <a:endParaRPr sz="2400" b="0" i="0" u="none" strike="noStrike" cap="none">
              <a:solidFill>
                <a:schemeClr val="dk1"/>
              </a:solidFill>
              <a:latin typeface="Arial"/>
              <a:ea typeface="Arial"/>
              <a:cs typeface="Arial"/>
              <a:sym typeface="Arial"/>
            </a:endParaRPr>
          </a:p>
          <a:p>
            <a:pPr marL="182880" marR="0" lvl="0" indent="-182880" algn="l" rtl="0">
              <a:lnSpc>
                <a:spcPct val="100000"/>
              </a:lnSpc>
              <a:spcBef>
                <a:spcPts val="480"/>
              </a:spcBef>
              <a:spcAft>
                <a:spcPts val="0"/>
              </a:spcAft>
              <a:buClr>
                <a:srgbClr val="000000"/>
              </a:buClr>
              <a:buSzPts val="2040"/>
              <a:buFont typeface="Arial"/>
              <a:buChar char="•"/>
            </a:pPr>
            <a:r>
              <a:rPr lang="en-US" sz="2400" b="0" i="0" u="none" strike="noStrike" cap="none">
                <a:solidFill>
                  <a:schemeClr val="dk1"/>
                </a:solidFill>
                <a:latin typeface="Arial"/>
                <a:ea typeface="Arial"/>
                <a:cs typeface="Arial"/>
                <a:sym typeface="Arial"/>
              </a:rPr>
              <a:t>But does this cause problems when it comes to being objective about neuroscientific explanations?</a:t>
            </a:r>
            <a:endParaRPr sz="2400" b="0" i="0" u="none" strike="noStrike" cap="none">
              <a:solidFill>
                <a:schemeClr val="dk1"/>
              </a:solidFill>
              <a:latin typeface="Arial"/>
              <a:ea typeface="Arial"/>
              <a:cs typeface="Arial"/>
              <a:sym typeface="Arial"/>
            </a:endParaRPr>
          </a:p>
          <a:p>
            <a:pPr marL="182880" marR="0" lvl="0" indent="-53338" algn="l" rtl="0">
              <a:lnSpc>
                <a:spcPct val="100000"/>
              </a:lnSpc>
              <a:spcBef>
                <a:spcPts val="480"/>
              </a:spcBef>
              <a:spcAft>
                <a:spcPts val="0"/>
              </a:spcAft>
              <a:buClr>
                <a:schemeClr val="accent1"/>
              </a:buClr>
              <a:buSzPts val="2040"/>
              <a:buFont typeface="Arial"/>
              <a:buNone/>
            </a:pPr>
            <a:endParaRPr sz="2400" b="1" i="0" u="none" strike="noStrike" cap="none">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3"/>
          <p:cNvSpPr txBox="1">
            <a:spLocks noGrp="1"/>
          </p:cNvSpPr>
          <p:nvPr>
            <p:ph type="title"/>
          </p:nvPr>
        </p:nvSpPr>
        <p:spPr>
          <a:xfrm>
            <a:off x="457200" y="400050"/>
            <a:ext cx="8229600" cy="7428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4000"/>
              <a:buFont typeface="Arial"/>
              <a:buNone/>
            </a:pPr>
            <a:r>
              <a:rPr lang="en-US" sz="4000" u="none" strike="noStrike" cap="none">
                <a:solidFill>
                  <a:srgbClr val="000000"/>
                </a:solidFill>
              </a:rPr>
              <a:t>What did the data show?</a:t>
            </a:r>
            <a:endParaRPr sz="4000" u="none" strike="noStrike" cap="none">
              <a:solidFill>
                <a:srgbClr val="000000"/>
              </a:solidFill>
            </a:endParaRPr>
          </a:p>
        </p:txBody>
      </p:sp>
      <p:pic>
        <p:nvPicPr>
          <p:cNvPr id="143" name="Google Shape;143;p23" descr="Good explanations are shown in red and bad explanations are shown in red.  The results of the original study showed that people were able to distinguish good from bad explanations when there were no references to neuroscience (the brain) in the explanation; and were able to detect good explanations when neuroscience was present; but the presence of neuroscience in bad explanations influenced them to rate these explanations as good." title="Graph of data results"/>
          <p:cNvPicPr preferRelativeResize="0"/>
          <p:nvPr/>
        </p:nvPicPr>
        <p:blipFill rotWithShape="1">
          <a:blip r:embed="rId3">
            <a:alphaModFix/>
          </a:blip>
          <a:srcRect/>
          <a:stretch/>
        </p:blipFill>
        <p:spPr>
          <a:xfrm>
            <a:off x="189890" y="1253459"/>
            <a:ext cx="6562931" cy="3715053"/>
          </a:xfrm>
          <a:prstGeom prst="rect">
            <a:avLst/>
          </a:prstGeom>
          <a:noFill/>
          <a:ln>
            <a:noFill/>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4"/>
          <p:cNvSpPr txBox="1">
            <a:spLocks noGrp="1"/>
          </p:cNvSpPr>
          <p:nvPr>
            <p:ph type="title"/>
          </p:nvPr>
        </p:nvSpPr>
        <p:spPr>
          <a:xfrm>
            <a:off x="-75" y="95250"/>
            <a:ext cx="9144000" cy="7428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4000"/>
              <a:buFont typeface="Arial"/>
              <a:buNone/>
            </a:pPr>
            <a:r>
              <a:rPr lang="en-US" sz="4000" i="0" u="none" strike="noStrike" cap="none">
                <a:solidFill>
                  <a:srgbClr val="000000"/>
                </a:solidFill>
              </a:rPr>
              <a:t>The seductive allure of </a:t>
            </a:r>
            <a:r>
              <a:rPr lang="en-US">
                <a:solidFill>
                  <a:srgbClr val="000000"/>
                </a:solidFill>
              </a:rPr>
              <a:t>brain science</a:t>
            </a:r>
            <a:endParaRPr sz="4000" i="0" u="none" strike="noStrike" cap="none">
              <a:solidFill>
                <a:srgbClr val="000000"/>
              </a:solidFill>
            </a:endParaRPr>
          </a:p>
        </p:txBody>
      </p:sp>
      <p:sp>
        <p:nvSpPr>
          <p:cNvPr id="150" name="Google Shape;150;p24"/>
          <p:cNvSpPr txBox="1">
            <a:spLocks noGrp="1"/>
          </p:cNvSpPr>
          <p:nvPr>
            <p:ph type="body" idx="1"/>
          </p:nvPr>
        </p:nvSpPr>
        <p:spPr>
          <a:xfrm>
            <a:off x="457200" y="1200150"/>
            <a:ext cx="8229600" cy="3657600"/>
          </a:xfrm>
          <a:prstGeom prst="rect">
            <a:avLst/>
          </a:prstGeom>
          <a:noFill/>
          <a:ln>
            <a:noFill/>
          </a:ln>
        </p:spPr>
        <p:txBody>
          <a:bodyPr spcFirstLastPara="1" wrap="square" lIns="91425" tIns="45700" rIns="91425" bIns="45700" anchor="t" anchorCtr="0">
            <a:noAutofit/>
          </a:bodyPr>
          <a:lstStyle/>
          <a:p>
            <a:pPr marL="182880" marR="0" lvl="0" indent="-205740" algn="l" rtl="0">
              <a:lnSpc>
                <a:spcPct val="100000"/>
              </a:lnSpc>
              <a:spcBef>
                <a:spcPts val="0"/>
              </a:spcBef>
              <a:spcAft>
                <a:spcPts val="0"/>
              </a:spcAft>
              <a:buClr>
                <a:srgbClr val="000000"/>
              </a:buClr>
              <a:buSzPts val="2400"/>
              <a:buFont typeface="Arial"/>
              <a:buChar char="•"/>
            </a:pPr>
            <a:r>
              <a:rPr lang="en-US" dirty="0"/>
              <a:t>We</a:t>
            </a:r>
            <a:r>
              <a:rPr lang="en-US" b="0" i="0" u="none" strike="noStrike" cap="none" dirty="0">
                <a:solidFill>
                  <a:schemeClr val="dk1"/>
                </a:solidFill>
                <a:latin typeface="Arial"/>
                <a:ea typeface="Arial"/>
                <a:cs typeface="Arial"/>
                <a:sym typeface="Arial"/>
              </a:rPr>
              <a:t> have a blind spot when it comes to neuroscientific explanations </a:t>
            </a:r>
            <a:endParaRPr dirty="0"/>
          </a:p>
          <a:p>
            <a:pPr marL="182880" marR="0" lvl="0" indent="-53338" algn="l" rtl="0">
              <a:lnSpc>
                <a:spcPct val="100000"/>
              </a:lnSpc>
              <a:spcBef>
                <a:spcPts val="480"/>
              </a:spcBef>
              <a:spcAft>
                <a:spcPts val="0"/>
              </a:spcAft>
              <a:buClr>
                <a:schemeClr val="accent1"/>
              </a:buClr>
              <a:buSzPts val="2040"/>
              <a:buFont typeface="Arial"/>
              <a:buNone/>
            </a:pPr>
            <a:endParaRPr b="0" i="0" u="none" strike="noStrike" cap="none" dirty="0">
              <a:solidFill>
                <a:schemeClr val="dk1"/>
              </a:solidFill>
              <a:latin typeface="Arial"/>
              <a:ea typeface="Arial"/>
              <a:cs typeface="Arial"/>
              <a:sym typeface="Arial"/>
            </a:endParaRPr>
          </a:p>
          <a:p>
            <a:pPr marL="182880" marR="0" lvl="0" indent="-205740" algn="l" rtl="0">
              <a:lnSpc>
                <a:spcPct val="100000"/>
              </a:lnSpc>
              <a:spcBef>
                <a:spcPts val="480"/>
              </a:spcBef>
              <a:spcAft>
                <a:spcPts val="0"/>
              </a:spcAft>
              <a:buClr>
                <a:srgbClr val="000000"/>
              </a:buClr>
              <a:buSzPts val="2400"/>
              <a:buFont typeface="Arial"/>
              <a:buChar char="•"/>
            </a:pPr>
            <a:r>
              <a:rPr lang="en-US" dirty="0"/>
              <a:t>This was also found when including irrelevant brain images alongside educational articles (</a:t>
            </a:r>
            <a:r>
              <a:rPr lang="en-US" dirty="0" err="1"/>
              <a:t>Im</a:t>
            </a:r>
            <a:r>
              <a:rPr lang="en-US" dirty="0"/>
              <a:t>, Varma &amp; Varma, 2017)</a:t>
            </a:r>
            <a:endParaRPr b="0" i="0" u="none" strike="noStrike" cap="none" dirty="0">
              <a:solidFill>
                <a:schemeClr val="dk1"/>
              </a:solidFill>
              <a:latin typeface="Arial"/>
              <a:ea typeface="Arial"/>
              <a:cs typeface="Arial"/>
              <a:sym typeface="Arial"/>
            </a:endParaRPr>
          </a:p>
          <a:p>
            <a:pPr marL="457200" marR="0" lvl="0" indent="0" algn="l" rtl="0">
              <a:lnSpc>
                <a:spcPct val="100000"/>
              </a:lnSpc>
              <a:spcBef>
                <a:spcPts val="480"/>
              </a:spcBef>
              <a:spcAft>
                <a:spcPts val="0"/>
              </a:spcAft>
              <a:buNone/>
            </a:pPr>
            <a:endParaRPr dirty="0"/>
          </a:p>
          <a:p>
            <a:pPr marL="182880" marR="0" lvl="0" indent="-205740" algn="l" rtl="0">
              <a:lnSpc>
                <a:spcPct val="100000"/>
              </a:lnSpc>
              <a:spcBef>
                <a:spcPts val="480"/>
              </a:spcBef>
              <a:spcAft>
                <a:spcPts val="0"/>
              </a:spcAft>
              <a:buClr>
                <a:srgbClr val="000000"/>
              </a:buClr>
              <a:buSzPts val="2400"/>
              <a:buFont typeface="Arial"/>
              <a:buChar char="•"/>
            </a:pPr>
            <a:r>
              <a:rPr lang="en-US" dirty="0"/>
              <a:t>Complexity is oversimplified</a:t>
            </a:r>
            <a:r>
              <a:rPr lang="en-US" b="0" i="0" u="none" strike="noStrike" cap="none" dirty="0">
                <a:solidFill>
                  <a:schemeClr val="dk1"/>
                </a:solidFill>
                <a:latin typeface="Arial"/>
                <a:ea typeface="Arial"/>
                <a:cs typeface="Arial"/>
                <a:sym typeface="Arial"/>
              </a:rPr>
              <a:t> in education</a:t>
            </a:r>
            <a:endParaRPr dirty="0"/>
          </a:p>
          <a:p>
            <a:pPr marL="0" marR="0" lvl="0" indent="0" algn="l" rtl="0">
              <a:lnSpc>
                <a:spcPct val="100000"/>
              </a:lnSpc>
              <a:spcBef>
                <a:spcPts val="480"/>
              </a:spcBef>
              <a:spcAft>
                <a:spcPts val="0"/>
              </a:spcAft>
              <a:buNone/>
            </a:pPr>
            <a:endParaRPr dirty="0"/>
          </a:p>
        </p:txBody>
      </p:sp>
      <p:pic>
        <p:nvPicPr>
          <p:cNvPr id="2" name="Picture 1" descr="This is as example of an irrelevant brain image." title="six images of a brain with colourful areas"/>
          <p:cNvPicPr>
            <a:picLocks noChangeAspect="1"/>
          </p:cNvPicPr>
          <p:nvPr/>
        </p:nvPicPr>
        <p:blipFill>
          <a:blip r:embed="rId3"/>
          <a:stretch>
            <a:fillRect/>
          </a:stretch>
        </p:blipFill>
        <p:spPr>
          <a:xfrm>
            <a:off x="6492240" y="3313278"/>
            <a:ext cx="2471155" cy="1544472"/>
          </a:xfrm>
          <a:prstGeom prst="rect">
            <a:avLst/>
          </a:prstGeom>
        </p:spPr>
      </p:pic>
      <p:sp>
        <p:nvSpPr>
          <p:cNvPr id="3" name="TextBox 2"/>
          <p:cNvSpPr txBox="1"/>
          <p:nvPr/>
        </p:nvSpPr>
        <p:spPr>
          <a:xfrm>
            <a:off x="2291938" y="4857750"/>
            <a:ext cx="6671458" cy="246221"/>
          </a:xfrm>
          <a:prstGeom prst="rect">
            <a:avLst/>
          </a:prstGeom>
          <a:noFill/>
        </p:spPr>
        <p:txBody>
          <a:bodyPr wrap="square" rtlCol="0">
            <a:spAutoFit/>
          </a:bodyPr>
          <a:lstStyle/>
          <a:p>
            <a:r>
              <a:rPr lang="en-GB" sz="1000" dirty="0" smtClean="0"/>
              <a:t>Image Credit</a:t>
            </a:r>
            <a:r>
              <a:rPr lang="en-GB" sz="1000" dirty="0"/>
              <a:t>: Christopher Whelan, Royal College of Surgeons in Ireland. Attribution 4.0 International (CC BY 4.0)</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5"/>
          <p:cNvSpPr txBox="1">
            <a:spLocks noGrp="1"/>
          </p:cNvSpPr>
          <p:nvPr>
            <p:ph type="title"/>
          </p:nvPr>
        </p:nvSpPr>
        <p:spPr>
          <a:xfrm>
            <a:off x="457200" y="400050"/>
            <a:ext cx="8229600" cy="7428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4000"/>
              <a:buFont typeface="Arial"/>
              <a:buNone/>
            </a:pPr>
            <a:r>
              <a:rPr lang="en-US" sz="4000" i="0" u="none" strike="noStrike" cap="none">
                <a:solidFill>
                  <a:srgbClr val="000000"/>
                </a:solidFill>
              </a:rPr>
              <a:t>The problem of over-application</a:t>
            </a:r>
            <a:endParaRPr sz="4000" i="0" u="none" strike="noStrike" cap="none">
              <a:solidFill>
                <a:srgbClr val="000000"/>
              </a:solidFill>
            </a:endParaRPr>
          </a:p>
        </p:txBody>
      </p:sp>
      <p:sp>
        <p:nvSpPr>
          <p:cNvPr id="158" name="Google Shape;158;p25"/>
          <p:cNvSpPr txBox="1">
            <a:spLocks noGrp="1"/>
          </p:cNvSpPr>
          <p:nvPr>
            <p:ph type="body" idx="1"/>
          </p:nvPr>
        </p:nvSpPr>
        <p:spPr>
          <a:xfrm>
            <a:off x="457200" y="1200150"/>
            <a:ext cx="8229600" cy="3439800"/>
          </a:xfrm>
          <a:prstGeom prst="rect">
            <a:avLst/>
          </a:prstGeom>
          <a:noFill/>
          <a:ln>
            <a:noFill/>
          </a:ln>
        </p:spPr>
        <p:txBody>
          <a:bodyPr spcFirstLastPara="1" wrap="square" lIns="91425" tIns="45700" rIns="91425" bIns="45700" anchor="t" anchorCtr="0">
            <a:noAutofit/>
          </a:bodyPr>
          <a:lstStyle/>
          <a:p>
            <a:pPr marL="182880" marR="0" lvl="0" indent="-53338" algn="l" rtl="0">
              <a:lnSpc>
                <a:spcPct val="100000"/>
              </a:lnSpc>
              <a:spcBef>
                <a:spcPts val="0"/>
              </a:spcBef>
              <a:spcAft>
                <a:spcPts val="0"/>
              </a:spcAft>
              <a:buClr>
                <a:schemeClr val="accent1"/>
              </a:buClr>
              <a:buSzPts val="2040"/>
              <a:buFont typeface="Arial"/>
              <a:buNone/>
            </a:pPr>
            <a:endParaRPr sz="2400" b="0" i="0" u="none" strike="noStrike" cap="none">
              <a:solidFill>
                <a:schemeClr val="dk1"/>
              </a:solidFill>
              <a:latin typeface="Arial"/>
              <a:ea typeface="Arial"/>
              <a:cs typeface="Arial"/>
              <a:sym typeface="Arial"/>
            </a:endParaRPr>
          </a:p>
          <a:p>
            <a:pPr marL="182880" marR="0" lvl="0" indent="-182880" algn="l" rtl="0">
              <a:lnSpc>
                <a:spcPct val="100000"/>
              </a:lnSpc>
              <a:spcBef>
                <a:spcPts val="480"/>
              </a:spcBef>
              <a:spcAft>
                <a:spcPts val="0"/>
              </a:spcAft>
              <a:buClr>
                <a:srgbClr val="000000"/>
              </a:buClr>
              <a:buSzPts val="2040"/>
              <a:buFont typeface="Arial"/>
              <a:buChar char="•"/>
            </a:pPr>
            <a:r>
              <a:rPr lang="en-US" sz="2400" b="0" i="0" u="none" strike="noStrike" cap="none">
                <a:solidFill>
                  <a:schemeClr val="dk1"/>
                </a:solidFill>
                <a:latin typeface="Arial"/>
                <a:ea typeface="Arial"/>
                <a:cs typeface="Arial"/>
                <a:sym typeface="Arial"/>
              </a:rPr>
              <a:t>Limited knowledge about a complex topic, coupled with our blind spot, can result in neuroscience being unhelpfully or needlessly applied in the classroom</a:t>
            </a:r>
            <a:endParaRPr sz="2400" b="0" i="0" u="none" strike="noStrike" cap="none">
              <a:solidFill>
                <a:schemeClr val="dk1"/>
              </a:solidFill>
              <a:latin typeface="Arial"/>
              <a:ea typeface="Arial"/>
              <a:cs typeface="Arial"/>
              <a:sym typeface="Arial"/>
            </a:endParaRPr>
          </a:p>
          <a:p>
            <a:pPr marL="0" marR="0" lvl="0" indent="0" algn="l" rtl="0">
              <a:lnSpc>
                <a:spcPct val="100000"/>
              </a:lnSpc>
              <a:spcBef>
                <a:spcPts val="480"/>
              </a:spcBef>
              <a:spcAft>
                <a:spcPts val="0"/>
              </a:spcAft>
              <a:buSzPts val="2040"/>
              <a:buNone/>
            </a:pPr>
            <a:endParaRPr/>
          </a:p>
          <a:p>
            <a:pPr marL="457200" marR="0" lvl="0" indent="457200" algn="l" rtl="0">
              <a:lnSpc>
                <a:spcPct val="100000"/>
              </a:lnSpc>
              <a:spcBef>
                <a:spcPts val="480"/>
              </a:spcBef>
              <a:spcAft>
                <a:spcPts val="0"/>
              </a:spcAft>
              <a:buSzPts val="2040"/>
              <a:buNone/>
            </a:pPr>
            <a:r>
              <a:rPr lang="en-US"/>
              <a:t>examples: ‘brain breaks’, ‘brain gym’</a:t>
            </a:r>
            <a:endParaRPr/>
          </a:p>
          <a:p>
            <a:pPr marL="0" marR="0" lvl="0" indent="0" algn="l" rtl="0">
              <a:lnSpc>
                <a:spcPct val="100000"/>
              </a:lnSpc>
              <a:spcBef>
                <a:spcPts val="480"/>
              </a:spcBef>
              <a:spcAft>
                <a:spcPts val="0"/>
              </a:spcAft>
              <a:buClr>
                <a:schemeClr val="accent1"/>
              </a:buClr>
              <a:buSzPts val="2040"/>
              <a:buFont typeface="Arial"/>
              <a:buNone/>
            </a:pPr>
            <a:endParaRPr sz="2400" b="1" i="1" u="none" strike="noStrike" cap="none">
              <a:solidFill>
                <a:schemeClr val="dk1"/>
              </a:solidFill>
              <a:latin typeface="Arial"/>
              <a:ea typeface="Arial"/>
              <a:cs typeface="Arial"/>
              <a:sym typeface="Arial"/>
            </a:endParaRPr>
          </a:p>
          <a:p>
            <a:pPr marL="0" marR="0" lvl="0" indent="0" algn="l" rtl="0">
              <a:lnSpc>
                <a:spcPct val="100000"/>
              </a:lnSpc>
              <a:spcBef>
                <a:spcPts val="480"/>
              </a:spcBef>
              <a:spcAft>
                <a:spcPts val="0"/>
              </a:spcAft>
              <a:buClr>
                <a:schemeClr val="accent1"/>
              </a:buClr>
              <a:buSzPts val="2040"/>
              <a:buFont typeface="Arial"/>
              <a:buNone/>
            </a:pPr>
            <a:endParaRPr sz="2400" b="0" i="0" u="none" strike="noStrike" cap="none">
              <a:solidFill>
                <a:schemeClr val="dk1"/>
              </a:solidFill>
              <a:latin typeface="Arial"/>
              <a:ea typeface="Arial"/>
              <a:cs typeface="Arial"/>
              <a:sym typeface="Arial"/>
            </a:endParaRPr>
          </a:p>
          <a:p>
            <a:pPr marL="182880" marR="0" lvl="0" indent="-53338" algn="l" rtl="0">
              <a:lnSpc>
                <a:spcPct val="100000"/>
              </a:lnSpc>
              <a:spcBef>
                <a:spcPts val="480"/>
              </a:spcBef>
              <a:spcAft>
                <a:spcPts val="0"/>
              </a:spcAft>
              <a:buClr>
                <a:schemeClr val="accent1"/>
              </a:buClr>
              <a:buSzPts val="2040"/>
              <a:buFont typeface="Arial"/>
              <a:buNone/>
            </a:pPr>
            <a:endParaRPr sz="2400" b="1" i="1" u="none" strike="noStrike" cap="none">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26"/>
          <p:cNvSpPr txBox="1">
            <a:spLocks noGrp="1"/>
          </p:cNvSpPr>
          <p:nvPr>
            <p:ph type="title"/>
          </p:nvPr>
        </p:nvSpPr>
        <p:spPr>
          <a:xfrm>
            <a:off x="470550" y="213150"/>
            <a:ext cx="8515200" cy="7428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00"/>
              <a:buFont typeface="Arial"/>
              <a:buNone/>
            </a:pPr>
            <a:r>
              <a:rPr lang="en-US" sz="3000" b="1" i="0" u="none" strike="noStrike" cap="none">
                <a:solidFill>
                  <a:srgbClr val="000000"/>
                </a:solidFill>
              </a:rPr>
              <a:t>Does it matter? </a:t>
            </a:r>
            <a:endParaRPr sz="3000" b="1" i="0" u="none" strike="noStrike" cap="none">
              <a:solidFill>
                <a:srgbClr val="000000"/>
              </a:solidFill>
            </a:endParaRPr>
          </a:p>
        </p:txBody>
      </p:sp>
      <p:sp>
        <p:nvSpPr>
          <p:cNvPr id="165" name="Google Shape;165;p26"/>
          <p:cNvSpPr txBox="1">
            <a:spLocks noGrp="1"/>
          </p:cNvSpPr>
          <p:nvPr>
            <p:ph type="body" idx="1"/>
          </p:nvPr>
        </p:nvSpPr>
        <p:spPr>
          <a:xfrm>
            <a:off x="308610" y="955945"/>
            <a:ext cx="8229600" cy="3657600"/>
          </a:xfrm>
          <a:prstGeom prst="rect">
            <a:avLst/>
          </a:prstGeom>
          <a:noFill/>
          <a:ln>
            <a:noFill/>
          </a:ln>
        </p:spPr>
        <p:txBody>
          <a:bodyPr spcFirstLastPara="1" wrap="square" lIns="91425" tIns="45700" rIns="91425" bIns="45700" anchor="t" anchorCtr="0">
            <a:noAutofit/>
          </a:bodyPr>
          <a:lstStyle/>
          <a:p>
            <a:pPr marL="0" marR="0" lvl="0" indent="0" algn="l" rtl="0">
              <a:lnSpc>
                <a:spcPct val="80000"/>
              </a:lnSpc>
              <a:spcBef>
                <a:spcPts val="0"/>
              </a:spcBef>
              <a:spcAft>
                <a:spcPts val="0"/>
              </a:spcAft>
              <a:buClr>
                <a:schemeClr val="accent1"/>
              </a:buClr>
              <a:buSzPts val="1887"/>
              <a:buFont typeface="Arial"/>
              <a:buNone/>
            </a:pPr>
            <a:r>
              <a:rPr lang="en-US" sz="1800" b="1" i="0" u="none" strike="noStrike" cap="none" dirty="0">
                <a:solidFill>
                  <a:schemeClr val="dk1"/>
                </a:solidFill>
              </a:rPr>
              <a:t>T</a:t>
            </a:r>
            <a:r>
              <a:rPr lang="en-US" sz="1800" b="1" dirty="0"/>
              <a:t>eachers</a:t>
            </a:r>
            <a:endParaRPr sz="1800" b="1" i="0" u="none" strike="noStrike" cap="none" dirty="0">
              <a:solidFill>
                <a:schemeClr val="dk1"/>
              </a:solidFill>
            </a:endParaRPr>
          </a:p>
          <a:p>
            <a:pPr marL="182880" marR="0" lvl="0" indent="-177355" algn="l" rtl="0">
              <a:lnSpc>
                <a:spcPct val="80000"/>
              </a:lnSpc>
              <a:spcBef>
                <a:spcPts val="444"/>
              </a:spcBef>
              <a:spcAft>
                <a:spcPts val="0"/>
              </a:spcAft>
              <a:buClr>
                <a:srgbClr val="000000"/>
              </a:buClr>
              <a:buSzPts val="1800"/>
              <a:buFont typeface="Arial"/>
              <a:buChar char="•"/>
            </a:pPr>
            <a:r>
              <a:rPr lang="en-US" sz="1800" b="0" i="0" u="none" strike="noStrike" cap="none" dirty="0">
                <a:solidFill>
                  <a:schemeClr val="dk1"/>
                </a:solidFill>
                <a:latin typeface="Arial"/>
                <a:ea typeface="Arial"/>
                <a:cs typeface="Arial"/>
                <a:sym typeface="Arial"/>
              </a:rPr>
              <a:t>82 % of teachers responding to our surveys say that they are interested in how the brain works, </a:t>
            </a:r>
            <a:endParaRPr sz="1800" b="0" i="0" u="none" strike="noStrike" cap="none" dirty="0">
              <a:solidFill>
                <a:schemeClr val="dk1"/>
              </a:solidFill>
              <a:latin typeface="Arial"/>
              <a:ea typeface="Arial"/>
              <a:cs typeface="Arial"/>
              <a:sym typeface="Arial"/>
            </a:endParaRPr>
          </a:p>
          <a:p>
            <a:pPr marL="182880" marR="0" lvl="0" indent="-177355" algn="l" rtl="0">
              <a:lnSpc>
                <a:spcPct val="80000"/>
              </a:lnSpc>
              <a:spcBef>
                <a:spcPts val="444"/>
              </a:spcBef>
              <a:spcAft>
                <a:spcPts val="0"/>
              </a:spcAft>
              <a:buClr>
                <a:srgbClr val="000000"/>
              </a:buClr>
              <a:buSzPts val="1800"/>
              <a:buFont typeface="Arial"/>
              <a:buChar char="•"/>
            </a:pPr>
            <a:r>
              <a:rPr lang="en-US" sz="1800" b="0" i="0" u="none" strike="noStrike" cap="none" dirty="0">
                <a:solidFill>
                  <a:schemeClr val="dk1"/>
                </a:solidFill>
                <a:latin typeface="Arial"/>
                <a:ea typeface="Arial"/>
                <a:cs typeface="Arial"/>
                <a:sym typeface="Arial"/>
              </a:rPr>
              <a:t>54 % had looked up  information on the brain in the past four weeks:</a:t>
            </a:r>
            <a:endParaRPr sz="1800" b="0" i="0" u="none" strike="noStrike" cap="none" dirty="0">
              <a:solidFill>
                <a:schemeClr val="dk1"/>
              </a:solidFill>
              <a:latin typeface="Arial"/>
              <a:ea typeface="Arial"/>
              <a:cs typeface="Arial"/>
              <a:sym typeface="Arial"/>
            </a:endParaRPr>
          </a:p>
          <a:p>
            <a:pPr marL="182880" marR="0" lvl="0" indent="-177355" algn="l" rtl="0">
              <a:lnSpc>
                <a:spcPct val="80000"/>
              </a:lnSpc>
              <a:spcBef>
                <a:spcPts val="444"/>
              </a:spcBef>
              <a:spcAft>
                <a:spcPts val="0"/>
              </a:spcAft>
              <a:buClr>
                <a:srgbClr val="000000"/>
              </a:buClr>
              <a:buSzPts val="1800"/>
              <a:buFont typeface="Arial"/>
              <a:buChar char="•"/>
            </a:pPr>
            <a:r>
              <a:rPr lang="en-US" sz="1800" b="0" i="0" u="none" strike="noStrike" cap="none" dirty="0">
                <a:solidFill>
                  <a:schemeClr val="dk1"/>
                </a:solidFill>
                <a:latin typeface="Arial"/>
                <a:ea typeface="Arial"/>
                <a:cs typeface="Arial"/>
                <a:sym typeface="Arial"/>
              </a:rPr>
              <a:t>75 % had used their understanding of neuroscience to inform classroom practice, </a:t>
            </a:r>
            <a:endParaRPr sz="1800" b="0" i="0" u="none" strike="noStrike" cap="none" dirty="0">
              <a:solidFill>
                <a:schemeClr val="dk1"/>
              </a:solidFill>
              <a:latin typeface="Arial"/>
              <a:ea typeface="Arial"/>
              <a:cs typeface="Arial"/>
              <a:sym typeface="Arial"/>
            </a:endParaRPr>
          </a:p>
          <a:p>
            <a:pPr marL="182880" marR="0" lvl="0" indent="-177355" algn="l" rtl="0">
              <a:lnSpc>
                <a:spcPct val="80000"/>
              </a:lnSpc>
              <a:spcBef>
                <a:spcPts val="444"/>
              </a:spcBef>
              <a:spcAft>
                <a:spcPts val="0"/>
              </a:spcAft>
              <a:buClr>
                <a:srgbClr val="000000"/>
              </a:buClr>
              <a:buSzPts val="1800"/>
              <a:buFont typeface="Arial"/>
              <a:buChar char="•"/>
            </a:pPr>
            <a:r>
              <a:rPr lang="en-US" sz="1800" b="0" i="0" u="none" strike="noStrike" cap="none" dirty="0">
                <a:solidFill>
                  <a:schemeClr val="dk1"/>
                </a:solidFill>
                <a:latin typeface="Arial"/>
                <a:ea typeface="Arial"/>
                <a:cs typeface="Arial"/>
                <a:sym typeface="Arial"/>
              </a:rPr>
              <a:t>only 25 % report having a good or fair amount of knowledge about neuroscience</a:t>
            </a:r>
            <a:endParaRPr sz="1800" b="0" i="0" u="none" strike="noStrike" cap="none" dirty="0">
              <a:solidFill>
                <a:schemeClr val="dk1"/>
              </a:solidFill>
              <a:latin typeface="Arial"/>
              <a:ea typeface="Arial"/>
              <a:cs typeface="Arial"/>
              <a:sym typeface="Arial"/>
            </a:endParaRPr>
          </a:p>
          <a:p>
            <a:pPr marL="182880" marR="0" lvl="0" indent="-63054" algn="l" rtl="0">
              <a:lnSpc>
                <a:spcPct val="80000"/>
              </a:lnSpc>
              <a:spcBef>
                <a:spcPts val="444"/>
              </a:spcBef>
              <a:spcAft>
                <a:spcPts val="0"/>
              </a:spcAft>
              <a:buClr>
                <a:schemeClr val="accent1"/>
              </a:buClr>
              <a:buSzPts val="1887"/>
              <a:buFont typeface="Arial"/>
              <a:buNone/>
            </a:pPr>
            <a:endParaRPr sz="1800" b="0" i="0" u="none" strike="noStrike" cap="none" dirty="0">
              <a:solidFill>
                <a:schemeClr val="dk1"/>
              </a:solidFill>
              <a:latin typeface="Arial"/>
              <a:ea typeface="Arial"/>
              <a:cs typeface="Arial"/>
              <a:sym typeface="Arial"/>
            </a:endParaRPr>
          </a:p>
          <a:p>
            <a:pPr marL="0" marR="0" lvl="0" indent="0" algn="l" rtl="0">
              <a:lnSpc>
                <a:spcPct val="80000"/>
              </a:lnSpc>
              <a:spcBef>
                <a:spcPts val="444"/>
              </a:spcBef>
              <a:spcAft>
                <a:spcPts val="0"/>
              </a:spcAft>
              <a:buClr>
                <a:schemeClr val="accent1"/>
              </a:buClr>
              <a:buSzPts val="1887"/>
              <a:buFont typeface="Arial"/>
              <a:buNone/>
            </a:pPr>
            <a:r>
              <a:rPr lang="en-US" sz="1800" b="1" dirty="0"/>
              <a:t>Parents</a:t>
            </a:r>
            <a:endParaRPr sz="1800" b="1" i="0" u="none" strike="noStrike" cap="none" dirty="0">
              <a:solidFill>
                <a:schemeClr val="dk1"/>
              </a:solidFill>
            </a:endParaRPr>
          </a:p>
          <a:p>
            <a:pPr marL="182880" marR="0" lvl="0" indent="-177355" algn="l" rtl="0">
              <a:lnSpc>
                <a:spcPct val="80000"/>
              </a:lnSpc>
              <a:spcBef>
                <a:spcPts val="444"/>
              </a:spcBef>
              <a:spcAft>
                <a:spcPts val="0"/>
              </a:spcAft>
              <a:buClr>
                <a:srgbClr val="000000"/>
              </a:buClr>
              <a:buSzPts val="1800"/>
              <a:buFont typeface="Arial"/>
              <a:buChar char="•"/>
            </a:pPr>
            <a:r>
              <a:rPr lang="en-US" sz="1800" b="0" i="0" u="none" strike="noStrike" cap="none" dirty="0">
                <a:solidFill>
                  <a:schemeClr val="dk1"/>
                </a:solidFill>
                <a:latin typeface="Arial"/>
                <a:ea typeface="Arial"/>
                <a:cs typeface="Arial"/>
                <a:sym typeface="Arial"/>
              </a:rPr>
              <a:t>97% said they were interested in how the brain works</a:t>
            </a:r>
            <a:endParaRPr sz="1800" b="0" i="0" u="none" strike="noStrike" cap="none" dirty="0">
              <a:solidFill>
                <a:schemeClr val="dk1"/>
              </a:solidFill>
              <a:latin typeface="Arial"/>
              <a:ea typeface="Arial"/>
              <a:cs typeface="Arial"/>
              <a:sym typeface="Arial"/>
            </a:endParaRPr>
          </a:p>
          <a:p>
            <a:pPr marL="182880" marR="0" lvl="0" indent="-177355" algn="l" rtl="0">
              <a:lnSpc>
                <a:spcPct val="80000"/>
              </a:lnSpc>
              <a:spcBef>
                <a:spcPts val="444"/>
              </a:spcBef>
              <a:spcAft>
                <a:spcPts val="0"/>
              </a:spcAft>
              <a:buClr>
                <a:srgbClr val="000000"/>
              </a:buClr>
              <a:buSzPts val="1800"/>
              <a:buFont typeface="Arial"/>
              <a:buChar char="•"/>
            </a:pPr>
            <a:r>
              <a:rPr lang="en-US" sz="1800" b="0" i="0" u="none" strike="noStrike" cap="none" dirty="0">
                <a:solidFill>
                  <a:schemeClr val="dk1"/>
                </a:solidFill>
                <a:latin typeface="Arial"/>
                <a:ea typeface="Arial"/>
                <a:cs typeface="Arial"/>
                <a:sym typeface="Arial"/>
              </a:rPr>
              <a:t>57% of parents had looked up information on the brain</a:t>
            </a:r>
            <a:endParaRPr sz="1800" b="0" i="0" u="none" strike="noStrike" cap="none" dirty="0">
              <a:solidFill>
                <a:schemeClr val="dk1"/>
              </a:solidFill>
              <a:latin typeface="Arial"/>
              <a:ea typeface="Arial"/>
              <a:cs typeface="Arial"/>
              <a:sym typeface="Arial"/>
            </a:endParaRPr>
          </a:p>
          <a:p>
            <a:pPr marL="182880" marR="0" lvl="0" indent="-63054" algn="l" rtl="0">
              <a:lnSpc>
                <a:spcPct val="80000"/>
              </a:lnSpc>
              <a:spcBef>
                <a:spcPts val="444"/>
              </a:spcBef>
              <a:spcAft>
                <a:spcPts val="0"/>
              </a:spcAft>
              <a:buClr>
                <a:schemeClr val="accent1"/>
              </a:buClr>
              <a:buSzPts val="1887"/>
              <a:buFont typeface="Arial"/>
              <a:buNone/>
            </a:pPr>
            <a:endParaRPr sz="1800" b="0" i="0" u="none" strike="noStrike" cap="none" dirty="0">
              <a:solidFill>
                <a:schemeClr val="dk1"/>
              </a:solidFill>
              <a:latin typeface="Arial"/>
              <a:ea typeface="Arial"/>
              <a:cs typeface="Arial"/>
              <a:sym typeface="Arial"/>
            </a:endParaRPr>
          </a:p>
          <a:p>
            <a:pPr marL="182880" marR="0" lvl="0" indent="-63054" algn="l" rtl="0">
              <a:lnSpc>
                <a:spcPct val="80000"/>
              </a:lnSpc>
              <a:spcBef>
                <a:spcPts val="444"/>
              </a:spcBef>
              <a:spcAft>
                <a:spcPts val="0"/>
              </a:spcAft>
              <a:buClr>
                <a:schemeClr val="accent1"/>
              </a:buClr>
              <a:buSzPts val="1887"/>
              <a:buFont typeface="Arial"/>
              <a:buNone/>
            </a:pPr>
            <a:endParaRPr sz="2220" b="0" i="0" u="none" strike="noStrike" cap="none" dirty="0">
              <a:solidFill>
                <a:schemeClr val="dk1"/>
              </a:solidFill>
              <a:latin typeface="Arial"/>
              <a:ea typeface="Arial"/>
              <a:cs typeface="Arial"/>
              <a:sym typeface="Arial"/>
            </a:endParaRPr>
          </a:p>
          <a:p>
            <a:pPr marL="182880" marR="0" lvl="0" indent="-63054" algn="l" rtl="0">
              <a:lnSpc>
                <a:spcPct val="80000"/>
              </a:lnSpc>
              <a:spcBef>
                <a:spcPts val="444"/>
              </a:spcBef>
              <a:spcAft>
                <a:spcPts val="0"/>
              </a:spcAft>
              <a:buClr>
                <a:schemeClr val="accent1"/>
              </a:buClr>
              <a:buSzPts val="1887"/>
              <a:buFont typeface="Arial"/>
              <a:buNone/>
            </a:pPr>
            <a:endParaRPr sz="2220" b="0" i="0" u="none" strike="noStrike" cap="none" dirty="0">
              <a:solidFill>
                <a:schemeClr val="dk1"/>
              </a:solidFill>
              <a:latin typeface="Arial"/>
              <a:ea typeface="Arial"/>
              <a:cs typeface="Arial"/>
              <a:sym typeface="Arial"/>
            </a:endParaRPr>
          </a:p>
          <a:p>
            <a:pPr marL="182880" marR="0" lvl="0" indent="-63054" algn="l" rtl="0">
              <a:lnSpc>
                <a:spcPct val="80000"/>
              </a:lnSpc>
              <a:spcBef>
                <a:spcPts val="444"/>
              </a:spcBef>
              <a:spcAft>
                <a:spcPts val="0"/>
              </a:spcAft>
              <a:buClr>
                <a:schemeClr val="accent1"/>
              </a:buClr>
              <a:buSzPts val="1887"/>
              <a:buFont typeface="Arial"/>
              <a:buNone/>
            </a:pPr>
            <a:endParaRPr sz="2220" b="0" i="0" u="none" strike="noStrike" cap="none" dirty="0">
              <a:solidFill>
                <a:schemeClr val="dk1"/>
              </a:solidFill>
              <a:latin typeface="Arial"/>
              <a:ea typeface="Arial"/>
              <a:cs typeface="Arial"/>
              <a:sym typeface="Arial"/>
            </a:endParaRPr>
          </a:p>
          <a:p>
            <a:pPr marL="182880" marR="0" lvl="0" indent="-63054" algn="l" rtl="0">
              <a:lnSpc>
                <a:spcPct val="80000"/>
              </a:lnSpc>
              <a:spcBef>
                <a:spcPts val="444"/>
              </a:spcBef>
              <a:spcAft>
                <a:spcPts val="0"/>
              </a:spcAft>
              <a:buClr>
                <a:schemeClr val="accent1"/>
              </a:buClr>
              <a:buSzPts val="1887"/>
              <a:buFont typeface="Arial"/>
              <a:buNone/>
            </a:pPr>
            <a:endParaRPr sz="2220" b="0" i="0" u="none" strike="noStrike" cap="none" dirty="0">
              <a:solidFill>
                <a:schemeClr val="dk1"/>
              </a:solidFill>
              <a:latin typeface="Arial"/>
              <a:ea typeface="Arial"/>
              <a:cs typeface="Arial"/>
              <a:sym typeface="Arial"/>
            </a:endParaRPr>
          </a:p>
        </p:txBody>
      </p:sp>
      <p:pic>
        <p:nvPicPr>
          <p:cNvPr id="166" name="Google Shape;166;p26" descr="Blue document cover page with title  How neurosciecne is affecting education and Wellcome trust logo" title="image of report document">
            <a:hlinkClick r:id="rId3"/>
          </p:cNvPr>
          <p:cNvPicPr preferRelativeResize="0"/>
          <p:nvPr/>
        </p:nvPicPr>
        <p:blipFill>
          <a:blip r:embed="rId4">
            <a:alphaModFix/>
          </a:blip>
          <a:stretch>
            <a:fillRect/>
          </a:stretch>
        </p:blipFill>
        <p:spPr>
          <a:xfrm>
            <a:off x="7355225" y="2593875"/>
            <a:ext cx="1735874" cy="2515850"/>
          </a:xfrm>
          <a:prstGeom prst="rect">
            <a:avLst/>
          </a:prstGeom>
          <a:noFill/>
          <a:ln>
            <a:noFill/>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7"/>
          <p:cNvSpPr txBox="1">
            <a:spLocks noGrp="1"/>
          </p:cNvSpPr>
          <p:nvPr>
            <p:ph type="title"/>
          </p:nvPr>
        </p:nvSpPr>
        <p:spPr>
          <a:xfrm>
            <a:off x="261770" y="83776"/>
            <a:ext cx="8229600" cy="7428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4000"/>
              <a:buFont typeface="Arial"/>
              <a:buNone/>
            </a:pPr>
            <a:r>
              <a:rPr lang="en-US" sz="4000" b="0" i="0" u="none" strike="noStrike" cap="none">
                <a:solidFill>
                  <a:srgbClr val="000000"/>
                </a:solidFill>
                <a:latin typeface="Arial"/>
                <a:ea typeface="Arial"/>
                <a:cs typeface="Arial"/>
                <a:sym typeface="Arial"/>
              </a:rPr>
              <a:t>How would you respond?</a:t>
            </a:r>
            <a:endParaRPr sz="4000" b="0" i="0" u="none" strike="noStrike" cap="none">
              <a:solidFill>
                <a:srgbClr val="000000"/>
              </a:solidFill>
              <a:latin typeface="Arial"/>
              <a:ea typeface="Arial"/>
              <a:cs typeface="Arial"/>
              <a:sym typeface="Arial"/>
            </a:endParaRPr>
          </a:p>
        </p:txBody>
      </p:sp>
      <p:sp>
        <p:nvSpPr>
          <p:cNvPr id="173" name="Google Shape;173;p27" descr="She’s like me -  no good at maths, but more of a right brained creative thinker.&#10;&#10;COLLEAGUE&#10;" title="red speech bubble with text"/>
          <p:cNvSpPr/>
          <p:nvPr/>
        </p:nvSpPr>
        <p:spPr>
          <a:xfrm>
            <a:off x="6572450" y="826725"/>
            <a:ext cx="2341800" cy="1780800"/>
          </a:xfrm>
          <a:prstGeom prst="wedgeRoundRectCallout">
            <a:avLst>
              <a:gd name="adj1" fmla="val -47849"/>
              <a:gd name="adj2" fmla="val 64271"/>
              <a:gd name="adj3" fmla="val 16667"/>
            </a:avLst>
          </a:prstGeom>
          <a:solidFill>
            <a:srgbClr val="FF0000"/>
          </a:solidFill>
          <a:ln w="26425" cap="flat" cmpd="sng">
            <a:solidFill>
              <a:srgbClr val="6B766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r>
              <a:rPr lang="en-US" sz="1600" b="0" i="0" u="none" strike="noStrike" cap="none" dirty="0">
                <a:solidFill>
                  <a:schemeClr val="lt1"/>
                </a:solidFill>
                <a:latin typeface="Arial"/>
                <a:ea typeface="Arial"/>
                <a:cs typeface="Arial"/>
                <a:sym typeface="Arial"/>
              </a:rPr>
              <a:t>She’s like me -  no good at </a:t>
            </a:r>
            <a:r>
              <a:rPr lang="en-US" sz="1600" b="0" i="0" u="none" strike="noStrike" cap="none" dirty="0" err="1">
                <a:solidFill>
                  <a:schemeClr val="lt1"/>
                </a:solidFill>
                <a:latin typeface="Arial"/>
                <a:ea typeface="Arial"/>
                <a:cs typeface="Arial"/>
                <a:sym typeface="Arial"/>
              </a:rPr>
              <a:t>maths</a:t>
            </a:r>
            <a:r>
              <a:rPr lang="en-US" sz="1600" b="0" i="0" u="none" strike="noStrike" cap="none" dirty="0">
                <a:solidFill>
                  <a:schemeClr val="lt1"/>
                </a:solidFill>
                <a:latin typeface="Arial"/>
                <a:ea typeface="Arial"/>
                <a:cs typeface="Arial"/>
                <a:sym typeface="Arial"/>
              </a:rPr>
              <a:t>, but more of a right brained creative thinker.</a:t>
            </a:r>
            <a:endParaRPr sz="1600" b="0" i="0" u="none" strike="noStrike" cap="none" dirty="0">
              <a:solidFill>
                <a:schemeClr val="lt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350"/>
              <a:buFont typeface="Arial"/>
              <a:buNone/>
            </a:pPr>
            <a:endParaRPr sz="1600" b="0" i="0" u="none" strike="noStrike" cap="none" dirty="0">
              <a:solidFill>
                <a:schemeClr val="lt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350"/>
              <a:buFont typeface="Arial"/>
              <a:buNone/>
            </a:pPr>
            <a:r>
              <a:rPr lang="en-US" sz="1600" b="0" i="0" u="none" strike="noStrike" cap="none" dirty="0">
                <a:solidFill>
                  <a:schemeClr val="lt1"/>
                </a:solidFill>
                <a:latin typeface="Arial"/>
                <a:ea typeface="Arial"/>
                <a:cs typeface="Arial"/>
                <a:sym typeface="Arial"/>
              </a:rPr>
              <a:t>COLLEAGUE</a:t>
            </a:r>
            <a:endParaRPr sz="1600" b="0" i="0" u="none" strike="noStrike" cap="none" dirty="0">
              <a:solidFill>
                <a:srgbClr val="000000"/>
              </a:solidFill>
              <a:latin typeface="Arial"/>
              <a:ea typeface="Arial"/>
              <a:cs typeface="Arial"/>
              <a:sym typeface="Arial"/>
            </a:endParaRPr>
          </a:p>
        </p:txBody>
      </p:sp>
      <p:sp>
        <p:nvSpPr>
          <p:cNvPr id="174" name="Google Shape;174;p27" descr="He’s a kinaesthetic learner – he only learns by doing. Have you done a VAK test with your class?&#10;&#10;TEACHING ASSISTANT&#10;" title="green speech bubble with text"/>
          <p:cNvSpPr/>
          <p:nvPr/>
        </p:nvSpPr>
        <p:spPr>
          <a:xfrm>
            <a:off x="1726613" y="3378666"/>
            <a:ext cx="3721800" cy="1464600"/>
          </a:xfrm>
          <a:prstGeom prst="wedgeRoundRectCallout">
            <a:avLst>
              <a:gd name="adj1" fmla="val 52245"/>
              <a:gd name="adj2" fmla="val 68837"/>
              <a:gd name="adj3" fmla="val 16667"/>
            </a:avLst>
          </a:prstGeom>
          <a:solidFill>
            <a:srgbClr val="38761D"/>
          </a:solidFill>
          <a:ln w="26425" cap="flat" cmpd="sng">
            <a:solidFill>
              <a:srgbClr val="6B766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r>
              <a:rPr lang="en-US" sz="1600" b="0" i="0" u="none" strike="noStrike" cap="none" dirty="0">
                <a:solidFill>
                  <a:schemeClr val="lt1"/>
                </a:solidFill>
                <a:latin typeface="Arial"/>
                <a:ea typeface="Arial"/>
                <a:cs typeface="Arial"/>
                <a:sym typeface="Arial"/>
              </a:rPr>
              <a:t>He’s a </a:t>
            </a:r>
            <a:r>
              <a:rPr lang="en-US" sz="1600" b="0" i="0" u="none" strike="noStrike" cap="none" dirty="0" err="1">
                <a:solidFill>
                  <a:schemeClr val="lt1"/>
                </a:solidFill>
                <a:latin typeface="Arial"/>
                <a:ea typeface="Arial"/>
                <a:cs typeface="Arial"/>
                <a:sym typeface="Arial"/>
              </a:rPr>
              <a:t>kinaesthetic</a:t>
            </a:r>
            <a:r>
              <a:rPr lang="en-US" sz="1600" b="0" i="0" u="none" strike="noStrike" cap="none" dirty="0">
                <a:solidFill>
                  <a:schemeClr val="lt1"/>
                </a:solidFill>
                <a:latin typeface="Arial"/>
                <a:ea typeface="Arial"/>
                <a:cs typeface="Arial"/>
                <a:sym typeface="Arial"/>
              </a:rPr>
              <a:t> learner – he only learns by doing. Have you done a VAK test with your class?</a:t>
            </a:r>
            <a:endParaRPr sz="1600" b="0" i="0" u="none" strike="noStrike" cap="none" dirty="0">
              <a:solidFill>
                <a:schemeClr val="lt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350"/>
              <a:buFont typeface="Arial"/>
              <a:buNone/>
            </a:pPr>
            <a:endParaRPr sz="1600" b="0" i="0" u="none" strike="noStrike" cap="none" dirty="0">
              <a:solidFill>
                <a:schemeClr val="lt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350"/>
              <a:buFont typeface="Arial"/>
              <a:buNone/>
            </a:pPr>
            <a:r>
              <a:rPr lang="en-US" sz="1600" b="0" i="0" u="none" strike="noStrike" cap="none" dirty="0">
                <a:solidFill>
                  <a:schemeClr val="lt1"/>
                </a:solidFill>
                <a:latin typeface="Arial"/>
                <a:ea typeface="Arial"/>
                <a:cs typeface="Arial"/>
                <a:sym typeface="Arial"/>
              </a:rPr>
              <a:t>TEACHING ASSISTANT</a:t>
            </a:r>
            <a:endParaRPr sz="1600" b="0" i="0" u="none" strike="noStrike" cap="none" dirty="0">
              <a:solidFill>
                <a:srgbClr val="000000"/>
              </a:solidFill>
              <a:latin typeface="Arial"/>
              <a:ea typeface="Arial"/>
              <a:cs typeface="Arial"/>
              <a:sym typeface="Arial"/>
            </a:endParaRPr>
          </a:p>
        </p:txBody>
      </p:sp>
      <p:sp>
        <p:nvSpPr>
          <p:cNvPr id="175" name="Google Shape;175;p27" descr="I’ve seen this brain training app to improve &#10; her maths, what do you think?&#10;&#10;PARENT&#10;" title="blue speech bubble with text"/>
          <p:cNvSpPr/>
          <p:nvPr/>
        </p:nvSpPr>
        <p:spPr>
          <a:xfrm>
            <a:off x="348950" y="1045425"/>
            <a:ext cx="2494500" cy="1727700"/>
          </a:xfrm>
          <a:prstGeom prst="wedgeRoundRectCallout">
            <a:avLst>
              <a:gd name="adj1" fmla="val -51696"/>
              <a:gd name="adj2" fmla="val 67988"/>
              <a:gd name="adj3" fmla="val 16667"/>
            </a:avLst>
          </a:prstGeom>
          <a:solidFill>
            <a:srgbClr val="0000FF"/>
          </a:solidFill>
          <a:ln w="26425" cap="flat" cmpd="sng">
            <a:solidFill>
              <a:srgbClr val="6B766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r>
              <a:rPr lang="en-US" sz="1600" b="0" i="0" u="none" strike="noStrike" cap="none" dirty="0">
                <a:solidFill>
                  <a:schemeClr val="lt1"/>
                </a:solidFill>
                <a:latin typeface="Arial"/>
                <a:ea typeface="Arial"/>
                <a:cs typeface="Arial"/>
                <a:sym typeface="Arial"/>
              </a:rPr>
              <a:t>I’ve seen this brain training app to improve </a:t>
            </a:r>
            <a:endParaRPr sz="16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350"/>
              <a:buFont typeface="Arial"/>
              <a:buNone/>
            </a:pPr>
            <a:r>
              <a:rPr lang="en-US" sz="1600" b="0" i="0" u="none" strike="noStrike" cap="none" dirty="0">
                <a:solidFill>
                  <a:schemeClr val="lt1"/>
                </a:solidFill>
                <a:latin typeface="Arial"/>
                <a:ea typeface="Arial"/>
                <a:cs typeface="Arial"/>
                <a:sym typeface="Arial"/>
              </a:rPr>
              <a:t> her </a:t>
            </a:r>
            <a:r>
              <a:rPr lang="en-US" sz="1600" b="0" i="0" u="none" strike="noStrike" cap="none" dirty="0" err="1">
                <a:solidFill>
                  <a:schemeClr val="lt1"/>
                </a:solidFill>
                <a:latin typeface="Arial"/>
                <a:ea typeface="Arial"/>
                <a:cs typeface="Arial"/>
                <a:sym typeface="Arial"/>
              </a:rPr>
              <a:t>maths</a:t>
            </a:r>
            <a:r>
              <a:rPr lang="en-US" sz="1600" b="0" i="0" u="none" strike="noStrike" cap="none" dirty="0">
                <a:solidFill>
                  <a:schemeClr val="lt1"/>
                </a:solidFill>
                <a:latin typeface="Arial"/>
                <a:ea typeface="Arial"/>
                <a:cs typeface="Arial"/>
                <a:sym typeface="Arial"/>
              </a:rPr>
              <a:t>, what do you think?</a:t>
            </a:r>
            <a:endParaRPr sz="16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350"/>
              <a:buFont typeface="Arial"/>
              <a:buNone/>
            </a:pPr>
            <a:endParaRPr sz="1600" b="0" i="0" u="none" strike="noStrike" cap="none" dirty="0">
              <a:solidFill>
                <a:schemeClr val="lt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350"/>
              <a:buFont typeface="Arial"/>
              <a:buNone/>
            </a:pPr>
            <a:r>
              <a:rPr lang="en-US" sz="1600" b="0" i="0" u="none" strike="noStrike" cap="none" dirty="0">
                <a:solidFill>
                  <a:schemeClr val="lt1"/>
                </a:solidFill>
                <a:latin typeface="Arial"/>
                <a:ea typeface="Arial"/>
                <a:cs typeface="Arial"/>
                <a:sym typeface="Arial"/>
              </a:rPr>
              <a:t>PARENT</a:t>
            </a:r>
            <a:endParaRPr sz="1600" b="0" i="0" u="none" strike="noStrike" cap="none" dirty="0">
              <a:solidFill>
                <a:srgbClr val="000000"/>
              </a:solidFill>
              <a:latin typeface="Arial"/>
              <a:ea typeface="Arial"/>
              <a:cs typeface="Arial"/>
              <a:sym typeface="Arial"/>
            </a:endParaRPr>
          </a:p>
        </p:txBody>
      </p:sp>
      <p:pic>
        <p:nvPicPr>
          <p:cNvPr id="176" name="Google Shape;176;p27" descr="Outline of a person who is scratching his head.  Question marks surround his head.  The diagram represents a person thinking about the statements shown in the speech bubbles." title="clip art picture of a person"/>
          <p:cNvPicPr preferRelativeResize="0"/>
          <p:nvPr/>
        </p:nvPicPr>
        <p:blipFill rotWithShape="1">
          <a:blip r:embed="rId3">
            <a:alphaModFix/>
          </a:blip>
          <a:srcRect/>
          <a:stretch/>
        </p:blipFill>
        <p:spPr>
          <a:xfrm>
            <a:off x="348950" y="3247050"/>
            <a:ext cx="800674" cy="1727775"/>
          </a:xfrm>
          <a:prstGeom prst="rect">
            <a:avLst/>
          </a:prstGeom>
          <a:noFill/>
          <a:ln>
            <a:noFill/>
          </a:ln>
        </p:spPr>
      </p:pic>
      <p:sp>
        <p:nvSpPr>
          <p:cNvPr id="177" name="Google Shape;177;p27" descr="If you give children frequent tests and quizzes it really helps them to remember the facts.&#10;&#10;HEADTEACHER&#10;" title="yellow speech bubble with text"/>
          <p:cNvSpPr/>
          <p:nvPr/>
        </p:nvSpPr>
        <p:spPr>
          <a:xfrm>
            <a:off x="5938675" y="2936213"/>
            <a:ext cx="2814900" cy="1854600"/>
          </a:xfrm>
          <a:prstGeom prst="wedgeRoundRectCallout">
            <a:avLst>
              <a:gd name="adj1" fmla="val -47849"/>
              <a:gd name="adj2" fmla="val 64271"/>
              <a:gd name="adj3" fmla="val 16667"/>
            </a:avLst>
          </a:prstGeom>
          <a:solidFill>
            <a:srgbClr val="FF9900"/>
          </a:solidFill>
          <a:ln w="26425" cap="flat" cmpd="sng">
            <a:solidFill>
              <a:srgbClr val="6B766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r>
              <a:rPr lang="en-US" sz="1600" b="0" i="0" u="none" strike="noStrike" cap="none" dirty="0">
                <a:solidFill>
                  <a:schemeClr val="lt1"/>
                </a:solidFill>
                <a:latin typeface="Arial"/>
                <a:ea typeface="Arial"/>
                <a:cs typeface="Arial"/>
                <a:sym typeface="Arial"/>
              </a:rPr>
              <a:t>If you give children frequent tests and quizzes it really helps them to remember the facts.</a:t>
            </a:r>
            <a:endParaRPr sz="1600" b="0" i="0" u="none" strike="noStrike" cap="none" dirty="0">
              <a:solidFill>
                <a:schemeClr val="lt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350"/>
              <a:buFont typeface="Arial"/>
              <a:buNone/>
            </a:pPr>
            <a:endParaRPr sz="1600" b="0" i="0" u="none" strike="noStrike" cap="none" dirty="0">
              <a:solidFill>
                <a:srgbClr val="FFFFFF"/>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350"/>
              <a:buFont typeface="Arial"/>
              <a:buNone/>
            </a:pPr>
            <a:r>
              <a:rPr lang="en-US" sz="1600" b="0" i="0" u="none" strike="noStrike" cap="none" dirty="0">
                <a:solidFill>
                  <a:schemeClr val="lt1"/>
                </a:solidFill>
                <a:latin typeface="Arial"/>
                <a:ea typeface="Arial"/>
                <a:cs typeface="Arial"/>
                <a:sym typeface="Arial"/>
              </a:rPr>
              <a:t>HEADTEACHER</a:t>
            </a:r>
            <a:endParaRPr sz="1600" b="0" i="0" u="none" strike="noStrike" cap="none" dirty="0">
              <a:solidFill>
                <a:schemeClr val="lt1"/>
              </a:solidFill>
              <a:latin typeface="Arial"/>
              <a:ea typeface="Arial"/>
              <a:cs typeface="Arial"/>
              <a:sym typeface="Arial"/>
            </a:endParaRPr>
          </a:p>
        </p:txBody>
      </p:sp>
      <p:sp>
        <p:nvSpPr>
          <p:cNvPr id="178" name="Google Shape;178;p27" descr="We must praise children for their effort, not tell them they are clever, to foster a growth mindset. &#10;Anyone can achieve anything if they believe in themselves!&#10;&#10;CONSULTANT &#10;" title="purple speech bubble with text"/>
          <p:cNvSpPr/>
          <p:nvPr/>
        </p:nvSpPr>
        <p:spPr>
          <a:xfrm>
            <a:off x="3070100" y="799950"/>
            <a:ext cx="3275700" cy="2218800"/>
          </a:xfrm>
          <a:prstGeom prst="wedgeRoundRectCallout">
            <a:avLst>
              <a:gd name="adj1" fmla="val -47849"/>
              <a:gd name="adj2" fmla="val 64271"/>
              <a:gd name="adj3" fmla="val 16667"/>
            </a:avLst>
          </a:prstGeom>
          <a:solidFill>
            <a:srgbClr val="9900FF"/>
          </a:solidFill>
          <a:ln w="9525" cap="flat" cmpd="sng">
            <a:solidFill>
              <a:srgbClr val="79463D"/>
            </a:solidFill>
            <a:prstDash val="solid"/>
            <a:round/>
            <a:headEnd type="none" w="sm" len="sm"/>
            <a:tailEnd type="none" w="sm" len="sm"/>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350"/>
              <a:buFont typeface="Arial"/>
              <a:buNone/>
            </a:pPr>
            <a:r>
              <a:rPr lang="en-US" sz="1600" b="0" i="0" u="none" strike="noStrike" cap="none" dirty="0">
                <a:solidFill>
                  <a:schemeClr val="lt1"/>
                </a:solidFill>
                <a:latin typeface="Arial"/>
                <a:ea typeface="Arial"/>
                <a:cs typeface="Arial"/>
                <a:sym typeface="Arial"/>
              </a:rPr>
              <a:t>We must praise children for their effort, not tell them they are clever, to foster a growth mindset. </a:t>
            </a:r>
            <a:endParaRPr sz="1600" b="0" i="0" u="none" strike="noStrike" cap="none" dirty="0">
              <a:solidFill>
                <a:schemeClr val="lt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350"/>
              <a:buFont typeface="Arial"/>
              <a:buNone/>
            </a:pPr>
            <a:r>
              <a:rPr lang="en-US" sz="1600" b="0" i="0" u="none" strike="noStrike" cap="none" dirty="0">
                <a:solidFill>
                  <a:schemeClr val="lt1"/>
                </a:solidFill>
                <a:latin typeface="Arial"/>
                <a:ea typeface="Arial"/>
                <a:cs typeface="Arial"/>
                <a:sym typeface="Arial"/>
              </a:rPr>
              <a:t>Anyone can achieve anything if they believe in themselves!</a:t>
            </a:r>
            <a:endParaRPr sz="1600" b="0" i="0" u="none" strike="noStrike" cap="none" dirty="0">
              <a:solidFill>
                <a:schemeClr val="lt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350"/>
              <a:buFont typeface="Arial"/>
              <a:buNone/>
            </a:pPr>
            <a:endParaRPr sz="1600" dirty="0">
              <a:solidFill>
                <a:schemeClr val="lt1"/>
              </a:solidFill>
            </a:endParaRPr>
          </a:p>
          <a:p>
            <a:pPr marL="0" marR="0" lvl="0" indent="0" algn="ctr" rtl="0">
              <a:lnSpc>
                <a:spcPct val="100000"/>
              </a:lnSpc>
              <a:spcBef>
                <a:spcPts val="0"/>
              </a:spcBef>
              <a:spcAft>
                <a:spcPts val="0"/>
              </a:spcAft>
              <a:buClr>
                <a:srgbClr val="000000"/>
              </a:buClr>
              <a:buSzPts val="1350"/>
              <a:buFont typeface="Arial"/>
              <a:buNone/>
            </a:pPr>
            <a:r>
              <a:rPr lang="en-US" sz="1600" b="0" i="0" u="none" strike="noStrike" cap="none" dirty="0">
                <a:solidFill>
                  <a:schemeClr val="lt1"/>
                </a:solidFill>
                <a:latin typeface="Arial"/>
                <a:ea typeface="Arial"/>
                <a:cs typeface="Arial"/>
                <a:sym typeface="Arial"/>
              </a:rPr>
              <a:t>CONSULTANT</a:t>
            </a:r>
            <a:r>
              <a:rPr lang="en-US" sz="2000" b="0" i="0" u="none" strike="noStrike" cap="none" dirty="0">
                <a:solidFill>
                  <a:srgbClr val="292934"/>
                </a:solidFill>
                <a:latin typeface="Arial"/>
                <a:ea typeface="Arial"/>
                <a:cs typeface="Arial"/>
                <a:sym typeface="Arial"/>
              </a:rPr>
              <a:t> </a:t>
            </a:r>
            <a:endParaRPr sz="2000" b="0" i="0" u="none" strike="noStrike" cap="none" dirty="0">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28"/>
          <p:cNvSpPr txBox="1">
            <a:spLocks noGrp="1"/>
          </p:cNvSpPr>
          <p:nvPr>
            <p:ph type="title"/>
          </p:nvPr>
        </p:nvSpPr>
        <p:spPr>
          <a:xfrm>
            <a:off x="410850" y="186475"/>
            <a:ext cx="8229600" cy="7428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3600"/>
              <a:buFont typeface="Arial"/>
              <a:buNone/>
            </a:pPr>
            <a:r>
              <a:rPr lang="en-US" i="0" u="none" strike="noStrike" cap="none">
                <a:solidFill>
                  <a:srgbClr val="000000"/>
                </a:solidFill>
              </a:rPr>
              <a:t>Points to consider </a:t>
            </a:r>
            <a:endParaRPr i="0" u="none" strike="noStrike" cap="none">
              <a:solidFill>
                <a:srgbClr val="000000"/>
              </a:solidFill>
            </a:endParaRPr>
          </a:p>
        </p:txBody>
      </p:sp>
      <p:sp>
        <p:nvSpPr>
          <p:cNvPr id="185" name="Google Shape;185;p28"/>
          <p:cNvSpPr txBox="1">
            <a:spLocks noGrp="1"/>
          </p:cNvSpPr>
          <p:nvPr>
            <p:ph type="body" idx="1"/>
          </p:nvPr>
        </p:nvSpPr>
        <p:spPr>
          <a:xfrm>
            <a:off x="410850" y="929276"/>
            <a:ext cx="8463000" cy="3715500"/>
          </a:xfrm>
          <a:prstGeom prst="rect">
            <a:avLst/>
          </a:prstGeom>
          <a:noFill/>
          <a:ln>
            <a:noFill/>
          </a:ln>
        </p:spPr>
        <p:txBody>
          <a:bodyPr spcFirstLastPara="1" wrap="square" lIns="91425" tIns="45700" rIns="91425" bIns="45700" anchor="t" anchorCtr="0">
            <a:noAutofit/>
          </a:bodyPr>
          <a:lstStyle/>
          <a:p>
            <a:pPr marL="182880" marR="0" lvl="0" indent="-182880" algn="l" rtl="0">
              <a:lnSpc>
                <a:spcPct val="100000"/>
              </a:lnSpc>
              <a:spcBef>
                <a:spcPts val="0"/>
              </a:spcBef>
              <a:spcAft>
                <a:spcPts val="0"/>
              </a:spcAft>
              <a:buClr>
                <a:srgbClr val="000000"/>
              </a:buClr>
              <a:buSzPts val="2040"/>
              <a:buFont typeface="Arial"/>
              <a:buChar char="•"/>
            </a:pPr>
            <a:r>
              <a:rPr lang="en-US" sz="2400" b="1" i="0" u="none" strike="noStrike" cap="none">
                <a:solidFill>
                  <a:schemeClr val="dk1"/>
                </a:solidFill>
                <a:latin typeface="Arial"/>
                <a:ea typeface="Arial"/>
                <a:cs typeface="Arial"/>
                <a:sym typeface="Arial"/>
              </a:rPr>
              <a:t>Who is making the claim? </a:t>
            </a:r>
            <a:endParaRPr sz="2400" b="0" i="0" u="none" strike="noStrike" cap="none">
              <a:solidFill>
                <a:schemeClr val="dk1"/>
              </a:solidFill>
              <a:latin typeface="Arial"/>
              <a:ea typeface="Arial"/>
              <a:cs typeface="Arial"/>
              <a:sym typeface="Arial"/>
            </a:endParaRPr>
          </a:p>
          <a:p>
            <a:pPr marL="457200" marR="0" lvl="1" indent="-182880" algn="l" rtl="0">
              <a:lnSpc>
                <a:spcPct val="100000"/>
              </a:lnSpc>
              <a:spcBef>
                <a:spcPts val="400"/>
              </a:spcBef>
              <a:spcAft>
                <a:spcPts val="0"/>
              </a:spcAft>
              <a:buClr>
                <a:srgbClr val="000000"/>
              </a:buClr>
              <a:buSzPts val="1700"/>
              <a:buFont typeface="Arial"/>
              <a:buChar char="•"/>
            </a:pPr>
            <a:r>
              <a:rPr lang="en-US" sz="2000" b="0" i="0" u="none" strike="noStrike" cap="none">
                <a:solidFill>
                  <a:schemeClr val="dk1"/>
                </a:solidFill>
                <a:latin typeface="Arial"/>
                <a:ea typeface="Arial"/>
                <a:cs typeface="Arial"/>
                <a:sym typeface="Arial"/>
              </a:rPr>
              <a:t>Are they a researcher with expertise in the area? </a:t>
            </a:r>
            <a:endParaRPr sz="2000" b="0" i="0" u="none" strike="noStrike" cap="none">
              <a:solidFill>
                <a:schemeClr val="dk1"/>
              </a:solidFill>
              <a:latin typeface="Arial"/>
              <a:ea typeface="Arial"/>
              <a:cs typeface="Arial"/>
              <a:sym typeface="Arial"/>
            </a:endParaRPr>
          </a:p>
          <a:p>
            <a:pPr marL="457200" marR="0" lvl="1" indent="-182880" algn="l" rtl="0">
              <a:lnSpc>
                <a:spcPct val="100000"/>
              </a:lnSpc>
              <a:spcBef>
                <a:spcPts val="400"/>
              </a:spcBef>
              <a:spcAft>
                <a:spcPts val="0"/>
              </a:spcAft>
              <a:buClr>
                <a:srgbClr val="000000"/>
              </a:buClr>
              <a:buSzPts val="1700"/>
              <a:buFont typeface="Arial"/>
              <a:buChar char="•"/>
            </a:pPr>
            <a:r>
              <a:rPr lang="en-US" sz="2000" b="0" i="0" u="none" strike="noStrike" cap="none">
                <a:solidFill>
                  <a:schemeClr val="dk1"/>
                </a:solidFill>
                <a:latin typeface="Arial"/>
                <a:ea typeface="Arial"/>
                <a:cs typeface="Arial"/>
                <a:sym typeface="Arial"/>
              </a:rPr>
              <a:t>Do they have a financial conflict of interest?</a:t>
            </a:r>
            <a:endParaRPr/>
          </a:p>
          <a:p>
            <a:pPr marL="182880" marR="0" lvl="0" indent="-182880" algn="l" rtl="0">
              <a:lnSpc>
                <a:spcPct val="100000"/>
              </a:lnSpc>
              <a:spcBef>
                <a:spcPts val="480"/>
              </a:spcBef>
              <a:spcAft>
                <a:spcPts val="0"/>
              </a:spcAft>
              <a:buClr>
                <a:srgbClr val="000000"/>
              </a:buClr>
              <a:buSzPts val="2040"/>
              <a:buFont typeface="Arial"/>
              <a:buChar char="•"/>
            </a:pPr>
            <a:r>
              <a:rPr lang="en-US" sz="2400" b="1" i="0" u="none" strike="noStrike" cap="none">
                <a:solidFill>
                  <a:schemeClr val="dk1"/>
                </a:solidFill>
                <a:latin typeface="Arial"/>
                <a:ea typeface="Arial"/>
                <a:cs typeface="Arial"/>
                <a:sym typeface="Arial"/>
              </a:rPr>
              <a:t>Is the claim based on published research? </a:t>
            </a:r>
            <a:endParaRPr sz="2400" b="0" i="0" u="none" strike="noStrike" cap="none">
              <a:solidFill>
                <a:schemeClr val="dk1"/>
              </a:solidFill>
              <a:latin typeface="Arial"/>
              <a:ea typeface="Arial"/>
              <a:cs typeface="Arial"/>
              <a:sym typeface="Arial"/>
            </a:endParaRPr>
          </a:p>
          <a:p>
            <a:pPr marL="457200" marR="0" lvl="1" indent="-182880" algn="l" rtl="0">
              <a:lnSpc>
                <a:spcPct val="100000"/>
              </a:lnSpc>
              <a:spcBef>
                <a:spcPts val="400"/>
              </a:spcBef>
              <a:spcAft>
                <a:spcPts val="0"/>
              </a:spcAft>
              <a:buClr>
                <a:srgbClr val="000000"/>
              </a:buClr>
              <a:buSzPts val="1700"/>
              <a:buFont typeface="Arial"/>
              <a:buChar char="•"/>
            </a:pPr>
            <a:r>
              <a:rPr lang="en-US"/>
              <a:t>How is ‘learning’ being conceived and evaluated?</a:t>
            </a:r>
            <a:endParaRPr/>
          </a:p>
          <a:p>
            <a:pPr marL="457200" marR="0" lvl="1" indent="-182880" algn="l" rtl="0">
              <a:lnSpc>
                <a:spcPct val="100000"/>
              </a:lnSpc>
              <a:spcBef>
                <a:spcPts val="400"/>
              </a:spcBef>
              <a:spcAft>
                <a:spcPts val="0"/>
              </a:spcAft>
              <a:buClr>
                <a:srgbClr val="000000"/>
              </a:buClr>
              <a:buSzPts val="1700"/>
              <a:buFont typeface="Arial"/>
              <a:buChar char="•"/>
            </a:pPr>
            <a:r>
              <a:rPr lang="en-US" sz="2000" b="0" i="0" u="none" strike="noStrike" cap="none">
                <a:solidFill>
                  <a:schemeClr val="dk1"/>
                </a:solidFill>
                <a:latin typeface="Arial"/>
                <a:ea typeface="Arial"/>
                <a:cs typeface="Arial"/>
                <a:sym typeface="Arial"/>
              </a:rPr>
              <a:t>Has the research been replicated? If so, who by?</a:t>
            </a:r>
            <a:endParaRPr sz="2000" b="0" i="0" u="none" strike="noStrike" cap="none">
              <a:solidFill>
                <a:schemeClr val="dk1"/>
              </a:solidFill>
              <a:latin typeface="Arial"/>
              <a:ea typeface="Arial"/>
              <a:cs typeface="Arial"/>
              <a:sym typeface="Arial"/>
            </a:endParaRPr>
          </a:p>
          <a:p>
            <a:pPr marL="457200" marR="0" lvl="1" indent="-182880" algn="l" rtl="0">
              <a:lnSpc>
                <a:spcPct val="100000"/>
              </a:lnSpc>
              <a:spcBef>
                <a:spcPts val="400"/>
              </a:spcBef>
              <a:spcAft>
                <a:spcPts val="0"/>
              </a:spcAft>
              <a:buClr>
                <a:srgbClr val="000000"/>
              </a:buClr>
              <a:buSzPts val="1700"/>
              <a:buFont typeface="Arial"/>
              <a:buChar char="•"/>
            </a:pPr>
            <a:r>
              <a:rPr lang="en-US"/>
              <a:t>Who were the participants? (children, university students, mice)</a:t>
            </a:r>
            <a:endParaRPr sz="2000" b="0" i="0" u="none" strike="noStrike" cap="none">
              <a:solidFill>
                <a:srgbClr val="000000"/>
              </a:solidFill>
              <a:latin typeface="Arial"/>
              <a:ea typeface="Arial"/>
              <a:cs typeface="Arial"/>
              <a:sym typeface="Arial"/>
            </a:endParaRPr>
          </a:p>
          <a:p>
            <a:pPr marL="457200" marR="0" lvl="1" indent="-182880" algn="l" rtl="0">
              <a:lnSpc>
                <a:spcPct val="100000"/>
              </a:lnSpc>
              <a:spcBef>
                <a:spcPts val="400"/>
              </a:spcBef>
              <a:spcAft>
                <a:spcPts val="0"/>
              </a:spcAft>
              <a:buClr>
                <a:srgbClr val="000000"/>
              </a:buClr>
              <a:buSzPts val="1700"/>
              <a:buFont typeface="Arial"/>
              <a:buChar char="•"/>
            </a:pPr>
            <a:r>
              <a:rPr lang="en-US" sz="2000" b="0" i="0" u="none" strike="noStrike" cap="none">
                <a:solidFill>
                  <a:srgbClr val="000000"/>
                </a:solidFill>
                <a:latin typeface="Arial"/>
                <a:ea typeface="Arial"/>
                <a:cs typeface="Arial"/>
                <a:sym typeface="Arial"/>
              </a:rPr>
              <a:t>Are the data publicly available?</a:t>
            </a:r>
            <a:endParaRPr sz="2000" b="0" i="0" u="none" strike="noStrike" cap="none">
              <a:solidFill>
                <a:schemeClr val="dk1"/>
              </a:solidFill>
              <a:latin typeface="Arial"/>
              <a:ea typeface="Arial"/>
              <a:cs typeface="Arial"/>
              <a:sym typeface="Arial"/>
            </a:endParaRPr>
          </a:p>
          <a:p>
            <a:pPr marL="182880" marR="0" lvl="0" indent="-182880" algn="l" rtl="0">
              <a:lnSpc>
                <a:spcPct val="100000"/>
              </a:lnSpc>
              <a:spcBef>
                <a:spcPts val="480"/>
              </a:spcBef>
              <a:spcAft>
                <a:spcPts val="0"/>
              </a:spcAft>
              <a:buClr>
                <a:srgbClr val="000000"/>
              </a:buClr>
              <a:buSzPts val="2040"/>
              <a:buFont typeface="Arial"/>
              <a:buChar char="•"/>
            </a:pPr>
            <a:r>
              <a:rPr lang="en-US" sz="2400" b="1" i="0" u="none" strike="noStrike" cap="none">
                <a:solidFill>
                  <a:schemeClr val="dk1"/>
                </a:solidFill>
                <a:latin typeface="Arial"/>
                <a:ea typeface="Arial"/>
                <a:cs typeface="Arial"/>
                <a:sym typeface="Arial"/>
              </a:rPr>
              <a:t>How does the claim fit in to your own beliefs and v</a:t>
            </a:r>
            <a:r>
              <a:rPr lang="en-US" b="1"/>
              <a:t>alues</a:t>
            </a:r>
            <a:r>
              <a:rPr lang="en-US" sz="2400" b="1" i="0" u="none" strike="noStrike" cap="none">
                <a:solidFill>
                  <a:schemeClr val="dk1"/>
                </a:solidFill>
                <a:latin typeface="Arial"/>
                <a:ea typeface="Arial"/>
                <a:cs typeface="Arial"/>
                <a:sym typeface="Arial"/>
              </a:rPr>
              <a:t>?</a:t>
            </a:r>
            <a:endParaRPr sz="2400" b="0" i="0" u="none" strike="noStrike" cap="none">
              <a:solidFill>
                <a:schemeClr val="dk1"/>
              </a:solidFill>
              <a:latin typeface="Arial"/>
              <a:ea typeface="Arial"/>
              <a:cs typeface="Arial"/>
              <a:sym typeface="Arial"/>
            </a:endParaRPr>
          </a:p>
          <a:p>
            <a:pPr marL="182880" marR="0" lvl="0" indent="-53338" algn="l" rtl="0">
              <a:lnSpc>
                <a:spcPct val="100000"/>
              </a:lnSpc>
              <a:spcBef>
                <a:spcPts val="480"/>
              </a:spcBef>
              <a:spcAft>
                <a:spcPts val="0"/>
              </a:spcAft>
              <a:buClr>
                <a:schemeClr val="accent1"/>
              </a:buClr>
              <a:buSzPts val="2040"/>
              <a:buFont typeface="Arial"/>
              <a:buNone/>
            </a:pPr>
            <a:endParaRPr sz="2400" b="0" i="0" u="none" strike="noStrike" cap="none">
              <a:solidFill>
                <a:schemeClr val="dk1"/>
              </a:solidFill>
              <a:latin typeface="Arial"/>
              <a:ea typeface="Arial"/>
              <a:cs typeface="Arial"/>
              <a:sym typeface="Arial"/>
            </a:endParaRPr>
          </a:p>
          <a:p>
            <a:pPr marL="182880" marR="0" lvl="0" indent="-53338" algn="l" rtl="0">
              <a:lnSpc>
                <a:spcPct val="100000"/>
              </a:lnSpc>
              <a:spcBef>
                <a:spcPts val="480"/>
              </a:spcBef>
              <a:spcAft>
                <a:spcPts val="0"/>
              </a:spcAft>
              <a:buClr>
                <a:schemeClr val="accent1"/>
              </a:buClr>
              <a:buSzPts val="2040"/>
              <a:buFont typeface="Arial"/>
              <a:buNone/>
            </a:pPr>
            <a:endParaRPr sz="2400" b="0" i="0" u="none" strike="noStrike" cap="none">
              <a:solidFill>
                <a:schemeClr val="dk1"/>
              </a:solidFill>
              <a:latin typeface="Arial"/>
              <a:ea typeface="Arial"/>
              <a:cs typeface="Arial"/>
              <a:sym typeface="Arial"/>
            </a:endParaRPr>
          </a:p>
          <a:p>
            <a:pPr marL="182880" marR="0" lvl="0" indent="-53338" algn="l" rtl="0">
              <a:lnSpc>
                <a:spcPct val="100000"/>
              </a:lnSpc>
              <a:spcBef>
                <a:spcPts val="480"/>
              </a:spcBef>
              <a:spcAft>
                <a:spcPts val="0"/>
              </a:spcAft>
              <a:buClr>
                <a:schemeClr val="accent1"/>
              </a:buClr>
              <a:buSzPts val="2040"/>
              <a:buFont typeface="Arial"/>
              <a:buNone/>
            </a:pPr>
            <a:endParaRPr sz="2400" b="1" i="1" u="none" strike="noStrike" cap="none">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29"/>
          <p:cNvSpPr txBox="1">
            <a:spLocks noGrp="1"/>
          </p:cNvSpPr>
          <p:nvPr>
            <p:ph type="title"/>
          </p:nvPr>
        </p:nvSpPr>
        <p:spPr>
          <a:xfrm>
            <a:off x="407500" y="127463"/>
            <a:ext cx="8229600" cy="7428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chemeClr val="dk2"/>
              </a:buClr>
              <a:buSzPts val="4000"/>
              <a:buFont typeface="Arial"/>
              <a:buNone/>
            </a:pPr>
            <a:r>
              <a:rPr lang="en-US" dirty="0">
                <a:solidFill>
                  <a:srgbClr val="000000"/>
                </a:solidFill>
              </a:rPr>
              <a:t>Research </a:t>
            </a:r>
            <a:endParaRPr dirty="0">
              <a:solidFill>
                <a:srgbClr val="000000"/>
              </a:solidFill>
            </a:endParaRPr>
          </a:p>
        </p:txBody>
      </p:sp>
      <p:sp>
        <p:nvSpPr>
          <p:cNvPr id="192" name="Google Shape;192;p29"/>
          <p:cNvSpPr txBox="1">
            <a:spLocks noGrp="1"/>
          </p:cNvSpPr>
          <p:nvPr>
            <p:ph type="body" idx="1"/>
          </p:nvPr>
        </p:nvSpPr>
        <p:spPr>
          <a:xfrm>
            <a:off x="407500" y="760406"/>
            <a:ext cx="8229600" cy="4329900"/>
          </a:xfrm>
          <a:prstGeom prst="rect">
            <a:avLst/>
          </a:prstGeom>
          <a:noFill/>
          <a:ln>
            <a:noFill/>
          </a:ln>
        </p:spPr>
        <p:txBody>
          <a:bodyPr spcFirstLastPara="1" wrap="square" lIns="91425" tIns="91425" rIns="91425" bIns="91425" anchor="t" anchorCtr="0">
            <a:noAutofit/>
          </a:bodyPr>
          <a:lstStyle/>
          <a:p>
            <a:pPr marL="457200" lvl="0" indent="-381000" algn="l" rtl="0">
              <a:lnSpc>
                <a:spcPct val="100000"/>
              </a:lnSpc>
              <a:spcBef>
                <a:spcPts val="480"/>
              </a:spcBef>
              <a:spcAft>
                <a:spcPts val="0"/>
              </a:spcAft>
              <a:buClr>
                <a:srgbClr val="FF9900"/>
              </a:buClr>
              <a:buSzPts val="2400"/>
              <a:buChar char="•"/>
            </a:pPr>
            <a:r>
              <a:rPr lang="en-US" u="sng" dirty="0">
                <a:solidFill>
                  <a:srgbClr val="FF9900"/>
                </a:solidFill>
                <a:hlinkClick r:id="rId3">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Retrieval Practice</a:t>
            </a:r>
            <a:r>
              <a:rPr lang="en-US" dirty="0">
                <a:solidFill>
                  <a:srgbClr val="FF9900"/>
                </a:solidFill>
              </a:rPr>
              <a:t>             </a:t>
            </a:r>
            <a:r>
              <a:rPr lang="en-US" dirty="0">
                <a:solidFill>
                  <a:srgbClr val="0000FF"/>
                </a:solidFill>
              </a:rPr>
              <a:t> </a:t>
            </a:r>
            <a:r>
              <a:rPr lang="en-US" dirty="0" smtClean="0">
                <a:solidFill>
                  <a:srgbClr val="0000FF"/>
                </a:solidFill>
              </a:rPr>
              <a:t>	</a:t>
            </a:r>
            <a:r>
              <a:rPr lang="en-US" u="sng" dirty="0" smtClean="0">
                <a:solidFill>
                  <a:srgbClr val="0070C0"/>
                </a:solidFill>
                <a:hlinkClick r:id="rId4">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Brain </a:t>
            </a:r>
            <a:r>
              <a:rPr lang="en-US" u="sng" dirty="0">
                <a:solidFill>
                  <a:srgbClr val="0070C0"/>
                </a:solidFill>
                <a:hlinkClick r:id="rId4">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Training</a:t>
            </a:r>
            <a:endParaRPr dirty="0">
              <a:solidFill>
                <a:srgbClr val="0070C0"/>
              </a:solidFill>
            </a:endParaRPr>
          </a:p>
          <a:p>
            <a:pPr marL="457200" lvl="0" indent="-381000" algn="l" rtl="0">
              <a:lnSpc>
                <a:spcPct val="100000"/>
              </a:lnSpc>
              <a:spcBef>
                <a:spcPts val="1680"/>
              </a:spcBef>
              <a:spcAft>
                <a:spcPts val="0"/>
              </a:spcAft>
              <a:buClr>
                <a:srgbClr val="38761D"/>
              </a:buClr>
              <a:buSzPts val="2400"/>
              <a:buChar char="•"/>
            </a:pPr>
            <a:r>
              <a:rPr lang="en-US" u="sng" dirty="0">
                <a:solidFill>
                  <a:srgbClr val="38761D"/>
                </a:solidFill>
                <a:hlinkClick r:id="rId5">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VAK/Learning styles</a:t>
            </a:r>
            <a:r>
              <a:rPr lang="en-US" dirty="0">
                <a:solidFill>
                  <a:srgbClr val="FF0000"/>
                </a:solidFill>
              </a:rPr>
              <a:t> 		</a:t>
            </a:r>
            <a:r>
              <a:rPr lang="en-US" u="sng" dirty="0" smtClean="0">
                <a:solidFill>
                  <a:srgbClr val="FF0000"/>
                </a:solidFill>
                <a:hlinkClick r:id="rId6"/>
              </a:rPr>
              <a:t>Left brain/right brain</a:t>
            </a:r>
            <a:endParaRPr u="sng" dirty="0">
              <a:solidFill>
                <a:srgbClr val="FF0000"/>
              </a:solidFill>
            </a:endParaRPr>
          </a:p>
          <a:p>
            <a:pPr marL="457200" lvl="0" indent="-381000" algn="l" rtl="0">
              <a:lnSpc>
                <a:spcPct val="100000"/>
              </a:lnSpc>
              <a:spcBef>
                <a:spcPts val="1680"/>
              </a:spcBef>
              <a:spcAft>
                <a:spcPts val="0"/>
              </a:spcAft>
              <a:buClr>
                <a:srgbClr val="9900FF"/>
              </a:buClr>
              <a:buSzPts val="2400"/>
              <a:buChar char="•"/>
            </a:pPr>
            <a:r>
              <a:rPr lang="en-US" u="sng" dirty="0">
                <a:solidFill>
                  <a:srgbClr val="38761D"/>
                </a:solidFill>
                <a:hlinkClick r:id="rId7">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Mindset</a:t>
            </a:r>
            <a:r>
              <a:rPr lang="en-US" u="sng" dirty="0">
                <a:solidFill>
                  <a:srgbClr val="38761D"/>
                </a:solidFill>
              </a:rPr>
              <a:t> </a:t>
            </a:r>
            <a:endParaRPr u="sng" dirty="0">
              <a:solidFill>
                <a:srgbClr val="38761D"/>
              </a:solidFill>
            </a:endParaRPr>
          </a:p>
          <a:p>
            <a:pPr marL="457200" lvl="0" indent="0" algn="l" rtl="0">
              <a:lnSpc>
                <a:spcPct val="100000"/>
              </a:lnSpc>
              <a:spcBef>
                <a:spcPts val="1680"/>
              </a:spcBef>
              <a:spcAft>
                <a:spcPts val="0"/>
              </a:spcAft>
              <a:buNone/>
            </a:pPr>
            <a:endParaRPr sz="700" dirty="0">
              <a:solidFill>
                <a:srgbClr val="9900FF"/>
              </a:solidFill>
            </a:endParaRPr>
          </a:p>
          <a:p>
            <a:pPr marL="0" lvl="0" indent="0" algn="l" rtl="0">
              <a:spcBef>
                <a:spcPts val="480"/>
              </a:spcBef>
              <a:spcAft>
                <a:spcPts val="0"/>
              </a:spcAft>
              <a:buNone/>
            </a:pPr>
            <a:r>
              <a:rPr lang="en-US" dirty="0"/>
              <a:t>Write a summary of your findings on a shared document. Use these 4 questions to scaffold your analysis.</a:t>
            </a:r>
            <a:endParaRPr dirty="0"/>
          </a:p>
          <a:p>
            <a:pPr marL="457200" lvl="0" indent="-381000" algn="l" rtl="0">
              <a:spcBef>
                <a:spcPts val="480"/>
              </a:spcBef>
              <a:spcAft>
                <a:spcPts val="0"/>
              </a:spcAft>
              <a:buClr>
                <a:schemeClr val="dk1"/>
              </a:buClr>
              <a:buSzPts val="2400"/>
              <a:buAutoNum type="arabicPeriod"/>
            </a:pPr>
            <a:r>
              <a:rPr lang="en-US" dirty="0"/>
              <a:t>What were your initial feelings about the idea?</a:t>
            </a:r>
            <a:endParaRPr i="1" dirty="0"/>
          </a:p>
          <a:p>
            <a:pPr marL="457200" lvl="0" indent="-381000" algn="l" rtl="0">
              <a:spcBef>
                <a:spcPts val="0"/>
              </a:spcBef>
              <a:spcAft>
                <a:spcPts val="0"/>
              </a:spcAft>
              <a:buClr>
                <a:schemeClr val="dk1"/>
              </a:buClr>
              <a:buSzPts val="2400"/>
              <a:buAutoNum type="arabicPeriod" startAt="2"/>
            </a:pPr>
            <a:r>
              <a:rPr lang="en-US" dirty="0"/>
              <a:t>What scientific evidence is there for the idea?</a:t>
            </a:r>
            <a:endParaRPr dirty="0"/>
          </a:p>
          <a:p>
            <a:pPr marL="457200" lvl="0" indent="-381000" algn="l" rtl="0">
              <a:spcBef>
                <a:spcPts val="0"/>
              </a:spcBef>
              <a:spcAft>
                <a:spcPts val="0"/>
              </a:spcAft>
              <a:buClr>
                <a:schemeClr val="dk1"/>
              </a:buClr>
              <a:buSzPts val="2400"/>
              <a:buAutoNum type="arabicPeriod" startAt="2"/>
            </a:pPr>
            <a:r>
              <a:rPr lang="en-US" dirty="0"/>
              <a:t>How might you critique the idea?</a:t>
            </a:r>
            <a:endParaRPr dirty="0"/>
          </a:p>
          <a:p>
            <a:pPr marL="457200" lvl="0" indent="-381000" algn="l" rtl="0">
              <a:spcBef>
                <a:spcPts val="0"/>
              </a:spcBef>
              <a:spcAft>
                <a:spcPts val="0"/>
              </a:spcAft>
              <a:buClr>
                <a:schemeClr val="dk1"/>
              </a:buClr>
              <a:buSzPts val="2400"/>
              <a:buAutoNum type="arabicPeriod" startAt="2"/>
            </a:pPr>
            <a:r>
              <a:rPr lang="en-US" dirty="0"/>
              <a:t>What are the implications for classroom practice?</a:t>
            </a:r>
            <a:endParaRPr dirty="0"/>
          </a:p>
          <a:p>
            <a:pPr marL="99060" lvl="0" indent="0" algn="l" rtl="0">
              <a:lnSpc>
                <a:spcPct val="100000"/>
              </a:lnSpc>
              <a:spcBef>
                <a:spcPts val="480"/>
              </a:spcBef>
              <a:spcAft>
                <a:spcPts val="0"/>
              </a:spcAft>
              <a:buSzPts val="2040"/>
              <a:buNone/>
            </a:pPr>
            <a:endParaRPr u="sng" dirty="0">
              <a:solidFill>
                <a:schemeClr val="accent4"/>
              </a:solidFill>
            </a:endParaRPr>
          </a:p>
          <a:p>
            <a:pPr marL="457200" marR="0" lvl="0" indent="-228600" algn="l" rtl="0">
              <a:lnSpc>
                <a:spcPct val="100000"/>
              </a:lnSpc>
              <a:spcBef>
                <a:spcPts val="480"/>
              </a:spcBef>
              <a:spcAft>
                <a:spcPts val="0"/>
              </a:spcAft>
              <a:buClr>
                <a:schemeClr val="accent1"/>
              </a:buClr>
              <a:buSzPts val="2040"/>
              <a:buFont typeface="Arial"/>
              <a:buNone/>
            </a:pPr>
            <a:endParaRPr u="sng" dirty="0">
              <a:solidFill>
                <a:schemeClr val="accent4"/>
              </a:solidFill>
            </a:endParaRPr>
          </a:p>
          <a:p>
            <a:pPr marL="457200" marR="0" lvl="0" indent="-228600" algn="l" rtl="0">
              <a:lnSpc>
                <a:spcPct val="100000"/>
              </a:lnSpc>
              <a:spcBef>
                <a:spcPts val="480"/>
              </a:spcBef>
              <a:spcAft>
                <a:spcPts val="0"/>
              </a:spcAft>
              <a:buClr>
                <a:schemeClr val="accent1"/>
              </a:buClr>
              <a:buSzPts val="2040"/>
              <a:buFont typeface="Arial"/>
              <a:buNone/>
            </a:pPr>
            <a:endParaRPr u="sng" dirty="0">
              <a:solidFill>
                <a:schemeClr val="accent4"/>
              </a:solidFill>
            </a:endParaRPr>
          </a:p>
          <a:p>
            <a:pPr marL="457200" marR="0" lvl="0" indent="-228600" algn="l" rtl="0">
              <a:lnSpc>
                <a:spcPct val="100000"/>
              </a:lnSpc>
              <a:spcBef>
                <a:spcPts val="480"/>
              </a:spcBef>
              <a:spcAft>
                <a:spcPts val="0"/>
              </a:spcAft>
              <a:buClr>
                <a:schemeClr val="accent1"/>
              </a:buClr>
              <a:buSzPts val="2040"/>
              <a:buFont typeface="Arial"/>
              <a:buNone/>
            </a:pPr>
            <a:endParaRPr u="sng" dirty="0">
              <a:solidFill>
                <a:schemeClr val="accent4"/>
              </a:solidFill>
            </a:endParaRPr>
          </a:p>
          <a:p>
            <a:pPr marL="457200" marR="0" lvl="0" indent="-228600" algn="l" rtl="0">
              <a:lnSpc>
                <a:spcPct val="100000"/>
              </a:lnSpc>
              <a:spcBef>
                <a:spcPts val="480"/>
              </a:spcBef>
              <a:spcAft>
                <a:spcPts val="0"/>
              </a:spcAft>
              <a:buClr>
                <a:schemeClr val="accent1"/>
              </a:buClr>
              <a:buSzPts val="2040"/>
              <a:buFont typeface="Arial"/>
              <a:buNone/>
            </a:pPr>
            <a:endParaRP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11700" y="243006"/>
            <a:ext cx="8520600" cy="572700"/>
          </a:xfrm>
        </p:spPr>
        <p:txBody>
          <a:bodyPr/>
          <a:lstStyle/>
          <a:p>
            <a:pPr algn="ctr"/>
            <a:r>
              <a:rPr lang="en-US" sz="4000" dirty="0">
                <a:solidFill>
                  <a:srgbClr val="000000"/>
                </a:solidFill>
              </a:rPr>
              <a:t>Research </a:t>
            </a:r>
            <a:endParaRPr lang="en-GB" dirty="0"/>
          </a:p>
        </p:txBody>
      </p:sp>
      <p:sp>
        <p:nvSpPr>
          <p:cNvPr id="5" name="Text Placeholder 4"/>
          <p:cNvSpPr>
            <a:spLocks noGrp="1"/>
          </p:cNvSpPr>
          <p:nvPr>
            <p:ph type="body" idx="1"/>
          </p:nvPr>
        </p:nvSpPr>
        <p:spPr>
          <a:xfrm>
            <a:off x="386128" y="975881"/>
            <a:ext cx="3999900" cy="1856539"/>
          </a:xfrm>
        </p:spPr>
        <p:txBody>
          <a:bodyPr/>
          <a:lstStyle/>
          <a:p>
            <a:pPr lvl="0" indent="-381000">
              <a:lnSpc>
                <a:spcPct val="100000"/>
              </a:lnSpc>
              <a:spcBef>
                <a:spcPts val="480"/>
              </a:spcBef>
              <a:buClr>
                <a:srgbClr val="FF9900"/>
              </a:buClr>
              <a:buSzPts val="2400"/>
              <a:buFont typeface="Arial"/>
              <a:buChar char="•"/>
            </a:pPr>
            <a:r>
              <a:rPr lang="en-GB" sz="2400" u="sng" dirty="0">
                <a:solidFill>
                  <a:srgbClr val="FF9900"/>
                </a:solidFill>
                <a:hlinkClick r:id="rId2">
                  <a:extLst>
                    <a:ext uri="{A12FA001-AC4F-418D-AE19-62706E023703}">
                      <ahyp:hlinkClr xmlns:lc="http://schemas.openxmlformats.org/drawingml/2006/lockedCanvas"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Retrieval Practice</a:t>
            </a:r>
            <a:r>
              <a:rPr lang="en-GB" sz="2400" dirty="0">
                <a:solidFill>
                  <a:srgbClr val="FF9900"/>
                </a:solidFill>
              </a:rPr>
              <a:t>  </a:t>
            </a:r>
            <a:endParaRPr lang="en-GB" sz="2400" dirty="0" smtClean="0">
              <a:solidFill>
                <a:srgbClr val="FF9900"/>
              </a:solidFill>
            </a:endParaRPr>
          </a:p>
          <a:p>
            <a:pPr lvl="0" indent="-381000">
              <a:lnSpc>
                <a:spcPct val="100000"/>
              </a:lnSpc>
              <a:spcBef>
                <a:spcPts val="480"/>
              </a:spcBef>
              <a:buClrTx/>
              <a:buSzPts val="2400"/>
              <a:buFont typeface="Arial"/>
              <a:buChar char="•"/>
            </a:pPr>
            <a:r>
              <a:rPr lang="en-GB" sz="2400" u="sng" dirty="0" smtClean="0">
                <a:solidFill>
                  <a:srgbClr val="38761D"/>
                </a:solidFill>
                <a:hlinkClick r:id="rId3">
                  <a:extLst>
                    <a:ext uri="{A12FA001-AC4F-418D-AE19-62706E023703}">
                      <ahyp:hlinkClr xmlns:lc="http://schemas.openxmlformats.org/drawingml/2006/lockedCanvas"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VAK/Learning styles</a:t>
            </a:r>
            <a:endParaRPr lang="en-GB" sz="2400" u="sng" dirty="0" smtClean="0">
              <a:solidFill>
                <a:srgbClr val="38761D"/>
              </a:solidFill>
            </a:endParaRPr>
          </a:p>
          <a:p>
            <a:pPr lvl="0" indent="-381000">
              <a:lnSpc>
                <a:spcPct val="100000"/>
              </a:lnSpc>
              <a:spcBef>
                <a:spcPts val="480"/>
              </a:spcBef>
              <a:buClr>
                <a:srgbClr val="7030A0"/>
              </a:buClr>
              <a:buSzPts val="2400"/>
              <a:buFont typeface="Arial"/>
              <a:buChar char="•"/>
            </a:pPr>
            <a:r>
              <a:rPr lang="en-GB" sz="2400" dirty="0" smtClean="0">
                <a:solidFill>
                  <a:srgbClr val="7030A0"/>
                </a:solidFill>
              </a:rPr>
              <a:t> </a:t>
            </a:r>
            <a:r>
              <a:rPr lang="en-GB" sz="2400" u="sng" dirty="0" smtClean="0">
                <a:solidFill>
                  <a:srgbClr val="7030A0"/>
                </a:solidFill>
                <a:hlinkClick r:id="rId4">
                  <a:extLst>
                    <a:ext uri="{A12FA001-AC4F-418D-AE19-62706E023703}">
                      <ahyp:hlinkClr xmlns:lc="http://schemas.openxmlformats.org/drawingml/2006/lockedCanvas"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Mindset</a:t>
            </a:r>
            <a:r>
              <a:rPr lang="en-GB" sz="2400" u="sng" dirty="0" smtClean="0">
                <a:solidFill>
                  <a:srgbClr val="7030A0"/>
                </a:solidFill>
              </a:rPr>
              <a:t> </a:t>
            </a:r>
            <a:endParaRPr lang="en-GB" sz="2400" u="sng" dirty="0">
              <a:solidFill>
                <a:srgbClr val="7030A0"/>
              </a:solidFill>
            </a:endParaRPr>
          </a:p>
          <a:p>
            <a:endParaRPr lang="en-GB" dirty="0"/>
          </a:p>
        </p:txBody>
      </p:sp>
      <p:sp>
        <p:nvSpPr>
          <p:cNvPr id="6" name="Text Placeholder 5"/>
          <p:cNvSpPr>
            <a:spLocks noGrp="1"/>
          </p:cNvSpPr>
          <p:nvPr>
            <p:ph type="body" idx="2"/>
          </p:nvPr>
        </p:nvSpPr>
        <p:spPr>
          <a:xfrm>
            <a:off x="4832399" y="975881"/>
            <a:ext cx="3999900" cy="1962865"/>
          </a:xfrm>
        </p:spPr>
        <p:txBody>
          <a:bodyPr/>
          <a:lstStyle/>
          <a:p>
            <a:pPr lvl="0" indent="-381000">
              <a:lnSpc>
                <a:spcPct val="100000"/>
              </a:lnSpc>
              <a:spcBef>
                <a:spcPts val="480"/>
              </a:spcBef>
              <a:buClr>
                <a:srgbClr val="0070C0"/>
              </a:buClr>
              <a:buSzPts val="2400"/>
              <a:buFont typeface="Arial"/>
              <a:buChar char="•"/>
            </a:pPr>
            <a:r>
              <a:rPr lang="en-GB" sz="2400" u="sng" dirty="0">
                <a:solidFill>
                  <a:srgbClr val="0070C0"/>
                </a:solidFill>
                <a:hlinkClick r:id="rId5">
                  <a:extLst>
                    <a:ext uri="{A12FA001-AC4F-418D-AE19-62706E023703}">
                      <ahyp:hlinkClr xmlns:lc="http://schemas.openxmlformats.org/drawingml/2006/lockedCanvas"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Brain </a:t>
            </a:r>
            <a:r>
              <a:rPr lang="en-GB" sz="2400" u="sng" dirty="0" smtClean="0">
                <a:solidFill>
                  <a:srgbClr val="0070C0"/>
                </a:solidFill>
                <a:hlinkClick r:id="rId5">
                  <a:extLst>
                    <a:ext uri="{A12FA001-AC4F-418D-AE19-62706E023703}">
                      <ahyp:hlinkClr xmlns:lc="http://schemas.openxmlformats.org/drawingml/2006/lockedCanvas"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Training</a:t>
            </a:r>
            <a:endParaRPr lang="en-GB" sz="2400" dirty="0">
              <a:solidFill>
                <a:srgbClr val="0070C0"/>
              </a:solidFill>
            </a:endParaRPr>
          </a:p>
          <a:p>
            <a:pPr lvl="0" indent="-381000">
              <a:lnSpc>
                <a:spcPct val="100000"/>
              </a:lnSpc>
              <a:spcBef>
                <a:spcPts val="480"/>
              </a:spcBef>
              <a:buClr>
                <a:srgbClr val="FF0000"/>
              </a:buClr>
              <a:buSzPts val="2400"/>
              <a:buFont typeface="Arial"/>
              <a:buChar char="•"/>
            </a:pPr>
            <a:r>
              <a:rPr lang="en-GB" sz="2400" u="sng" dirty="0">
                <a:solidFill>
                  <a:srgbClr val="FF0000"/>
                </a:solidFill>
                <a:hlinkClick r:id="rId6"/>
              </a:rPr>
              <a:t>Left brain/right brain</a:t>
            </a:r>
            <a:endParaRPr lang="en-GB" sz="2400" u="sng" dirty="0">
              <a:solidFill>
                <a:srgbClr val="FF0000"/>
              </a:solidFill>
            </a:endParaRPr>
          </a:p>
          <a:p>
            <a:endParaRPr lang="en-GB" dirty="0"/>
          </a:p>
        </p:txBody>
      </p:sp>
      <p:sp>
        <p:nvSpPr>
          <p:cNvPr id="8" name="TextBox 7"/>
          <p:cNvSpPr txBox="1"/>
          <p:nvPr/>
        </p:nvSpPr>
        <p:spPr>
          <a:xfrm>
            <a:off x="386128" y="2509284"/>
            <a:ext cx="8520599" cy="2436564"/>
          </a:xfrm>
          <a:prstGeom prst="rect">
            <a:avLst/>
          </a:prstGeom>
          <a:noFill/>
        </p:spPr>
        <p:txBody>
          <a:bodyPr wrap="square" rtlCol="0">
            <a:spAutoFit/>
          </a:bodyPr>
          <a:lstStyle/>
          <a:p>
            <a:pPr lvl="0">
              <a:spcBef>
                <a:spcPts val="480"/>
              </a:spcBef>
              <a:buClr>
                <a:srgbClr val="FFAB40"/>
              </a:buClr>
              <a:buSzPts val="2040"/>
            </a:pPr>
            <a:r>
              <a:rPr lang="en-GB" sz="2400" dirty="0"/>
              <a:t>Write a summary of your findings on a shared document. </a:t>
            </a:r>
            <a:endParaRPr lang="en-GB" sz="2400" dirty="0" smtClean="0"/>
          </a:p>
          <a:p>
            <a:pPr lvl="0">
              <a:spcBef>
                <a:spcPts val="480"/>
              </a:spcBef>
              <a:buClr>
                <a:srgbClr val="FFAB40"/>
              </a:buClr>
              <a:buSzPts val="2040"/>
            </a:pPr>
            <a:r>
              <a:rPr lang="en-GB" sz="2400" dirty="0" smtClean="0"/>
              <a:t>Use </a:t>
            </a:r>
            <a:r>
              <a:rPr lang="en-GB" sz="2400" dirty="0"/>
              <a:t>these 4 questions to scaffold your analysis.</a:t>
            </a:r>
          </a:p>
          <a:p>
            <a:pPr marL="457200" lvl="0" indent="-381000">
              <a:spcBef>
                <a:spcPts val="480"/>
              </a:spcBef>
              <a:buSzPts val="2400"/>
              <a:buFont typeface="Arial"/>
              <a:buAutoNum type="arabicPeriod"/>
            </a:pPr>
            <a:r>
              <a:rPr lang="en-GB" sz="2400" dirty="0"/>
              <a:t>What were your initial feelings about the idea?</a:t>
            </a:r>
            <a:endParaRPr lang="en-GB" sz="2400" i="1" dirty="0"/>
          </a:p>
          <a:p>
            <a:pPr marL="457200" lvl="0" indent="-381000">
              <a:buSzPts val="2400"/>
              <a:buFont typeface="Arial"/>
              <a:buAutoNum type="arabicPeriod" startAt="2"/>
            </a:pPr>
            <a:r>
              <a:rPr lang="en-GB" sz="2400" dirty="0"/>
              <a:t>What scientific evidence is there for the idea?</a:t>
            </a:r>
          </a:p>
          <a:p>
            <a:pPr marL="457200" lvl="0" indent="-381000">
              <a:buSzPts val="2400"/>
              <a:buFont typeface="Arial"/>
              <a:buAutoNum type="arabicPeriod" startAt="2"/>
            </a:pPr>
            <a:r>
              <a:rPr lang="en-GB" sz="2400" dirty="0"/>
              <a:t>How might you critique the idea?</a:t>
            </a:r>
          </a:p>
          <a:p>
            <a:pPr marL="457200" lvl="0" indent="-381000">
              <a:buSzPts val="2400"/>
              <a:buFont typeface="Arial"/>
              <a:buAutoNum type="arabicPeriod" startAt="2"/>
            </a:pPr>
            <a:r>
              <a:rPr lang="en-GB" sz="2400" dirty="0"/>
              <a:t>What are the implications for classroom practice?</a:t>
            </a:r>
          </a:p>
        </p:txBody>
      </p:sp>
    </p:spTree>
    <p:extLst>
      <p:ext uri="{BB962C8B-B14F-4D97-AF65-F5344CB8AC3E}">
        <p14:creationId xmlns:p14="http://schemas.microsoft.com/office/powerpoint/2010/main" val="14371672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30"/>
          <p:cNvSpPr txBox="1">
            <a:spLocks noGrp="1"/>
          </p:cNvSpPr>
          <p:nvPr>
            <p:ph type="title"/>
          </p:nvPr>
        </p:nvSpPr>
        <p:spPr>
          <a:xfrm>
            <a:off x="457200" y="400050"/>
            <a:ext cx="8229600" cy="742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a:solidFill>
                  <a:srgbClr val="000000"/>
                </a:solidFill>
              </a:rPr>
              <a:t>Present a claim</a:t>
            </a:r>
            <a:endParaRPr>
              <a:solidFill>
                <a:srgbClr val="000000"/>
              </a:solidFill>
            </a:endParaRPr>
          </a:p>
        </p:txBody>
      </p:sp>
      <p:sp>
        <p:nvSpPr>
          <p:cNvPr id="199" name="Google Shape;199;p30"/>
          <p:cNvSpPr txBox="1">
            <a:spLocks noGrp="1"/>
          </p:cNvSpPr>
          <p:nvPr>
            <p:ph type="body" idx="1"/>
          </p:nvPr>
        </p:nvSpPr>
        <p:spPr>
          <a:xfrm>
            <a:off x="457200" y="1200150"/>
            <a:ext cx="8229600" cy="3657600"/>
          </a:xfrm>
          <a:prstGeom prst="rect">
            <a:avLst/>
          </a:prstGeom>
        </p:spPr>
        <p:txBody>
          <a:bodyPr spcFirstLastPara="1" wrap="square" lIns="91425" tIns="91425" rIns="91425" bIns="91425" anchor="t" anchorCtr="0">
            <a:noAutofit/>
          </a:bodyPr>
          <a:lstStyle/>
          <a:p>
            <a:pPr marL="0" lvl="0" indent="0" algn="l" rtl="0">
              <a:spcBef>
                <a:spcPts val="480"/>
              </a:spcBef>
              <a:spcAft>
                <a:spcPts val="0"/>
              </a:spcAft>
              <a:buNone/>
            </a:pPr>
            <a:endParaRPr/>
          </a:p>
          <a:p>
            <a:pPr marL="0" lvl="0" indent="0" algn="l" rtl="0">
              <a:spcBef>
                <a:spcPts val="480"/>
              </a:spcBef>
              <a:spcAft>
                <a:spcPts val="0"/>
              </a:spcAft>
              <a:buNone/>
            </a:pPr>
            <a:r>
              <a:rPr lang="en-US"/>
              <a:t>Spend 2 or 3 minutes explaining the implications for classroom practice, based on the scientific evidence (or lack thereof)</a:t>
            </a:r>
            <a:endParaRPr/>
          </a:p>
        </p:txBody>
      </p:sp>
      <p:pic>
        <p:nvPicPr>
          <p:cNvPr id="200" name="Google Shape;200;p30" descr="Outline of a person who is scratching his head.  Question marks surround his head.  The diagram represents a person thinking about the statements shown in the speech bubbles." title="clip art picture of a person"/>
          <p:cNvPicPr preferRelativeResize="0"/>
          <p:nvPr/>
        </p:nvPicPr>
        <p:blipFill rotWithShape="1">
          <a:blip r:embed="rId3">
            <a:alphaModFix/>
          </a:blip>
          <a:srcRect/>
          <a:stretch/>
        </p:blipFill>
        <p:spPr>
          <a:xfrm>
            <a:off x="4171663" y="2995425"/>
            <a:ext cx="800674" cy="1727775"/>
          </a:xfrm>
          <a:prstGeom prst="rect">
            <a:avLst/>
          </a:prstGeom>
          <a:noFill/>
          <a:ln>
            <a:no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Shape 64"/>
        <p:cNvGrpSpPr/>
        <p:nvPr/>
      </p:nvGrpSpPr>
      <p:grpSpPr>
        <a:xfrm>
          <a:off x="0" y="0"/>
          <a:ext cx="0" cy="0"/>
          <a:chOff x="0" y="0"/>
          <a:chExt cx="0" cy="0"/>
        </a:xfrm>
      </p:grpSpPr>
      <p:sp>
        <p:nvSpPr>
          <p:cNvPr id="65" name="Google Shape;65;p14"/>
          <p:cNvSpPr txBox="1">
            <a:spLocks noGrp="1"/>
          </p:cNvSpPr>
          <p:nvPr>
            <p:ph type="title"/>
          </p:nvPr>
        </p:nvSpPr>
        <p:spPr>
          <a:xfrm>
            <a:off x="457200" y="400050"/>
            <a:ext cx="8229600" cy="742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a:t>For tutor to do pre-session</a:t>
            </a:r>
            <a:endParaRPr/>
          </a:p>
        </p:txBody>
      </p:sp>
      <p:sp>
        <p:nvSpPr>
          <p:cNvPr id="66" name="Google Shape;66;p14"/>
          <p:cNvSpPr txBox="1">
            <a:spLocks noGrp="1"/>
          </p:cNvSpPr>
          <p:nvPr>
            <p:ph type="body" idx="1"/>
          </p:nvPr>
        </p:nvSpPr>
        <p:spPr>
          <a:xfrm>
            <a:off x="457200" y="1200150"/>
            <a:ext cx="8229600" cy="3657600"/>
          </a:xfrm>
          <a:prstGeom prst="rect">
            <a:avLst/>
          </a:prstGeom>
        </p:spPr>
        <p:txBody>
          <a:bodyPr spcFirstLastPara="1" wrap="square" lIns="91425" tIns="91425" rIns="91425" bIns="91425" anchor="t" anchorCtr="0">
            <a:noAutofit/>
          </a:bodyPr>
          <a:lstStyle/>
          <a:p>
            <a:pPr marL="0" lvl="0" indent="0" algn="l" rtl="0">
              <a:spcBef>
                <a:spcPts val="480"/>
              </a:spcBef>
              <a:spcAft>
                <a:spcPts val="0"/>
              </a:spcAft>
              <a:buNone/>
            </a:pPr>
            <a:endParaRPr/>
          </a:p>
          <a:p>
            <a:pPr marL="457200" lvl="0" indent="-358140" algn="l" rtl="0">
              <a:spcBef>
                <a:spcPts val="480"/>
              </a:spcBef>
              <a:spcAft>
                <a:spcPts val="0"/>
              </a:spcAft>
              <a:buSzPts val="2040"/>
              <a:buChar char="•"/>
            </a:pPr>
            <a:r>
              <a:rPr lang="en-US"/>
              <a:t>If working on line, use a class register to help you allocate a stimulus sheet number to each student.</a:t>
            </a:r>
            <a:endParaRPr/>
          </a:p>
          <a:p>
            <a:pPr marL="0" lvl="0" indent="0" algn="l" rtl="0">
              <a:spcBef>
                <a:spcPts val="480"/>
              </a:spcBef>
              <a:spcAft>
                <a:spcPts val="0"/>
              </a:spcAft>
              <a:buNone/>
            </a:pPr>
            <a:endParaRPr/>
          </a:p>
          <a:p>
            <a:pPr marL="0" lvl="0" indent="0" algn="l" rtl="0">
              <a:spcBef>
                <a:spcPts val="480"/>
              </a:spcBef>
              <a:spcAft>
                <a:spcPts val="0"/>
              </a:spcAft>
              <a:buNone/>
            </a:pPr>
            <a:endParaRPr/>
          </a:p>
          <a:p>
            <a:pPr marL="457200" lvl="0" indent="-358140" algn="l" rtl="0">
              <a:spcBef>
                <a:spcPts val="480"/>
              </a:spcBef>
              <a:spcAft>
                <a:spcPts val="0"/>
              </a:spcAft>
              <a:buSzPts val="2040"/>
              <a:buChar char="•"/>
            </a:pPr>
            <a:r>
              <a:rPr lang="en-US"/>
              <a:t>Open a data collection sheet for your group </a:t>
            </a:r>
            <a:endParaRPr/>
          </a:p>
          <a:p>
            <a:pPr marL="0" lvl="0" indent="0" algn="l" rtl="0">
              <a:spcBef>
                <a:spcPts val="480"/>
              </a:spcBef>
              <a:spcAft>
                <a:spcPts val="0"/>
              </a:spcAft>
              <a:buNone/>
            </a:pPr>
            <a:endParaRPr/>
          </a:p>
          <a:p>
            <a:pPr marL="0" lvl="0" indent="0" algn="l" rtl="0">
              <a:spcBef>
                <a:spcPts val="480"/>
              </a:spcBef>
              <a:spcAft>
                <a:spcPts val="0"/>
              </a:spcAft>
              <a:buNone/>
            </a:pPr>
            <a:r>
              <a:rPr lang="en-US"/>
              <a:t> </a:t>
            </a:r>
            <a:endParaRPr>
              <a:highlight>
                <a:srgbClr val="FFFF00"/>
              </a:highlight>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31"/>
          <p:cNvSpPr txBox="1">
            <a:spLocks noGrp="1"/>
          </p:cNvSpPr>
          <p:nvPr>
            <p:ph type="title"/>
          </p:nvPr>
        </p:nvSpPr>
        <p:spPr>
          <a:xfrm>
            <a:off x="310350" y="193125"/>
            <a:ext cx="8229600" cy="7428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4000"/>
              <a:buFont typeface="Arial"/>
              <a:buNone/>
            </a:pPr>
            <a:r>
              <a:rPr lang="en-US" sz="4000" i="0" u="none" strike="noStrike" cap="none">
                <a:solidFill>
                  <a:srgbClr val="000000"/>
                </a:solidFill>
              </a:rPr>
              <a:t>Implications for primary teaching</a:t>
            </a:r>
            <a:endParaRPr sz="4000" i="0" u="none" strike="noStrike" cap="none">
              <a:solidFill>
                <a:srgbClr val="000000"/>
              </a:solidFill>
            </a:endParaRPr>
          </a:p>
        </p:txBody>
      </p:sp>
      <p:sp>
        <p:nvSpPr>
          <p:cNvPr id="207" name="Google Shape;207;p31"/>
          <p:cNvSpPr txBox="1">
            <a:spLocks noGrp="1"/>
          </p:cNvSpPr>
          <p:nvPr>
            <p:ph type="body" idx="1"/>
          </p:nvPr>
        </p:nvSpPr>
        <p:spPr>
          <a:xfrm>
            <a:off x="457200" y="1143000"/>
            <a:ext cx="8229600" cy="3994800"/>
          </a:xfrm>
          <a:prstGeom prst="rect">
            <a:avLst/>
          </a:prstGeom>
          <a:noFill/>
          <a:ln>
            <a:noFill/>
          </a:ln>
        </p:spPr>
        <p:txBody>
          <a:bodyPr spcFirstLastPara="1" wrap="square" lIns="91425" tIns="45700" rIns="91425" bIns="45700" anchor="t" anchorCtr="0">
            <a:noAutofit/>
          </a:bodyPr>
          <a:lstStyle/>
          <a:p>
            <a:pPr marL="182880" marR="0" lvl="0" indent="-167640" algn="l" rtl="0">
              <a:lnSpc>
                <a:spcPct val="100000"/>
              </a:lnSpc>
              <a:spcBef>
                <a:spcPts val="0"/>
              </a:spcBef>
              <a:spcAft>
                <a:spcPts val="0"/>
              </a:spcAft>
              <a:buClr>
                <a:srgbClr val="000000"/>
              </a:buClr>
              <a:buSzPts val="1800"/>
              <a:buFont typeface="Arial"/>
              <a:buChar char="•"/>
            </a:pPr>
            <a:r>
              <a:rPr lang="en-US" sz="1800" b="0" i="0" u="none" strike="noStrike" cap="none">
                <a:solidFill>
                  <a:schemeClr val="dk1"/>
                </a:solidFill>
                <a:latin typeface="Arial"/>
                <a:ea typeface="Arial"/>
                <a:cs typeface="Arial"/>
                <a:sym typeface="Arial"/>
              </a:rPr>
              <a:t>This is not about how to teach neuroscience at primary level. This is more about being aware of the need for critical thinking when you are presented with a learning programme that claims to be ‘brain-based’.</a:t>
            </a:r>
            <a:endParaRPr sz="1800" b="0" i="0" u="none" strike="noStrike" cap="none">
              <a:solidFill>
                <a:schemeClr val="dk1"/>
              </a:solidFill>
              <a:latin typeface="Arial"/>
              <a:ea typeface="Arial"/>
              <a:cs typeface="Arial"/>
              <a:sym typeface="Arial"/>
            </a:endParaRPr>
          </a:p>
          <a:p>
            <a:pPr marL="182880" marR="0" lvl="0" indent="-53338" algn="l" rtl="0">
              <a:lnSpc>
                <a:spcPct val="100000"/>
              </a:lnSpc>
              <a:spcBef>
                <a:spcPts val="480"/>
              </a:spcBef>
              <a:spcAft>
                <a:spcPts val="0"/>
              </a:spcAft>
              <a:buClr>
                <a:schemeClr val="accent1"/>
              </a:buClr>
              <a:buSzPts val="2040"/>
              <a:buFont typeface="Arial"/>
              <a:buNone/>
            </a:pPr>
            <a:endParaRPr sz="1800" b="0" i="1" u="none" strike="noStrike" cap="none">
              <a:solidFill>
                <a:schemeClr val="dk1"/>
              </a:solidFill>
              <a:latin typeface="Arial"/>
              <a:ea typeface="Arial"/>
              <a:cs typeface="Arial"/>
              <a:sym typeface="Arial"/>
            </a:endParaRPr>
          </a:p>
          <a:p>
            <a:pPr marL="182880" marR="0" lvl="0" indent="-167640" algn="l" rtl="0">
              <a:lnSpc>
                <a:spcPct val="100000"/>
              </a:lnSpc>
              <a:spcBef>
                <a:spcPts val="480"/>
              </a:spcBef>
              <a:spcAft>
                <a:spcPts val="0"/>
              </a:spcAft>
              <a:buClr>
                <a:srgbClr val="000000"/>
              </a:buClr>
              <a:buSzPts val="1800"/>
              <a:buFont typeface="Arial"/>
              <a:buChar char="•"/>
            </a:pPr>
            <a:r>
              <a:rPr lang="en-US" sz="1800" b="0" i="0" u="none" strike="noStrike" cap="none">
                <a:solidFill>
                  <a:schemeClr val="dk1"/>
                </a:solidFill>
                <a:latin typeface="Arial"/>
                <a:ea typeface="Arial"/>
                <a:cs typeface="Arial"/>
                <a:sym typeface="Arial"/>
              </a:rPr>
              <a:t>To date there are few robustly tested neuroscience-based initiatives that can be directly applied to the classroom. </a:t>
            </a:r>
            <a:endParaRPr sz="1800" b="0" i="0" u="none" strike="noStrike" cap="none">
              <a:solidFill>
                <a:schemeClr val="dk1"/>
              </a:solidFill>
              <a:latin typeface="Arial"/>
              <a:ea typeface="Arial"/>
              <a:cs typeface="Arial"/>
              <a:sym typeface="Arial"/>
            </a:endParaRPr>
          </a:p>
          <a:p>
            <a:pPr marL="457200" marR="0" lvl="0" indent="0" algn="l" rtl="0">
              <a:lnSpc>
                <a:spcPct val="100000"/>
              </a:lnSpc>
              <a:spcBef>
                <a:spcPts val="480"/>
              </a:spcBef>
              <a:spcAft>
                <a:spcPts val="0"/>
              </a:spcAft>
              <a:buNone/>
            </a:pPr>
            <a:endParaRPr sz="1800"/>
          </a:p>
          <a:p>
            <a:pPr marL="182880" marR="0" lvl="0" indent="-167640" algn="l" rtl="0">
              <a:lnSpc>
                <a:spcPct val="100000"/>
              </a:lnSpc>
              <a:spcBef>
                <a:spcPts val="480"/>
              </a:spcBef>
              <a:spcAft>
                <a:spcPts val="0"/>
              </a:spcAft>
              <a:buClr>
                <a:srgbClr val="000000"/>
              </a:buClr>
              <a:buSzPts val="1800"/>
              <a:buFont typeface="Arial"/>
              <a:buChar char="•"/>
            </a:pPr>
            <a:r>
              <a:rPr lang="en-US" sz="1800"/>
              <a:t>K</a:t>
            </a:r>
            <a:r>
              <a:rPr lang="en-US" sz="1800" b="0" i="0" u="none" strike="noStrike" cap="none">
                <a:solidFill>
                  <a:schemeClr val="dk1"/>
                </a:solidFill>
                <a:latin typeface="Arial"/>
                <a:ea typeface="Arial"/>
                <a:cs typeface="Arial"/>
                <a:sym typeface="Arial"/>
              </a:rPr>
              <a:t>nowledge of the brain is </a:t>
            </a:r>
            <a:r>
              <a:rPr lang="en-US" sz="1800"/>
              <a:t>changing</a:t>
            </a:r>
            <a:r>
              <a:rPr lang="en-US" sz="1800" b="0" i="0" u="none" strike="noStrike" cap="none">
                <a:solidFill>
                  <a:schemeClr val="dk1"/>
                </a:solidFill>
                <a:latin typeface="Arial"/>
                <a:ea typeface="Arial"/>
                <a:cs typeface="Arial"/>
                <a:sym typeface="Arial"/>
              </a:rPr>
              <a:t> fast.</a:t>
            </a:r>
            <a:endParaRPr sz="1800" b="0" i="0" u="none" strike="noStrike" cap="none">
              <a:solidFill>
                <a:schemeClr val="dk1"/>
              </a:solidFill>
              <a:latin typeface="Arial"/>
              <a:ea typeface="Arial"/>
              <a:cs typeface="Arial"/>
              <a:sym typeface="Arial"/>
            </a:endParaRPr>
          </a:p>
          <a:p>
            <a:pPr marL="457200" marR="0" lvl="0" indent="0" algn="l" rtl="0">
              <a:lnSpc>
                <a:spcPct val="100000"/>
              </a:lnSpc>
              <a:spcBef>
                <a:spcPts val="480"/>
              </a:spcBef>
              <a:spcAft>
                <a:spcPts val="0"/>
              </a:spcAft>
              <a:buNone/>
            </a:pPr>
            <a:endParaRPr sz="1800"/>
          </a:p>
          <a:p>
            <a:pPr marL="182880" marR="0" lvl="0" indent="-167640" algn="l" rtl="0">
              <a:lnSpc>
                <a:spcPct val="100000"/>
              </a:lnSpc>
              <a:spcBef>
                <a:spcPts val="480"/>
              </a:spcBef>
              <a:spcAft>
                <a:spcPts val="0"/>
              </a:spcAft>
              <a:buClr>
                <a:srgbClr val="000000"/>
              </a:buClr>
              <a:buSzPts val="1800"/>
              <a:buFont typeface="Arial"/>
              <a:buChar char="•"/>
            </a:pPr>
            <a:r>
              <a:rPr lang="en-US" sz="1800" b="0" i="0" u="none" strike="noStrike" cap="none">
                <a:solidFill>
                  <a:schemeClr val="dk1"/>
                </a:solidFill>
                <a:latin typeface="Arial"/>
                <a:ea typeface="Arial"/>
                <a:cs typeface="Arial"/>
                <a:sym typeface="Arial"/>
              </a:rPr>
              <a:t>Useful concepts like neuroplasticity and an </a:t>
            </a:r>
            <a:r>
              <a:rPr lang="en-US" sz="1800"/>
              <a:t>understanding</a:t>
            </a:r>
            <a:r>
              <a:rPr lang="en-US" sz="1800" b="0" i="0" u="none" strike="noStrike" cap="none">
                <a:solidFill>
                  <a:schemeClr val="dk1"/>
                </a:solidFill>
                <a:latin typeface="Arial"/>
                <a:ea typeface="Arial"/>
                <a:cs typeface="Arial"/>
                <a:sym typeface="Arial"/>
              </a:rPr>
              <a:t> of the interconnected nature of the brain are emerging, together with a better understanding of memory and of developmental disorders.</a:t>
            </a:r>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3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b="1"/>
              <a:t>Post seminar task</a:t>
            </a:r>
            <a:endParaRPr b="1"/>
          </a:p>
        </p:txBody>
      </p:sp>
      <p:sp>
        <p:nvSpPr>
          <p:cNvPr id="214" name="Google Shape;214;p3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US" sz="2400">
                <a:solidFill>
                  <a:srgbClr val="000000"/>
                </a:solidFill>
              </a:rPr>
              <a:t>Choose one article you have not already read from the Science of Learning collection in the Chartered College of Teaching Journal; </a:t>
            </a:r>
            <a:r>
              <a:rPr lang="en-US" sz="2400" u="sng">
                <a:solidFill>
                  <a:srgbClr val="0000FF"/>
                </a:solidFill>
                <a:hlinkClick r:id="rId3">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Impact</a:t>
            </a:r>
            <a:r>
              <a:rPr lang="en-US" sz="2400">
                <a:solidFill>
                  <a:srgbClr val="000000"/>
                </a:solidFill>
              </a:rPr>
              <a:t>. There are 3 pages of articles. </a:t>
            </a:r>
            <a:endParaRPr sz="2400">
              <a:solidFill>
                <a:srgbClr val="000000"/>
              </a:solidFill>
            </a:endParaRPr>
          </a:p>
          <a:p>
            <a:pPr marL="0" lvl="0" indent="0" algn="l" rtl="0">
              <a:lnSpc>
                <a:spcPct val="100000"/>
              </a:lnSpc>
              <a:spcBef>
                <a:spcPts val="0"/>
              </a:spcBef>
              <a:spcAft>
                <a:spcPts val="0"/>
              </a:spcAft>
              <a:buNone/>
            </a:pPr>
            <a:endParaRPr sz="2400">
              <a:solidFill>
                <a:srgbClr val="000000"/>
              </a:solidFill>
            </a:endParaRPr>
          </a:p>
          <a:p>
            <a:pPr marL="0" lvl="0" indent="0" algn="l" rtl="0">
              <a:lnSpc>
                <a:spcPct val="100000"/>
              </a:lnSpc>
              <a:spcBef>
                <a:spcPts val="0"/>
              </a:spcBef>
              <a:spcAft>
                <a:spcPts val="0"/>
              </a:spcAft>
              <a:buNone/>
            </a:pPr>
            <a:r>
              <a:rPr lang="en-US" sz="2400">
                <a:solidFill>
                  <a:srgbClr val="000000"/>
                </a:solidFill>
              </a:rPr>
              <a:t>Remember to read this with a critical eye. This can be used as general reading to support your assignments.</a:t>
            </a:r>
            <a:endParaRPr sz="2400">
              <a:solidFill>
                <a:srgbClr val="000000"/>
              </a:solidFill>
            </a:endParaRPr>
          </a:p>
        </p:txBody>
      </p:sp>
      <p:pic>
        <p:nvPicPr>
          <p:cNvPr id="215" name="Google Shape;215;p32" descr="Logo shows a  heraldry image of two winged horses  holding a sheild" title="logo of The Chartered College of Teaching"/>
          <p:cNvPicPr preferRelativeResize="0"/>
          <p:nvPr/>
        </p:nvPicPr>
        <p:blipFill>
          <a:blip r:embed="rId4">
            <a:alphaModFix/>
          </a:blip>
          <a:stretch>
            <a:fillRect/>
          </a:stretch>
        </p:blipFill>
        <p:spPr>
          <a:xfrm>
            <a:off x="1882475" y="3986325"/>
            <a:ext cx="2362200" cy="1028700"/>
          </a:xfrm>
          <a:prstGeom prst="rect">
            <a:avLst/>
          </a:prstGeom>
          <a:noFill/>
          <a:ln>
            <a:noFill/>
          </a:ln>
        </p:spPr>
      </p:pic>
      <p:pic>
        <p:nvPicPr>
          <p:cNvPr id="216" name="Google Shape;216;p32" descr="The word impact is written in large font" title="logo of Impact:  the journal of the Charted College of Teaching"/>
          <p:cNvPicPr preferRelativeResize="0"/>
          <p:nvPr/>
        </p:nvPicPr>
        <p:blipFill>
          <a:blip r:embed="rId5">
            <a:alphaModFix/>
          </a:blip>
          <a:stretch>
            <a:fillRect/>
          </a:stretch>
        </p:blipFill>
        <p:spPr>
          <a:xfrm>
            <a:off x="4527944" y="3986325"/>
            <a:ext cx="2473778" cy="1028700"/>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33"/>
          <p:cNvSpPr txBox="1">
            <a:spLocks noGrp="1"/>
          </p:cNvSpPr>
          <p:nvPr>
            <p:ph type="title"/>
          </p:nvPr>
        </p:nvSpPr>
        <p:spPr>
          <a:xfrm>
            <a:off x="457200" y="400050"/>
            <a:ext cx="8229600" cy="742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a:solidFill>
                  <a:srgbClr val="000000"/>
                </a:solidFill>
              </a:rPr>
              <a:t>References and further reading</a:t>
            </a:r>
            <a:endParaRPr>
              <a:solidFill>
                <a:srgbClr val="000000"/>
              </a:solidFill>
            </a:endParaRPr>
          </a:p>
        </p:txBody>
      </p:sp>
      <p:sp>
        <p:nvSpPr>
          <p:cNvPr id="223" name="Google Shape;223;p33"/>
          <p:cNvSpPr txBox="1">
            <a:spLocks noGrp="1"/>
          </p:cNvSpPr>
          <p:nvPr>
            <p:ph type="body" idx="1"/>
          </p:nvPr>
        </p:nvSpPr>
        <p:spPr>
          <a:xfrm>
            <a:off x="457200" y="1200150"/>
            <a:ext cx="8229600" cy="3657600"/>
          </a:xfrm>
          <a:prstGeom prst="rect">
            <a:avLst/>
          </a:prstGeom>
        </p:spPr>
        <p:txBody>
          <a:bodyPr spcFirstLastPara="1" wrap="square" lIns="91425" tIns="91425" rIns="91425" bIns="91425" anchor="t" anchorCtr="0">
            <a:noAutofit/>
          </a:bodyPr>
          <a:lstStyle/>
          <a:p>
            <a:pPr marL="0" lvl="0" indent="0" algn="l" rtl="0">
              <a:spcBef>
                <a:spcPts val="480"/>
              </a:spcBef>
              <a:spcAft>
                <a:spcPts val="0"/>
              </a:spcAft>
              <a:buNone/>
            </a:pPr>
            <a:r>
              <a:rPr lang="en-US" sz="1400"/>
              <a:t>Goswami, U. (2015) </a:t>
            </a:r>
            <a:r>
              <a:rPr lang="en-US" sz="1400" u="sng">
                <a:solidFill>
                  <a:schemeClr val="hlink"/>
                </a:solidFill>
                <a:hlinkClick r:id="rId3"/>
              </a:rPr>
              <a:t>CHILDREN’S COGNITIVE DEVELOPMENT AND LEARNING</a:t>
            </a:r>
            <a:r>
              <a:rPr lang="en-US" sz="1400"/>
              <a:t>, Cambridge Primary Review Trust. Pearson. [accessed 07/08/19] </a:t>
            </a:r>
            <a:r>
              <a:rPr lang="en-US" sz="1400" u="sng">
                <a:solidFill>
                  <a:schemeClr val="hlink"/>
                </a:solidFill>
                <a:hlinkClick r:id="rId4"/>
              </a:rPr>
              <a:t>full report</a:t>
            </a:r>
            <a:r>
              <a:rPr lang="en-US" sz="1400"/>
              <a:t> </a:t>
            </a:r>
            <a:endParaRPr sz="1400"/>
          </a:p>
          <a:p>
            <a:pPr marL="0" lvl="0" indent="0" algn="l" rtl="0">
              <a:spcBef>
                <a:spcPts val="480"/>
              </a:spcBef>
              <a:spcAft>
                <a:spcPts val="0"/>
              </a:spcAft>
              <a:buNone/>
            </a:pPr>
            <a:r>
              <a:rPr lang="en-US" sz="1400" u="sng">
                <a:solidFill>
                  <a:schemeClr val="hlink"/>
                </a:solidFill>
                <a:hlinkClick r:id="rId5"/>
              </a:rPr>
              <a:t>Briefing</a:t>
            </a:r>
            <a:r>
              <a:rPr lang="en-US" sz="1400"/>
              <a:t> from the full report available at: </a:t>
            </a:r>
            <a:endParaRPr sz="1400"/>
          </a:p>
          <a:p>
            <a:pPr marL="182880" lvl="0" indent="-151955" algn="l" rtl="0">
              <a:spcBef>
                <a:spcPts val="0"/>
              </a:spcBef>
              <a:spcAft>
                <a:spcPts val="0"/>
              </a:spcAft>
              <a:buClr>
                <a:schemeClr val="dk1"/>
              </a:buClr>
              <a:buSzPts val="1400"/>
              <a:buChar char="•"/>
            </a:pPr>
            <a:r>
              <a:rPr lang="en-US" sz="1400" u="sng">
                <a:solidFill>
                  <a:schemeClr val="accent5"/>
                </a:solidFill>
                <a:hlinkClick r:id="rId6">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https://impact.chartered.college/issue/issue-2-science-of-learning/</a:t>
            </a:r>
            <a:r>
              <a:rPr lang="en-US" sz="1400"/>
              <a:t> </a:t>
            </a:r>
            <a:endParaRPr sz="1400"/>
          </a:p>
          <a:p>
            <a:pPr marL="182880" lvl="0" indent="-151955" algn="l" rtl="0">
              <a:spcBef>
                <a:spcPts val="1000"/>
              </a:spcBef>
              <a:spcAft>
                <a:spcPts val="0"/>
              </a:spcAft>
              <a:buClr>
                <a:schemeClr val="dk1"/>
              </a:buClr>
              <a:buSzPts val="1400"/>
              <a:buChar char="•"/>
            </a:pPr>
            <a:r>
              <a:rPr lang="en-US" sz="1400"/>
              <a:t>Blakemore, S-J. &amp; Frith, U. (2005) </a:t>
            </a:r>
            <a:r>
              <a:rPr lang="en-US" sz="1400" i="1"/>
              <a:t>The Learning Brain.</a:t>
            </a:r>
            <a:r>
              <a:rPr lang="en-US" sz="1400"/>
              <a:t> Blackwell Publishing.</a:t>
            </a:r>
            <a:endParaRPr sz="1400"/>
          </a:p>
          <a:p>
            <a:pPr marL="182880" lvl="0" indent="-151955" algn="l" rtl="0">
              <a:spcBef>
                <a:spcPts val="1000"/>
              </a:spcBef>
              <a:spcAft>
                <a:spcPts val="0"/>
              </a:spcAft>
              <a:buClr>
                <a:schemeClr val="dk1"/>
              </a:buClr>
              <a:buSzPts val="1400"/>
              <a:buChar char="•"/>
            </a:pPr>
            <a:r>
              <a:rPr lang="en-US" sz="1400"/>
              <a:t>Burnett, D. (2016) </a:t>
            </a:r>
            <a:r>
              <a:rPr lang="en-US" sz="1400" i="1"/>
              <a:t>The Idiot Brain</a:t>
            </a:r>
            <a:r>
              <a:rPr lang="en-US" sz="1400"/>
              <a:t>. Guardian Faber.</a:t>
            </a:r>
            <a:endParaRPr sz="1400"/>
          </a:p>
          <a:p>
            <a:pPr marL="182880" lvl="0" indent="-151955" algn="l" rtl="0">
              <a:spcBef>
                <a:spcPts val="1000"/>
              </a:spcBef>
              <a:spcAft>
                <a:spcPts val="0"/>
              </a:spcAft>
              <a:buClr>
                <a:schemeClr val="dk1"/>
              </a:buClr>
              <a:buSzPts val="1400"/>
              <a:buChar char="•"/>
            </a:pPr>
            <a:r>
              <a:rPr lang="en-US" sz="1400"/>
              <a:t>Churches, C. Dommett, E. &amp; Devonshire, I (2017) </a:t>
            </a:r>
            <a:r>
              <a:rPr lang="en-US" sz="1400" i="1"/>
              <a:t>Neuroscience for Teachers Applying research evidence from brain science.</a:t>
            </a:r>
            <a:r>
              <a:rPr lang="en-US" sz="1400"/>
              <a:t> Crown House Publishing.</a:t>
            </a:r>
            <a:endParaRPr sz="1400"/>
          </a:p>
          <a:p>
            <a:pPr marL="182880" lvl="0" indent="-151955" algn="l" rtl="0">
              <a:spcBef>
                <a:spcPts val="1000"/>
              </a:spcBef>
              <a:spcAft>
                <a:spcPts val="0"/>
              </a:spcAft>
              <a:buClr>
                <a:schemeClr val="dk1"/>
              </a:buClr>
              <a:buSzPts val="1400"/>
              <a:buChar char="•"/>
            </a:pPr>
            <a:r>
              <a:rPr lang="en-US" sz="1400"/>
              <a:t>Conkbayir, M. (2017) </a:t>
            </a:r>
            <a:r>
              <a:rPr lang="en-US" sz="1400" i="1"/>
              <a:t>Early childhood and neuroscience: Theory, research and implications for practice. </a:t>
            </a:r>
            <a:r>
              <a:rPr lang="en-US" sz="1400"/>
              <a:t>London: Bloomsbury. </a:t>
            </a:r>
            <a:endParaRPr sz="1400"/>
          </a:p>
          <a:p>
            <a:pPr marL="182880" lvl="0" indent="-151955" algn="l" rtl="0">
              <a:spcBef>
                <a:spcPts val="1000"/>
              </a:spcBef>
              <a:spcAft>
                <a:spcPts val="0"/>
              </a:spcAft>
              <a:buClr>
                <a:schemeClr val="dk1"/>
              </a:buClr>
              <a:buSzPts val="1400"/>
              <a:buChar char="•"/>
            </a:pPr>
            <a:r>
              <a:rPr lang="en-US" sz="1400"/>
              <a:t>Goldacre, B. (2008) </a:t>
            </a:r>
            <a:r>
              <a:rPr lang="en-US" sz="1400" i="1"/>
              <a:t>Bad Science</a:t>
            </a:r>
            <a:r>
              <a:rPr lang="en-US" sz="1400"/>
              <a:t>. Fourth Estate.</a:t>
            </a:r>
            <a:endParaRPr sz="14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34"/>
          <p:cNvSpPr txBox="1">
            <a:spLocks noGrp="1"/>
          </p:cNvSpPr>
          <p:nvPr>
            <p:ph type="title"/>
          </p:nvPr>
        </p:nvSpPr>
        <p:spPr>
          <a:xfrm>
            <a:off x="457200" y="400050"/>
            <a:ext cx="8229600" cy="742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a:solidFill>
                  <a:srgbClr val="000000"/>
                </a:solidFill>
              </a:rPr>
              <a:t>References and further reading</a:t>
            </a:r>
            <a:endParaRPr>
              <a:solidFill>
                <a:srgbClr val="000000"/>
              </a:solidFill>
            </a:endParaRPr>
          </a:p>
        </p:txBody>
      </p:sp>
      <p:sp>
        <p:nvSpPr>
          <p:cNvPr id="230" name="Google Shape;230;p34"/>
          <p:cNvSpPr txBox="1">
            <a:spLocks noGrp="1"/>
          </p:cNvSpPr>
          <p:nvPr>
            <p:ph type="body" idx="1"/>
          </p:nvPr>
        </p:nvSpPr>
        <p:spPr>
          <a:xfrm>
            <a:off x="457200" y="1200150"/>
            <a:ext cx="8229600" cy="3657600"/>
          </a:xfrm>
          <a:prstGeom prst="rect">
            <a:avLst/>
          </a:prstGeom>
        </p:spPr>
        <p:txBody>
          <a:bodyPr spcFirstLastPara="1" wrap="square" lIns="91425" tIns="91425" rIns="91425" bIns="91425" anchor="t" anchorCtr="0">
            <a:noAutofit/>
          </a:bodyPr>
          <a:lstStyle/>
          <a:p>
            <a:pPr marL="182880" marR="0" lvl="0" indent="-151955" algn="l" rtl="0">
              <a:lnSpc>
                <a:spcPct val="100000"/>
              </a:lnSpc>
              <a:spcBef>
                <a:spcPts val="1000"/>
              </a:spcBef>
              <a:spcAft>
                <a:spcPts val="0"/>
              </a:spcAft>
              <a:buClr>
                <a:schemeClr val="dk1"/>
              </a:buClr>
              <a:buSzPts val="1400"/>
              <a:buChar char="•"/>
            </a:pPr>
            <a:r>
              <a:rPr lang="en-US" sz="1400"/>
              <a:t>Howard-Jones, P. (2010) Introducing neuroeducational Research Neuroscience, education and the brain, from contexts to practice. Routledge. </a:t>
            </a:r>
            <a:endParaRPr sz="1400"/>
          </a:p>
          <a:p>
            <a:pPr marL="182880" marR="0" lvl="0" indent="-151955" algn="l" rtl="0">
              <a:lnSpc>
                <a:spcPct val="100000"/>
              </a:lnSpc>
              <a:spcBef>
                <a:spcPts val="1000"/>
              </a:spcBef>
              <a:spcAft>
                <a:spcPts val="0"/>
              </a:spcAft>
              <a:buClr>
                <a:schemeClr val="dk1"/>
              </a:buClr>
              <a:buSzPts val="1400"/>
              <a:buChar char="•"/>
            </a:pPr>
            <a:r>
              <a:rPr lang="en-US" sz="1400"/>
              <a:t>Jarrett, C. (2014) Great Myths of the Brain. Wiley-Blackwell.</a:t>
            </a:r>
            <a:endParaRPr sz="1400"/>
          </a:p>
          <a:p>
            <a:pPr marL="182880" marR="0" lvl="0" indent="-151955" algn="l" rtl="0">
              <a:lnSpc>
                <a:spcPct val="100000"/>
              </a:lnSpc>
              <a:spcBef>
                <a:spcPts val="1000"/>
              </a:spcBef>
              <a:spcAft>
                <a:spcPts val="0"/>
              </a:spcAft>
              <a:buClr>
                <a:schemeClr val="dk1"/>
              </a:buClr>
              <a:buSzPts val="1400"/>
              <a:buChar char="•"/>
            </a:pPr>
            <a:r>
              <a:rPr lang="en-US" sz="1400"/>
              <a:t>Mccrea, P. (2017) Memorable Teaching: Leverage in memory to build deep and durable learning in the classroom. </a:t>
            </a:r>
            <a:endParaRPr sz="1400"/>
          </a:p>
          <a:p>
            <a:pPr marL="182880" marR="0" lvl="0" indent="-151955" algn="l" rtl="0">
              <a:lnSpc>
                <a:spcPct val="100000"/>
              </a:lnSpc>
              <a:spcBef>
                <a:spcPts val="1000"/>
              </a:spcBef>
              <a:spcAft>
                <a:spcPts val="0"/>
              </a:spcAft>
              <a:buClr>
                <a:schemeClr val="dk1"/>
              </a:buClr>
              <a:buSzPts val="1400"/>
              <a:buChar char="•"/>
            </a:pPr>
            <a:r>
              <a:rPr lang="en-US" sz="1400"/>
              <a:t>Tibke, J. (2019) </a:t>
            </a:r>
            <a:r>
              <a:rPr lang="en-US" sz="1400" i="1"/>
              <a:t>Why the brain matters: A teacher explores some neuroscience</a:t>
            </a:r>
            <a:r>
              <a:rPr lang="en-US" sz="1400"/>
              <a:t>. London: Corwin </a:t>
            </a:r>
            <a:endParaRPr sz="1400"/>
          </a:p>
          <a:p>
            <a:pPr marL="182880" marR="0" lvl="0" indent="-151955" algn="l" rtl="0">
              <a:lnSpc>
                <a:spcPct val="100000"/>
              </a:lnSpc>
              <a:spcBef>
                <a:spcPts val="1000"/>
              </a:spcBef>
              <a:spcAft>
                <a:spcPts val="0"/>
              </a:spcAft>
              <a:buClr>
                <a:schemeClr val="dk1"/>
              </a:buClr>
              <a:buSzPts val="1400"/>
              <a:buChar char="•"/>
            </a:pPr>
            <a:r>
              <a:rPr lang="en-US" sz="1400"/>
              <a:t>Im, S. H., Varma, K., &amp; Varma, S. (2017). Extending the seductive allure of neuroscience explanations effect to popular articles about educational topics. British Journal of Educational Psychology, 87(4), 518-534.</a:t>
            </a:r>
            <a:endParaRPr sz="1400"/>
          </a:p>
          <a:p>
            <a:pPr marL="182880" marR="0" lvl="0" indent="-151955" algn="l" rtl="0">
              <a:lnSpc>
                <a:spcPct val="100000"/>
              </a:lnSpc>
              <a:spcBef>
                <a:spcPts val="1000"/>
              </a:spcBef>
              <a:spcAft>
                <a:spcPts val="0"/>
              </a:spcAft>
              <a:buClr>
                <a:schemeClr val="dk1"/>
              </a:buClr>
              <a:buSzPts val="1400"/>
              <a:buChar char="•"/>
            </a:pPr>
            <a:r>
              <a:rPr lang="en-US" sz="1400"/>
              <a:t>Willingham, D. T. (2008) ‘Ask the cognitive scientist: What will improve a student’s memory?’ </a:t>
            </a:r>
            <a:r>
              <a:rPr lang="en-US" sz="1400" i="1"/>
              <a:t>American Educator.</a:t>
            </a:r>
            <a:r>
              <a:rPr lang="en-US" sz="1400"/>
              <a:t> Winter pp. 17 - 25. </a:t>
            </a:r>
            <a:endParaRPr sz="1400"/>
          </a:p>
          <a:p>
            <a:pPr marL="182880" marR="0" lvl="0" indent="-151955" algn="l" rtl="0">
              <a:lnSpc>
                <a:spcPct val="100000"/>
              </a:lnSpc>
              <a:spcBef>
                <a:spcPts val="1000"/>
              </a:spcBef>
              <a:spcAft>
                <a:spcPts val="0"/>
              </a:spcAft>
              <a:buClr>
                <a:schemeClr val="dk1"/>
              </a:buClr>
              <a:buSzPts val="1400"/>
              <a:buChar char="•"/>
            </a:pPr>
            <a:r>
              <a:rPr lang="en-US" sz="1400"/>
              <a:t>Willingham, D.T. (2009) </a:t>
            </a:r>
            <a:r>
              <a:rPr lang="en-US" sz="1400" i="1"/>
              <a:t>Why Don’t Students like School? A cognitive scientist answers questions about how the mind works and what it means for the classroom.</a:t>
            </a:r>
            <a:r>
              <a:rPr lang="en-US" sz="1400"/>
              <a:t> Jossey-Bass Wiley.</a:t>
            </a:r>
            <a:endParaRPr sz="1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Shape 71"/>
        <p:cNvGrpSpPr/>
        <p:nvPr/>
      </p:nvGrpSpPr>
      <p:grpSpPr>
        <a:xfrm>
          <a:off x="0" y="0"/>
          <a:ext cx="0" cy="0"/>
          <a:chOff x="0" y="0"/>
          <a:chExt cx="0" cy="0"/>
        </a:xfrm>
      </p:grpSpPr>
      <p:sp>
        <p:nvSpPr>
          <p:cNvPr id="72" name="Google Shape;72;p15"/>
          <p:cNvSpPr txBox="1">
            <a:spLocks noGrp="1"/>
          </p:cNvSpPr>
          <p:nvPr>
            <p:ph type="body" idx="1"/>
          </p:nvPr>
        </p:nvSpPr>
        <p:spPr>
          <a:xfrm>
            <a:off x="457200" y="300000"/>
            <a:ext cx="8229600" cy="4557900"/>
          </a:xfrm>
          <a:prstGeom prst="rect">
            <a:avLst/>
          </a:prstGeom>
        </p:spPr>
        <p:txBody>
          <a:bodyPr spcFirstLastPara="1" wrap="square" lIns="91425" tIns="91425" rIns="91425" bIns="91425" anchor="t" anchorCtr="0">
            <a:noAutofit/>
          </a:bodyPr>
          <a:lstStyle/>
          <a:p>
            <a:pPr marL="0" lvl="0" indent="0" algn="l" rtl="0">
              <a:spcBef>
                <a:spcPts val="480"/>
              </a:spcBef>
              <a:spcAft>
                <a:spcPts val="0"/>
              </a:spcAft>
              <a:buNone/>
            </a:pPr>
            <a:r>
              <a:rPr lang="en-US" sz="1800" b="1"/>
              <a:t>Timings</a:t>
            </a:r>
            <a:endParaRPr sz="1800" b="1"/>
          </a:p>
          <a:p>
            <a:pPr marL="0" lvl="0" indent="0" algn="l" rtl="0">
              <a:spcBef>
                <a:spcPts val="480"/>
              </a:spcBef>
              <a:spcAft>
                <a:spcPts val="0"/>
              </a:spcAft>
              <a:buNone/>
            </a:pPr>
            <a:endParaRPr sz="1800"/>
          </a:p>
          <a:p>
            <a:pPr marL="0" lvl="0" indent="0" algn="l" rtl="0">
              <a:spcBef>
                <a:spcPts val="480"/>
              </a:spcBef>
              <a:spcAft>
                <a:spcPts val="0"/>
              </a:spcAft>
              <a:buNone/>
            </a:pPr>
            <a:r>
              <a:rPr lang="en-US" sz="1800"/>
              <a:t>Experiment</a:t>
            </a:r>
            <a:endParaRPr sz="1800"/>
          </a:p>
          <a:p>
            <a:pPr marL="0" lvl="0" indent="0" algn="l" rtl="0">
              <a:spcBef>
                <a:spcPts val="480"/>
              </a:spcBef>
              <a:spcAft>
                <a:spcPts val="0"/>
              </a:spcAft>
              <a:buNone/>
            </a:pPr>
            <a:r>
              <a:rPr lang="en-US" sz="1800"/>
              <a:t>15 minutes experiment (5 minutes to explain task, 10 mins for students to complete independently)</a:t>
            </a:r>
            <a:endParaRPr sz="1800"/>
          </a:p>
          <a:p>
            <a:pPr marL="0" lvl="0" indent="0" algn="l" rtl="0">
              <a:spcBef>
                <a:spcPts val="480"/>
              </a:spcBef>
              <a:spcAft>
                <a:spcPts val="0"/>
              </a:spcAft>
              <a:buNone/>
            </a:pPr>
            <a:r>
              <a:rPr lang="en-US" sz="1800"/>
              <a:t>10 mins to explain results and relevance</a:t>
            </a:r>
            <a:endParaRPr sz="1800"/>
          </a:p>
          <a:p>
            <a:pPr marL="0" lvl="0" indent="0" algn="l" rtl="0">
              <a:spcBef>
                <a:spcPts val="480"/>
              </a:spcBef>
              <a:spcAft>
                <a:spcPts val="0"/>
              </a:spcAft>
              <a:buNone/>
            </a:pPr>
            <a:endParaRPr sz="1800"/>
          </a:p>
          <a:p>
            <a:pPr marL="0" lvl="0" indent="0" algn="l" rtl="0">
              <a:spcBef>
                <a:spcPts val="480"/>
              </a:spcBef>
              <a:spcAft>
                <a:spcPts val="0"/>
              </a:spcAft>
              <a:buNone/>
            </a:pPr>
            <a:r>
              <a:rPr lang="en-US" sz="1800"/>
              <a:t>Research</a:t>
            </a:r>
            <a:endParaRPr sz="1800"/>
          </a:p>
          <a:p>
            <a:pPr marL="0" lvl="0" indent="0" algn="l" rtl="0">
              <a:spcBef>
                <a:spcPts val="480"/>
              </a:spcBef>
              <a:spcAft>
                <a:spcPts val="0"/>
              </a:spcAft>
              <a:buNone/>
            </a:pPr>
            <a:r>
              <a:rPr lang="en-US" sz="1800"/>
              <a:t>20-30 minutes research in breakout groups</a:t>
            </a:r>
            <a:endParaRPr sz="1800"/>
          </a:p>
          <a:p>
            <a:pPr marL="0" lvl="0" indent="0" algn="l" rtl="0">
              <a:spcBef>
                <a:spcPts val="480"/>
              </a:spcBef>
              <a:spcAft>
                <a:spcPts val="0"/>
              </a:spcAft>
              <a:buNone/>
            </a:pPr>
            <a:r>
              <a:rPr lang="en-US" sz="1800"/>
              <a:t>15 minutes to present </a:t>
            </a:r>
            <a:endParaRPr sz="1800"/>
          </a:p>
          <a:p>
            <a:pPr marL="0" lvl="0" indent="0" algn="l" rtl="0">
              <a:spcBef>
                <a:spcPts val="480"/>
              </a:spcBef>
              <a:spcAft>
                <a:spcPts val="0"/>
              </a:spcAft>
              <a:buNone/>
            </a:pPr>
            <a:endParaRPr sz="1800"/>
          </a:p>
          <a:p>
            <a:pPr marL="0" lvl="0" indent="0" algn="l" rtl="0">
              <a:spcBef>
                <a:spcPts val="480"/>
              </a:spcBef>
              <a:spcAft>
                <a:spcPts val="0"/>
              </a:spcAft>
              <a:buNone/>
            </a:pPr>
            <a:r>
              <a:rPr lang="en-US" sz="1800"/>
              <a:t> </a:t>
            </a:r>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6"/>
          <p:cNvSpPr txBox="1">
            <a:spLocks noGrp="1"/>
          </p:cNvSpPr>
          <p:nvPr>
            <p:ph type="ctrTitle"/>
          </p:nvPr>
        </p:nvSpPr>
        <p:spPr>
          <a:xfrm>
            <a:off x="85600" y="1758038"/>
            <a:ext cx="9241500" cy="1191600"/>
          </a:xfrm>
          <a:prstGeom prst="rect">
            <a:avLst/>
          </a:prstGeom>
          <a:noFill/>
          <a:ln>
            <a:noFill/>
          </a:ln>
        </p:spPr>
        <p:txBody>
          <a:bodyPr spcFirstLastPara="1" wrap="square" lIns="91425" tIns="45700" rIns="91425" bIns="45700" anchor="b" anchorCtr="0">
            <a:noAutofit/>
          </a:bodyPr>
          <a:lstStyle/>
          <a:p>
            <a:pPr marL="0" marR="0" lvl="0" indent="0" algn="ctr" rtl="0">
              <a:lnSpc>
                <a:spcPct val="100000"/>
              </a:lnSpc>
              <a:spcBef>
                <a:spcPts val="0"/>
              </a:spcBef>
              <a:spcAft>
                <a:spcPts val="0"/>
              </a:spcAft>
              <a:buClr>
                <a:schemeClr val="dk2"/>
              </a:buClr>
              <a:buSzPts val="4800"/>
              <a:buFont typeface="Arial"/>
              <a:buNone/>
            </a:pPr>
            <a:r>
              <a:rPr lang="en-US" sz="4400" b="1" dirty="0"/>
              <a:t>Science of Learning: </a:t>
            </a:r>
            <a:endParaRPr sz="4400" b="1" dirty="0"/>
          </a:p>
          <a:p>
            <a:pPr marL="0" marR="0" lvl="0" indent="0" algn="ctr" rtl="0">
              <a:lnSpc>
                <a:spcPct val="100000"/>
              </a:lnSpc>
              <a:spcBef>
                <a:spcPts val="0"/>
              </a:spcBef>
              <a:spcAft>
                <a:spcPts val="0"/>
              </a:spcAft>
              <a:buClr>
                <a:schemeClr val="dk2"/>
              </a:buClr>
              <a:buSzPts val="4800"/>
              <a:buFont typeface="Arial"/>
              <a:buNone/>
            </a:pPr>
            <a:r>
              <a:rPr lang="en-US" sz="4400" b="1" dirty="0"/>
              <a:t>Critical Thinking about Brain-based claims</a:t>
            </a:r>
            <a:endParaRPr sz="4400" b="1" dirty="0"/>
          </a:p>
          <a:p>
            <a:pPr marL="0" marR="0" lvl="0" indent="0" algn="ctr" rtl="0">
              <a:lnSpc>
                <a:spcPct val="100000"/>
              </a:lnSpc>
              <a:spcBef>
                <a:spcPts val="0"/>
              </a:spcBef>
              <a:spcAft>
                <a:spcPts val="0"/>
              </a:spcAft>
              <a:buClr>
                <a:schemeClr val="dk2"/>
              </a:buClr>
              <a:buSzPts val="4800"/>
              <a:buFont typeface="Arial"/>
              <a:buNone/>
            </a:pPr>
            <a:endParaRPr sz="4400" dirty="0"/>
          </a:p>
        </p:txBody>
      </p:sp>
      <p:pic>
        <p:nvPicPr>
          <p:cNvPr id="79" name="Google Shape;79;p16" descr="Black square with white writing.  A large white letter W is on the first line with the word 'wellcome' underneath.&#10;" title="Wellcome Trust logo"/>
          <p:cNvPicPr preferRelativeResize="0"/>
          <p:nvPr/>
        </p:nvPicPr>
        <p:blipFill rotWithShape="1">
          <a:blip r:embed="rId3">
            <a:alphaModFix/>
          </a:blip>
          <a:srcRect/>
          <a:stretch/>
        </p:blipFill>
        <p:spPr>
          <a:xfrm>
            <a:off x="4812975" y="3407700"/>
            <a:ext cx="1526381" cy="1526381"/>
          </a:xfrm>
          <a:prstGeom prst="rect">
            <a:avLst/>
          </a:prstGeom>
          <a:noFill/>
          <a:ln>
            <a:noFill/>
          </a:ln>
        </p:spPr>
      </p:pic>
      <p:pic>
        <p:nvPicPr>
          <p:cNvPr id="80" name="Google Shape;80;p16" descr="Blue square with white writing saying: 'Bath Spa University'" title="Bath Spa University logo"/>
          <p:cNvPicPr preferRelativeResize="0"/>
          <p:nvPr/>
        </p:nvPicPr>
        <p:blipFill rotWithShape="1">
          <a:blip r:embed="rId4">
            <a:alphaModFix/>
          </a:blip>
          <a:srcRect/>
          <a:stretch/>
        </p:blipFill>
        <p:spPr>
          <a:xfrm>
            <a:off x="2508992" y="3365865"/>
            <a:ext cx="1526380" cy="1526425"/>
          </a:xfrm>
          <a:prstGeom prst="rect">
            <a:avLst/>
          </a:prstGeom>
          <a:noFill/>
          <a:ln>
            <a:noFill/>
          </a:ln>
        </p:spPr>
      </p:pic>
      <p:sp>
        <p:nvSpPr>
          <p:cNvPr id="81" name="Google Shape;81;p16"/>
          <p:cNvSpPr txBox="1"/>
          <p:nvPr/>
        </p:nvSpPr>
        <p:spPr>
          <a:xfrm>
            <a:off x="6476998" y="27214"/>
            <a:ext cx="2670300" cy="196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100"/>
              <a:buFont typeface="Arial"/>
              <a:buNone/>
            </a:pPr>
            <a:endParaRPr sz="1100" b="0" i="0" u="none" strike="noStrike" cap="none">
              <a:solidFill>
                <a:srgbClr val="F2F2F2"/>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7"/>
          <p:cNvSpPr txBox="1">
            <a:spLocks noGrp="1"/>
          </p:cNvSpPr>
          <p:nvPr>
            <p:ph type="title"/>
          </p:nvPr>
        </p:nvSpPr>
        <p:spPr>
          <a:xfrm>
            <a:off x="457200" y="294869"/>
            <a:ext cx="8229600" cy="7428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4000"/>
              <a:buFont typeface="Arial"/>
              <a:buNone/>
            </a:pPr>
            <a:r>
              <a:rPr lang="en-US">
                <a:solidFill>
                  <a:srgbClr val="000000"/>
                </a:solidFill>
              </a:rPr>
              <a:t>Intended Learning Outcomes</a:t>
            </a:r>
            <a:r>
              <a:rPr lang="en-US" sz="4000" b="1" i="0" u="none" strike="noStrike" cap="none">
                <a:solidFill>
                  <a:srgbClr val="000000"/>
                </a:solidFill>
              </a:rPr>
              <a:t>	</a:t>
            </a:r>
            <a:endParaRPr sz="4000" b="1" i="0" u="none" strike="noStrike" cap="none">
              <a:solidFill>
                <a:srgbClr val="000000"/>
              </a:solidFill>
            </a:endParaRPr>
          </a:p>
        </p:txBody>
      </p:sp>
      <p:sp>
        <p:nvSpPr>
          <p:cNvPr id="88" name="Google Shape;88;p17"/>
          <p:cNvSpPr txBox="1">
            <a:spLocks noGrp="1"/>
          </p:cNvSpPr>
          <p:nvPr>
            <p:ph type="body" idx="1"/>
          </p:nvPr>
        </p:nvSpPr>
        <p:spPr>
          <a:xfrm>
            <a:off x="457200" y="1466663"/>
            <a:ext cx="8229600" cy="1502700"/>
          </a:xfrm>
          <a:prstGeom prst="rect">
            <a:avLst/>
          </a:prstGeom>
          <a:noFill/>
          <a:ln>
            <a:noFill/>
          </a:ln>
        </p:spPr>
        <p:txBody>
          <a:bodyPr spcFirstLastPara="1" wrap="square" lIns="91425" tIns="45700" rIns="91425" bIns="45700" anchor="t" anchorCtr="0">
            <a:noAutofit/>
          </a:bodyPr>
          <a:lstStyle/>
          <a:p>
            <a:pPr marL="182880" marR="0" lvl="0" indent="-205740" algn="l" rtl="0">
              <a:lnSpc>
                <a:spcPct val="100000"/>
              </a:lnSpc>
              <a:spcBef>
                <a:spcPts val="0"/>
              </a:spcBef>
              <a:spcAft>
                <a:spcPts val="0"/>
              </a:spcAft>
              <a:buClr>
                <a:srgbClr val="000000"/>
              </a:buClr>
              <a:buSzPts val="2400"/>
              <a:buFont typeface="Arial"/>
              <a:buChar char="•"/>
            </a:pPr>
            <a:r>
              <a:rPr lang="en-US"/>
              <a:t>To challenge you to think critically about the science of learning </a:t>
            </a:r>
            <a:endParaRPr/>
          </a:p>
          <a:p>
            <a:pPr marL="457200" marR="0" lvl="0" indent="0" algn="l" rtl="0">
              <a:lnSpc>
                <a:spcPct val="100000"/>
              </a:lnSpc>
              <a:spcBef>
                <a:spcPts val="0"/>
              </a:spcBef>
              <a:spcAft>
                <a:spcPts val="0"/>
              </a:spcAft>
              <a:buNone/>
            </a:pPr>
            <a:endParaRPr/>
          </a:p>
          <a:p>
            <a:pPr marL="182880" marR="0" lvl="0" indent="-205740" algn="l" rtl="0">
              <a:lnSpc>
                <a:spcPct val="100000"/>
              </a:lnSpc>
              <a:spcBef>
                <a:spcPts val="480"/>
              </a:spcBef>
              <a:spcAft>
                <a:spcPts val="0"/>
              </a:spcAft>
              <a:buClr>
                <a:srgbClr val="000000"/>
              </a:buClr>
              <a:buSzPts val="2400"/>
              <a:buFont typeface="Arial"/>
              <a:buChar char="•"/>
            </a:pPr>
            <a:r>
              <a:rPr lang="en-US"/>
              <a:t>To consider what is known about learning and the brain</a:t>
            </a:r>
            <a:endParaRPr/>
          </a:p>
          <a:p>
            <a:pPr marL="457200" marR="0" lvl="0" indent="0" algn="l" rtl="0">
              <a:lnSpc>
                <a:spcPct val="100000"/>
              </a:lnSpc>
              <a:spcBef>
                <a:spcPts val="480"/>
              </a:spcBef>
              <a:spcAft>
                <a:spcPts val="0"/>
              </a:spcAft>
              <a:buNone/>
            </a:pPr>
            <a:r>
              <a:rPr lang="en-US"/>
              <a:t> </a:t>
            </a:r>
            <a:endParaRPr b="0" i="0" u="none" strike="noStrike" cap="none">
              <a:solidFill>
                <a:schemeClr val="dk1"/>
              </a:solidFill>
              <a:latin typeface="Arial"/>
              <a:ea typeface="Arial"/>
              <a:cs typeface="Arial"/>
              <a:sym typeface="Arial"/>
            </a:endParaRPr>
          </a:p>
          <a:p>
            <a:pPr marL="182880" marR="0" lvl="0" indent="-205740" algn="l" rtl="0">
              <a:lnSpc>
                <a:spcPct val="100000"/>
              </a:lnSpc>
              <a:spcBef>
                <a:spcPts val="480"/>
              </a:spcBef>
              <a:spcAft>
                <a:spcPts val="0"/>
              </a:spcAft>
              <a:buClr>
                <a:srgbClr val="000000"/>
              </a:buClr>
              <a:buSzPts val="2400"/>
              <a:buFont typeface="Arial"/>
              <a:buChar char="•"/>
            </a:pPr>
            <a:r>
              <a:rPr lang="en-US"/>
              <a:t>To equip you with the skills to critique claims and to make informed pedagogical decisions </a:t>
            </a:r>
            <a:endParaRPr b="0" i="0" u="none" strike="noStrike" cap="none">
              <a:solidFill>
                <a:schemeClr val="dk1"/>
              </a:solidFill>
              <a:latin typeface="Arial"/>
              <a:ea typeface="Arial"/>
              <a:cs typeface="Arial"/>
              <a:sym typeface="Arial"/>
            </a:endParaRPr>
          </a:p>
          <a:p>
            <a:pPr marL="0" marR="0" lvl="0" indent="0" algn="l" rtl="0">
              <a:lnSpc>
                <a:spcPct val="100000"/>
              </a:lnSpc>
              <a:spcBef>
                <a:spcPts val="480"/>
              </a:spcBef>
              <a:spcAft>
                <a:spcPts val="0"/>
              </a:spcAft>
              <a:buNone/>
            </a:pPr>
            <a:endParaRPr sz="2400" b="0" i="0" u="none" strike="noStrike" cap="none">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8"/>
          <p:cNvSpPr txBox="1">
            <a:spLocks noGrp="1"/>
          </p:cNvSpPr>
          <p:nvPr>
            <p:ph type="title"/>
          </p:nvPr>
        </p:nvSpPr>
        <p:spPr>
          <a:xfrm>
            <a:off x="457200" y="400050"/>
            <a:ext cx="8229600" cy="7428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4000"/>
              <a:buFont typeface="Arial"/>
              <a:buNone/>
            </a:pPr>
            <a:r>
              <a:rPr lang="en-US">
                <a:solidFill>
                  <a:srgbClr val="000000"/>
                </a:solidFill>
              </a:rPr>
              <a:t>A short research study...</a:t>
            </a:r>
            <a:r>
              <a:rPr lang="en-US" b="1">
                <a:solidFill>
                  <a:srgbClr val="000000"/>
                </a:solidFill>
              </a:rPr>
              <a:t> </a:t>
            </a:r>
            <a:endParaRPr sz="4000" b="1" i="0" u="none" strike="noStrike" cap="none">
              <a:solidFill>
                <a:srgbClr val="000000"/>
              </a:solidFill>
            </a:endParaRPr>
          </a:p>
        </p:txBody>
      </p:sp>
      <p:sp>
        <p:nvSpPr>
          <p:cNvPr id="95" name="Google Shape;95;p18"/>
          <p:cNvSpPr txBox="1">
            <a:spLocks noGrp="1"/>
          </p:cNvSpPr>
          <p:nvPr>
            <p:ph type="body" idx="1"/>
          </p:nvPr>
        </p:nvSpPr>
        <p:spPr>
          <a:xfrm>
            <a:off x="457200" y="1200150"/>
            <a:ext cx="8229600" cy="3869400"/>
          </a:xfrm>
          <a:prstGeom prst="rect">
            <a:avLst/>
          </a:prstGeom>
          <a:noFill/>
          <a:ln>
            <a:noFill/>
          </a:ln>
        </p:spPr>
        <p:txBody>
          <a:bodyPr spcFirstLastPara="1" wrap="square" lIns="91425" tIns="45700" rIns="91425" bIns="45700" anchor="t" anchorCtr="0">
            <a:noAutofit/>
          </a:bodyPr>
          <a:lstStyle/>
          <a:p>
            <a:pPr marL="182880" marR="0" lvl="0" indent="-167640" algn="l" rtl="0">
              <a:lnSpc>
                <a:spcPct val="100000"/>
              </a:lnSpc>
              <a:spcBef>
                <a:spcPts val="0"/>
              </a:spcBef>
              <a:spcAft>
                <a:spcPts val="0"/>
              </a:spcAft>
              <a:buClr>
                <a:srgbClr val="000000"/>
              </a:buClr>
              <a:buSzPts val="1800"/>
              <a:buFont typeface="Arial"/>
              <a:buChar char="•"/>
            </a:pPr>
            <a:r>
              <a:rPr lang="en-US" sz="1800" b="0" i="0" u="none" strike="noStrike" cap="none">
                <a:solidFill>
                  <a:schemeClr val="dk1"/>
                </a:solidFill>
                <a:latin typeface="Arial"/>
                <a:ea typeface="Arial"/>
                <a:cs typeface="Arial"/>
                <a:sym typeface="Arial"/>
              </a:rPr>
              <a:t>You will be </a:t>
            </a:r>
            <a:r>
              <a:rPr lang="en-US" sz="1800"/>
              <a:t>allocated</a:t>
            </a:r>
            <a:r>
              <a:rPr lang="en-US" sz="1800" b="0" i="0" u="none" strike="noStrike" cap="none">
                <a:solidFill>
                  <a:schemeClr val="dk1"/>
                </a:solidFill>
                <a:latin typeface="Arial"/>
                <a:ea typeface="Arial"/>
                <a:cs typeface="Arial"/>
                <a:sym typeface="Arial"/>
              </a:rPr>
              <a:t> 4 </a:t>
            </a:r>
            <a:r>
              <a:rPr lang="en-US" sz="1800" b="0" i="0" strike="noStrike" cap="none">
                <a:latin typeface="Arial"/>
                <a:ea typeface="Arial"/>
                <a:cs typeface="Arial"/>
                <a:sym typeface="Arial"/>
              </a:rPr>
              <a:t>descriptions</a:t>
            </a:r>
            <a:r>
              <a:rPr lang="en-US" sz="1800" b="0" i="0" u="none" strike="noStrike" cap="none">
                <a:solidFill>
                  <a:schemeClr val="dk1"/>
                </a:solidFill>
                <a:latin typeface="Arial"/>
                <a:ea typeface="Arial"/>
                <a:cs typeface="Arial"/>
                <a:sym typeface="Arial"/>
              </a:rPr>
              <a:t> of scientific studies</a:t>
            </a:r>
            <a:r>
              <a:rPr lang="en-US" sz="1800"/>
              <a:t> </a:t>
            </a:r>
            <a:r>
              <a:rPr lang="en-US" sz="1800" b="0" i="0" u="none" strike="noStrike" cap="none">
                <a:solidFill>
                  <a:schemeClr val="dk1"/>
                </a:solidFill>
                <a:latin typeface="Arial"/>
                <a:ea typeface="Arial"/>
                <a:cs typeface="Arial"/>
                <a:sym typeface="Arial"/>
              </a:rPr>
              <a:t>(</a:t>
            </a:r>
            <a:r>
              <a:rPr lang="en-US" sz="1800"/>
              <a:t>scroll to find your allocated sheet number. There will be two pages to look at)</a:t>
            </a:r>
            <a:endParaRPr sz="1800" b="0" i="0" u="none" strike="noStrike" cap="none">
              <a:solidFill>
                <a:schemeClr val="dk1"/>
              </a:solidFill>
              <a:latin typeface="Arial"/>
              <a:ea typeface="Arial"/>
              <a:cs typeface="Arial"/>
              <a:sym typeface="Arial"/>
            </a:endParaRPr>
          </a:p>
          <a:p>
            <a:pPr marL="457200" marR="0" lvl="0" indent="0" algn="l" rtl="0">
              <a:lnSpc>
                <a:spcPct val="100000"/>
              </a:lnSpc>
              <a:spcBef>
                <a:spcPts val="0"/>
              </a:spcBef>
              <a:spcAft>
                <a:spcPts val="0"/>
              </a:spcAft>
              <a:buNone/>
            </a:pPr>
            <a:endParaRPr sz="1800"/>
          </a:p>
          <a:p>
            <a:pPr marL="182880" marR="0" lvl="0" indent="-167640" algn="l" rtl="0">
              <a:lnSpc>
                <a:spcPct val="100000"/>
              </a:lnSpc>
              <a:spcBef>
                <a:spcPts val="480"/>
              </a:spcBef>
              <a:spcAft>
                <a:spcPts val="0"/>
              </a:spcAft>
              <a:buClr>
                <a:srgbClr val="000000"/>
              </a:buClr>
              <a:buSzPts val="1800"/>
              <a:buFont typeface="Arial"/>
              <a:buChar char="•"/>
            </a:pPr>
            <a:r>
              <a:rPr lang="en-US" sz="1800" b="0" i="0" u="none" strike="noStrike" cap="none">
                <a:solidFill>
                  <a:schemeClr val="dk1"/>
                </a:solidFill>
                <a:latin typeface="Arial"/>
                <a:ea typeface="Arial"/>
                <a:cs typeface="Arial"/>
                <a:sym typeface="Arial"/>
              </a:rPr>
              <a:t>For each study, you will also be given an </a:t>
            </a:r>
            <a:r>
              <a:rPr lang="en-US" sz="1800" b="1" i="0" u="none" strike="noStrike" cap="none">
                <a:solidFill>
                  <a:schemeClr val="dk1"/>
                </a:solidFill>
                <a:latin typeface="Arial"/>
                <a:ea typeface="Arial"/>
                <a:cs typeface="Arial"/>
                <a:sym typeface="Arial"/>
              </a:rPr>
              <a:t>explanation</a:t>
            </a:r>
            <a:r>
              <a:rPr lang="en-US" sz="1800" b="0" i="0" u="none" strike="noStrike" cap="none">
                <a:solidFill>
                  <a:schemeClr val="dk1"/>
                </a:solidFill>
                <a:latin typeface="Arial"/>
                <a:ea typeface="Arial"/>
                <a:cs typeface="Arial"/>
                <a:sym typeface="Arial"/>
              </a:rPr>
              <a:t> of the phenomenon described</a:t>
            </a:r>
            <a:endParaRPr sz="1800" b="0" i="0" u="none" strike="noStrike" cap="none">
              <a:solidFill>
                <a:schemeClr val="dk1"/>
              </a:solidFill>
              <a:latin typeface="Arial"/>
              <a:ea typeface="Arial"/>
              <a:cs typeface="Arial"/>
              <a:sym typeface="Arial"/>
            </a:endParaRPr>
          </a:p>
          <a:p>
            <a:pPr marL="457200" marR="0" lvl="0" indent="0" algn="l" rtl="0">
              <a:lnSpc>
                <a:spcPct val="100000"/>
              </a:lnSpc>
              <a:spcBef>
                <a:spcPts val="480"/>
              </a:spcBef>
              <a:spcAft>
                <a:spcPts val="0"/>
              </a:spcAft>
              <a:buNone/>
            </a:pPr>
            <a:endParaRPr sz="1800"/>
          </a:p>
          <a:p>
            <a:pPr marL="182880" marR="0" lvl="0" indent="-167640" algn="l" rtl="0">
              <a:lnSpc>
                <a:spcPct val="100000"/>
              </a:lnSpc>
              <a:spcBef>
                <a:spcPts val="480"/>
              </a:spcBef>
              <a:spcAft>
                <a:spcPts val="0"/>
              </a:spcAft>
              <a:buClr>
                <a:srgbClr val="000000"/>
              </a:buClr>
              <a:buSzPts val="1800"/>
              <a:buFont typeface="Arial"/>
              <a:buChar char="•"/>
            </a:pPr>
            <a:r>
              <a:rPr lang="en-US" sz="1800" b="0" i="0" u="none" strike="noStrike" cap="none">
                <a:solidFill>
                  <a:schemeClr val="dk1"/>
                </a:solidFill>
                <a:latin typeface="Arial"/>
                <a:ea typeface="Arial"/>
                <a:cs typeface="Arial"/>
                <a:sym typeface="Arial"/>
              </a:rPr>
              <a:t>The explanations may</a:t>
            </a:r>
            <a:r>
              <a:rPr lang="en-US" sz="1800" b="0" u="none" strike="noStrike" cap="none">
                <a:solidFill>
                  <a:schemeClr val="dk1"/>
                </a:solidFill>
                <a:latin typeface="Arial"/>
                <a:ea typeface="Arial"/>
                <a:cs typeface="Arial"/>
                <a:sym typeface="Arial"/>
              </a:rPr>
              <a:t> not necessarily be real explanations of the phenomenon</a:t>
            </a:r>
            <a:endParaRPr sz="1800" b="0" u="none" strike="noStrike" cap="none">
              <a:solidFill>
                <a:schemeClr val="dk1"/>
              </a:solidFill>
              <a:latin typeface="Arial"/>
              <a:ea typeface="Arial"/>
              <a:cs typeface="Arial"/>
              <a:sym typeface="Arial"/>
            </a:endParaRPr>
          </a:p>
          <a:p>
            <a:pPr marL="457200" marR="0" lvl="0" indent="0" algn="l" rtl="0">
              <a:lnSpc>
                <a:spcPct val="100000"/>
              </a:lnSpc>
              <a:spcBef>
                <a:spcPts val="480"/>
              </a:spcBef>
              <a:spcAft>
                <a:spcPts val="0"/>
              </a:spcAft>
              <a:buNone/>
            </a:pPr>
            <a:endParaRPr sz="1800"/>
          </a:p>
          <a:p>
            <a:pPr marL="182880" marR="0" lvl="0" indent="-167640" algn="l" rtl="0">
              <a:lnSpc>
                <a:spcPct val="100000"/>
              </a:lnSpc>
              <a:spcBef>
                <a:spcPts val="480"/>
              </a:spcBef>
              <a:spcAft>
                <a:spcPts val="0"/>
              </a:spcAft>
              <a:buClr>
                <a:srgbClr val="000000"/>
              </a:buClr>
              <a:buSzPts val="1800"/>
              <a:buFont typeface="Arial"/>
              <a:buChar char="•"/>
            </a:pPr>
            <a:r>
              <a:rPr lang="en-US" sz="1800" u="none" strike="noStrike" cap="none">
                <a:solidFill>
                  <a:schemeClr val="dk1"/>
                </a:solidFill>
              </a:rPr>
              <a:t>Your task is to rate </a:t>
            </a:r>
            <a:r>
              <a:rPr lang="en-US" sz="1800" b="1" u="none" strike="noStrike" cap="none">
                <a:solidFill>
                  <a:schemeClr val="dk1"/>
                </a:solidFill>
                <a:latin typeface="Arial"/>
                <a:ea typeface="Arial"/>
                <a:cs typeface="Arial"/>
                <a:sym typeface="Arial"/>
              </a:rPr>
              <a:t>how </a:t>
            </a:r>
            <a:r>
              <a:rPr lang="en-US" sz="1800" b="1"/>
              <a:t>convincing</a:t>
            </a:r>
            <a:r>
              <a:rPr lang="en-US" sz="1800" b="1" u="none" strike="noStrike" cap="none">
                <a:solidFill>
                  <a:schemeClr val="dk1"/>
                </a:solidFill>
                <a:latin typeface="Arial"/>
                <a:ea typeface="Arial"/>
                <a:cs typeface="Arial"/>
                <a:sym typeface="Arial"/>
              </a:rPr>
              <a:t> </a:t>
            </a:r>
            <a:r>
              <a:rPr lang="en-US" sz="1800" u="none" strike="noStrike" cap="none">
                <a:solidFill>
                  <a:schemeClr val="dk1"/>
                </a:solidFill>
              </a:rPr>
              <a:t>you find each explanation on a scale from</a:t>
            </a:r>
            <a:r>
              <a:rPr lang="en-US" sz="1800" b="1" u="none" strike="noStrike" cap="none">
                <a:solidFill>
                  <a:schemeClr val="dk1"/>
                </a:solidFill>
                <a:latin typeface="Arial"/>
                <a:ea typeface="Arial"/>
                <a:cs typeface="Arial"/>
                <a:sym typeface="Arial"/>
              </a:rPr>
              <a:t> -3 to 3 </a:t>
            </a:r>
            <a:r>
              <a:rPr lang="en-US" sz="1800"/>
              <a:t>and to record this on a spreadsheet</a:t>
            </a:r>
            <a:endParaRPr sz="1800" u="none" strike="noStrike" cap="none">
              <a:solidFill>
                <a:schemeClr val="dk1"/>
              </a:solidFill>
            </a:endParaRPr>
          </a:p>
          <a:p>
            <a:pPr marL="0" marR="0" lvl="0" indent="0" algn="l" rtl="0">
              <a:lnSpc>
                <a:spcPct val="100000"/>
              </a:lnSpc>
              <a:spcBef>
                <a:spcPts val="480"/>
              </a:spcBef>
              <a:spcAft>
                <a:spcPts val="0"/>
              </a:spcAft>
              <a:buNone/>
            </a:pPr>
            <a:endParaRPr sz="1800" b="1"/>
          </a:p>
          <a:p>
            <a:pPr marL="0" marR="0" lvl="0" indent="0" algn="l" rtl="0">
              <a:lnSpc>
                <a:spcPct val="100000"/>
              </a:lnSpc>
              <a:spcBef>
                <a:spcPts val="480"/>
              </a:spcBef>
              <a:spcAft>
                <a:spcPts val="0"/>
              </a:spcAft>
              <a:buNone/>
            </a:pPr>
            <a:endParaRPr sz="1800" b="1"/>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9"/>
          <p:cNvSpPr txBox="1">
            <a:spLocks noGrp="1"/>
          </p:cNvSpPr>
          <p:nvPr>
            <p:ph type="title"/>
          </p:nvPr>
        </p:nvSpPr>
        <p:spPr>
          <a:xfrm>
            <a:off x="457200" y="400050"/>
            <a:ext cx="8229600" cy="742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a:solidFill>
                  <a:srgbClr val="000000"/>
                </a:solidFill>
              </a:rPr>
              <a:t>For example,</a:t>
            </a:r>
            <a:endParaRPr>
              <a:solidFill>
                <a:srgbClr val="000000"/>
              </a:solidFill>
            </a:endParaRPr>
          </a:p>
        </p:txBody>
      </p:sp>
      <p:pic>
        <p:nvPicPr>
          <p:cNvPr id="102" name="Google Shape;102;p19" descr="This image shows an example of the prompt sheet from a psychology experiemtn that will be used during this workshop." title="image of psychology experiment stimulus sheet "/>
          <p:cNvPicPr preferRelativeResize="0"/>
          <p:nvPr/>
        </p:nvPicPr>
        <p:blipFill>
          <a:blip r:embed="rId3">
            <a:alphaModFix/>
          </a:blip>
          <a:stretch>
            <a:fillRect/>
          </a:stretch>
        </p:blipFill>
        <p:spPr>
          <a:xfrm>
            <a:off x="1910163" y="1295250"/>
            <a:ext cx="5323684" cy="3695850"/>
          </a:xfrm>
          <a:prstGeom prst="rect">
            <a:avLst/>
          </a:prstGeom>
          <a:noFill/>
          <a:ln>
            <a:noFill/>
          </a:ln>
        </p:spPr>
      </p:pic>
      <p:sp>
        <p:nvSpPr>
          <p:cNvPr id="103" name="Google Shape;103;p19"/>
          <p:cNvSpPr/>
          <p:nvPr/>
        </p:nvSpPr>
        <p:spPr>
          <a:xfrm>
            <a:off x="1791475" y="1185825"/>
            <a:ext cx="679200" cy="478800"/>
          </a:xfrm>
          <a:prstGeom prst="ellipse">
            <a:avLst/>
          </a:prstGeom>
          <a:noFill/>
          <a:ln w="952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04" name="Google Shape;104;p19"/>
          <p:cNvCxnSpPr>
            <a:stCxn id="103" idx="3"/>
          </p:cNvCxnSpPr>
          <p:nvPr/>
        </p:nvCxnSpPr>
        <p:spPr>
          <a:xfrm flipH="1">
            <a:off x="1312842" y="1594506"/>
            <a:ext cx="578100" cy="248100"/>
          </a:xfrm>
          <a:prstGeom prst="straightConnector1">
            <a:avLst/>
          </a:prstGeom>
          <a:noFill/>
          <a:ln w="9525" cap="flat" cmpd="sng">
            <a:solidFill>
              <a:srgbClr val="FF0000"/>
            </a:solidFill>
            <a:prstDash val="solid"/>
            <a:round/>
            <a:headEnd type="none" w="med" len="med"/>
            <a:tailEnd type="none" w="med" len="med"/>
          </a:ln>
        </p:spPr>
      </p:cxnSp>
      <p:sp>
        <p:nvSpPr>
          <p:cNvPr id="105" name="Google Shape;105;p19"/>
          <p:cNvSpPr txBox="1"/>
          <p:nvPr/>
        </p:nvSpPr>
        <p:spPr>
          <a:xfrm>
            <a:off x="533425" y="1594500"/>
            <a:ext cx="935100" cy="556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a:t>Sheet number (2 pages)</a:t>
            </a:r>
            <a:endParaRPr/>
          </a:p>
        </p:txBody>
      </p:sp>
      <p:sp>
        <p:nvSpPr>
          <p:cNvPr id="106" name="Google Shape;106;p19"/>
          <p:cNvSpPr/>
          <p:nvPr/>
        </p:nvSpPr>
        <p:spPr>
          <a:xfrm>
            <a:off x="1936525" y="1689900"/>
            <a:ext cx="389100" cy="365700"/>
          </a:xfrm>
          <a:prstGeom prst="ellipse">
            <a:avLst/>
          </a:prstGeom>
          <a:noFill/>
          <a:ln w="952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07" name="Google Shape;107;p19"/>
          <p:cNvCxnSpPr/>
          <p:nvPr/>
        </p:nvCxnSpPr>
        <p:spPr>
          <a:xfrm flipH="1">
            <a:off x="2325617" y="1594506"/>
            <a:ext cx="578100" cy="248100"/>
          </a:xfrm>
          <a:prstGeom prst="straightConnector1">
            <a:avLst/>
          </a:prstGeom>
          <a:noFill/>
          <a:ln w="9525" cap="flat" cmpd="sng">
            <a:solidFill>
              <a:srgbClr val="FF0000"/>
            </a:solidFill>
            <a:prstDash val="solid"/>
            <a:round/>
            <a:headEnd type="none" w="med" len="med"/>
            <a:tailEnd type="none" w="med" len="med"/>
          </a:ln>
        </p:spPr>
      </p:cxnSp>
      <p:sp>
        <p:nvSpPr>
          <p:cNvPr id="108" name="Google Shape;108;p19"/>
          <p:cNvSpPr txBox="1"/>
          <p:nvPr/>
        </p:nvSpPr>
        <p:spPr>
          <a:xfrm>
            <a:off x="2903725" y="1295250"/>
            <a:ext cx="2572800" cy="556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a:t>Look at the letter (B) when you record your response</a:t>
            </a:r>
            <a:endParaRPr/>
          </a:p>
        </p:txBody>
      </p:sp>
      <p:sp>
        <p:nvSpPr>
          <p:cNvPr id="109" name="Google Shape;109;p19"/>
          <p:cNvSpPr/>
          <p:nvPr/>
        </p:nvSpPr>
        <p:spPr>
          <a:xfrm>
            <a:off x="1468525" y="2055600"/>
            <a:ext cx="5889600" cy="1067400"/>
          </a:xfrm>
          <a:prstGeom prst="ellipse">
            <a:avLst/>
          </a:prstGeom>
          <a:noFill/>
          <a:ln w="952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10" name="Google Shape;110;p19"/>
          <p:cNvCxnSpPr/>
          <p:nvPr/>
        </p:nvCxnSpPr>
        <p:spPr>
          <a:xfrm flipH="1">
            <a:off x="7358117" y="2247881"/>
            <a:ext cx="578100" cy="248100"/>
          </a:xfrm>
          <a:prstGeom prst="straightConnector1">
            <a:avLst/>
          </a:prstGeom>
          <a:noFill/>
          <a:ln w="9525" cap="flat" cmpd="sng">
            <a:solidFill>
              <a:srgbClr val="FF0000"/>
            </a:solidFill>
            <a:prstDash val="solid"/>
            <a:round/>
            <a:headEnd type="none" w="med" len="med"/>
            <a:tailEnd type="none" w="med" len="med"/>
          </a:ln>
        </p:spPr>
      </p:cxnSp>
      <p:sp>
        <p:nvSpPr>
          <p:cNvPr id="111" name="Google Shape;111;p19"/>
          <p:cNvSpPr txBox="1"/>
          <p:nvPr/>
        </p:nvSpPr>
        <p:spPr>
          <a:xfrm>
            <a:off x="7936225" y="1939475"/>
            <a:ext cx="935100" cy="556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a:t>The study</a:t>
            </a:r>
            <a:endParaRPr/>
          </a:p>
        </p:txBody>
      </p:sp>
      <p:sp>
        <p:nvSpPr>
          <p:cNvPr id="112" name="Google Shape;112;p19"/>
          <p:cNvSpPr txBox="1"/>
          <p:nvPr/>
        </p:nvSpPr>
        <p:spPr>
          <a:xfrm>
            <a:off x="7936225" y="3450125"/>
            <a:ext cx="1207800" cy="556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a:t>The explanation</a:t>
            </a:r>
            <a:endParaRPr/>
          </a:p>
        </p:txBody>
      </p:sp>
      <p:sp>
        <p:nvSpPr>
          <p:cNvPr id="113" name="Google Shape;113;p19"/>
          <p:cNvSpPr/>
          <p:nvPr/>
        </p:nvSpPr>
        <p:spPr>
          <a:xfrm>
            <a:off x="1538125" y="3194675"/>
            <a:ext cx="5695800" cy="811800"/>
          </a:xfrm>
          <a:prstGeom prst="ellipse">
            <a:avLst/>
          </a:prstGeom>
          <a:noFill/>
          <a:ln w="952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14" name="Google Shape;114;p19"/>
          <p:cNvCxnSpPr>
            <a:endCxn id="113" idx="6"/>
          </p:cNvCxnSpPr>
          <p:nvPr/>
        </p:nvCxnSpPr>
        <p:spPr>
          <a:xfrm rot="10800000">
            <a:off x="7233925" y="3600575"/>
            <a:ext cx="787500" cy="100500"/>
          </a:xfrm>
          <a:prstGeom prst="straightConnector1">
            <a:avLst/>
          </a:prstGeom>
          <a:noFill/>
          <a:ln w="9525" cap="flat" cmpd="sng">
            <a:solidFill>
              <a:srgbClr val="FF0000"/>
            </a:solidFill>
            <a:prstDash val="solid"/>
            <a:round/>
            <a:headEnd type="none" w="med" len="med"/>
            <a:tailEnd type="none" w="med" len="med"/>
          </a:ln>
        </p:spPr>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0"/>
          <p:cNvSpPr txBox="1">
            <a:spLocks noGrp="1"/>
          </p:cNvSpPr>
          <p:nvPr>
            <p:ph type="title"/>
          </p:nvPr>
        </p:nvSpPr>
        <p:spPr>
          <a:xfrm>
            <a:off x="457200" y="400050"/>
            <a:ext cx="8229600" cy="742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a:solidFill>
                  <a:srgbClr val="000000"/>
                </a:solidFill>
              </a:rPr>
              <a:t>Example recording</a:t>
            </a:r>
            <a:endParaRPr>
              <a:solidFill>
                <a:srgbClr val="000000"/>
              </a:solidFill>
            </a:endParaRPr>
          </a:p>
        </p:txBody>
      </p:sp>
      <p:pic>
        <p:nvPicPr>
          <p:cNvPr id="121" name="Google Shape;121;p20" descr="This image shows part of table for recording the results form the pschology experiemnt in this workshop. It shows that in the second column next to the sheet number you have been allocated should record your initials and then in column A B C D you should record a number." title="image of recording sheet"/>
          <p:cNvPicPr preferRelativeResize="0"/>
          <p:nvPr/>
        </p:nvPicPr>
        <p:blipFill>
          <a:blip r:embed="rId3">
            <a:alphaModFix/>
          </a:blip>
          <a:stretch>
            <a:fillRect/>
          </a:stretch>
        </p:blipFill>
        <p:spPr>
          <a:xfrm>
            <a:off x="1077075" y="1766450"/>
            <a:ext cx="7109050" cy="1727200"/>
          </a:xfrm>
          <a:prstGeom prst="rect">
            <a:avLst/>
          </a:prstGeom>
          <a:noFill/>
          <a:ln>
            <a:noFill/>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1"/>
          <p:cNvSpPr txBox="1">
            <a:spLocks noGrp="1"/>
          </p:cNvSpPr>
          <p:nvPr>
            <p:ph type="title"/>
          </p:nvPr>
        </p:nvSpPr>
        <p:spPr>
          <a:xfrm>
            <a:off x="457200" y="400050"/>
            <a:ext cx="8229600" cy="7428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4000"/>
              <a:buFont typeface="Arial"/>
              <a:buNone/>
            </a:pPr>
            <a:r>
              <a:rPr lang="en-US" sz="4000" i="0" u="none" strike="noStrike" cap="none">
                <a:solidFill>
                  <a:srgbClr val="000000"/>
                </a:solidFill>
              </a:rPr>
              <a:t>Collecting the data</a:t>
            </a:r>
            <a:endParaRPr>
              <a:solidFill>
                <a:srgbClr val="000000"/>
              </a:solidFill>
            </a:endParaRPr>
          </a:p>
        </p:txBody>
      </p:sp>
      <p:sp>
        <p:nvSpPr>
          <p:cNvPr id="128" name="Google Shape;128;p21"/>
          <p:cNvSpPr txBox="1">
            <a:spLocks noGrp="1"/>
          </p:cNvSpPr>
          <p:nvPr>
            <p:ph type="body" idx="1"/>
          </p:nvPr>
        </p:nvSpPr>
        <p:spPr>
          <a:xfrm>
            <a:off x="430500" y="1547225"/>
            <a:ext cx="8229600" cy="3317400"/>
          </a:xfrm>
          <a:prstGeom prst="rect">
            <a:avLst/>
          </a:prstGeom>
          <a:noFill/>
          <a:ln>
            <a:noFill/>
          </a:ln>
        </p:spPr>
        <p:txBody>
          <a:bodyPr spcFirstLastPara="1" wrap="square" lIns="91425" tIns="45700" rIns="91425" bIns="45700" anchor="t" anchorCtr="0">
            <a:noAutofit/>
          </a:bodyPr>
          <a:lstStyle/>
          <a:p>
            <a:pPr marL="457200" marR="0" lvl="0" indent="0" algn="l" rtl="0">
              <a:lnSpc>
                <a:spcPct val="100000"/>
              </a:lnSpc>
              <a:spcBef>
                <a:spcPts val="0"/>
              </a:spcBef>
              <a:spcAft>
                <a:spcPts val="0"/>
              </a:spcAft>
              <a:buNone/>
            </a:pPr>
            <a:r>
              <a:rPr lang="en-US"/>
              <a:t>C</a:t>
            </a:r>
            <a:r>
              <a:rPr lang="en-US" sz="2400" u="none" strike="noStrike" cap="none">
                <a:solidFill>
                  <a:schemeClr val="dk1"/>
                </a:solidFill>
              </a:rPr>
              <a:t>ollect the scores for explanation A…, B…, C…, D…</a:t>
            </a:r>
            <a:endParaRPr/>
          </a:p>
          <a:p>
            <a:pPr marL="0" marR="0" lvl="0" indent="0" algn="l" rtl="0">
              <a:lnSpc>
                <a:spcPct val="100000"/>
              </a:lnSpc>
              <a:spcBef>
                <a:spcPts val="480"/>
              </a:spcBef>
              <a:spcAft>
                <a:spcPts val="0"/>
              </a:spcAft>
              <a:buClr>
                <a:schemeClr val="accent1"/>
              </a:buClr>
              <a:buSzPts val="2040"/>
              <a:buFont typeface="Arial"/>
              <a:buNone/>
            </a:pPr>
            <a:endParaRPr sz="2400" b="1" i="1" u="none" strike="noStrike" cap="none">
              <a:solidFill>
                <a:schemeClr val="dk1"/>
              </a:solidFill>
              <a:latin typeface="Arial"/>
              <a:ea typeface="Arial"/>
              <a:cs typeface="Arial"/>
              <a:sym typeface="Arial"/>
            </a:endParaRPr>
          </a:p>
        </p:txBody>
      </p:sp>
      <p:graphicFrame>
        <p:nvGraphicFramePr>
          <p:cNvPr id="129" name="Google Shape;129;p21" descr="This image shows part of a table for recording the results form the pschology experiemnt in this workshop. " title="image showing table for collecting data"/>
          <p:cNvGraphicFramePr/>
          <p:nvPr>
            <p:extLst>
              <p:ext uri="{D42A27DB-BD31-4B8C-83A1-F6EECF244321}">
                <p14:modId xmlns:p14="http://schemas.microsoft.com/office/powerpoint/2010/main" val="2245602571"/>
              </p:ext>
            </p:extLst>
          </p:nvPr>
        </p:nvGraphicFramePr>
        <p:xfrm>
          <a:off x="952500" y="2370400"/>
          <a:ext cx="7239000" cy="1584840"/>
        </p:xfrm>
        <a:graphic>
          <a:graphicData uri="http://schemas.openxmlformats.org/drawingml/2006/table">
            <a:tbl>
              <a:tblPr>
                <a:noFill/>
                <a:tableStyleId>{208B7211-55E3-4FD2-8A57-4F9F058E256A}</a:tableStyleId>
              </a:tblPr>
              <a:tblGrid>
                <a:gridCol w="14478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14478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447800">
                  <a:extLst>
                    <a:ext uri="{9D8B030D-6E8A-4147-A177-3AD203B41FA5}">
                      <a16:colId xmlns:a16="http://schemas.microsoft.com/office/drawing/2014/main" val="20004"/>
                    </a:ext>
                  </a:extLst>
                </a:gridCol>
              </a:tblGrid>
              <a:tr h="381000">
                <a:tc>
                  <a:txBody>
                    <a:bodyPr/>
                    <a:lstStyle/>
                    <a:p>
                      <a:pPr marL="0" lvl="0" indent="0" algn="l" rtl="0">
                        <a:spcBef>
                          <a:spcPts val="0"/>
                        </a:spcBef>
                        <a:spcAft>
                          <a:spcPts val="0"/>
                        </a:spcAft>
                        <a:buNone/>
                      </a:pPr>
                      <a:r>
                        <a:rPr lang="en-US"/>
                        <a:t>Sheet number</a:t>
                      </a:r>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D9D9D9"/>
                    </a:solidFill>
                  </a:tcPr>
                </a:tc>
                <a:tc>
                  <a:txBody>
                    <a:bodyPr/>
                    <a:lstStyle/>
                    <a:p>
                      <a:pPr marL="0" lvl="0" indent="0" algn="l" rtl="0">
                        <a:spcBef>
                          <a:spcPts val="0"/>
                        </a:spcBef>
                        <a:spcAft>
                          <a:spcPts val="0"/>
                        </a:spcAft>
                        <a:buNone/>
                      </a:pPr>
                      <a:r>
                        <a:rPr lang="en-US"/>
                        <a:t>A</a:t>
                      </a:r>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D9D9D9"/>
                    </a:solidFill>
                  </a:tcPr>
                </a:tc>
                <a:tc>
                  <a:txBody>
                    <a:bodyPr/>
                    <a:lstStyle/>
                    <a:p>
                      <a:pPr marL="0" lvl="0" indent="0" algn="l" rtl="0">
                        <a:spcBef>
                          <a:spcPts val="0"/>
                        </a:spcBef>
                        <a:spcAft>
                          <a:spcPts val="0"/>
                        </a:spcAft>
                        <a:buNone/>
                      </a:pPr>
                      <a:r>
                        <a:rPr lang="en-US"/>
                        <a:t>B</a:t>
                      </a:r>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D9D9D9"/>
                    </a:solidFill>
                  </a:tcPr>
                </a:tc>
                <a:tc>
                  <a:txBody>
                    <a:bodyPr/>
                    <a:lstStyle/>
                    <a:p>
                      <a:pPr marL="0" lvl="0" indent="0" algn="l" rtl="0">
                        <a:spcBef>
                          <a:spcPts val="0"/>
                        </a:spcBef>
                        <a:spcAft>
                          <a:spcPts val="0"/>
                        </a:spcAft>
                        <a:buNone/>
                      </a:pPr>
                      <a:r>
                        <a:rPr lang="en-US"/>
                        <a:t>C</a:t>
                      </a:r>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D9D9D9"/>
                    </a:solidFill>
                  </a:tcPr>
                </a:tc>
                <a:tc>
                  <a:txBody>
                    <a:bodyPr/>
                    <a:lstStyle/>
                    <a:p>
                      <a:pPr marL="0" lvl="0" indent="0" algn="l" rtl="0">
                        <a:spcBef>
                          <a:spcPts val="0"/>
                        </a:spcBef>
                        <a:spcAft>
                          <a:spcPts val="0"/>
                        </a:spcAft>
                        <a:buNone/>
                      </a:pPr>
                      <a:r>
                        <a:rPr lang="en-US"/>
                        <a:t>D</a:t>
                      </a:r>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D9D9D9"/>
                    </a:solidFill>
                  </a:tcPr>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3F3F3"/>
                    </a:solidFill>
                  </a:tcPr>
                </a:tc>
                <a:tc>
                  <a:txBody>
                    <a:bodyPr/>
                    <a:lstStyle/>
                    <a:p>
                      <a:pPr marL="0" lvl="0" indent="0" algn="l" rtl="0">
                        <a:spcBef>
                          <a:spcPts val="0"/>
                        </a:spcBef>
                        <a:spcAft>
                          <a:spcPts val="0"/>
                        </a:spcAft>
                        <a:buNone/>
                      </a:pPr>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3F3F3"/>
                    </a:solidFill>
                  </a:tcPr>
                </a:tc>
                <a:tc>
                  <a:txBody>
                    <a:bodyPr/>
                    <a:lstStyle/>
                    <a:p>
                      <a:pPr marL="0" lvl="0" indent="0" algn="l" rtl="0">
                        <a:spcBef>
                          <a:spcPts val="0"/>
                        </a:spcBef>
                        <a:spcAft>
                          <a:spcPts val="0"/>
                        </a:spcAft>
                        <a:buNone/>
                      </a:pPr>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3F3F3"/>
                    </a:solidFill>
                  </a:tcPr>
                </a:tc>
                <a:tc>
                  <a:txBody>
                    <a:bodyPr/>
                    <a:lstStyle/>
                    <a:p>
                      <a:pPr marL="0" lvl="0" indent="0" algn="l" rtl="0">
                        <a:spcBef>
                          <a:spcPts val="0"/>
                        </a:spcBef>
                        <a:spcAft>
                          <a:spcPts val="0"/>
                        </a:spcAft>
                        <a:buNone/>
                      </a:pPr>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3F3F3"/>
                    </a:solidFill>
                  </a:tcPr>
                </a:tc>
                <a:tc>
                  <a:txBody>
                    <a:bodyPr/>
                    <a:lstStyle/>
                    <a:p>
                      <a:pPr marL="0" lvl="0" indent="0" algn="l" rtl="0">
                        <a:spcBef>
                          <a:spcPts val="0"/>
                        </a:spcBef>
                        <a:spcAft>
                          <a:spcPts val="0"/>
                        </a:spcAft>
                        <a:buNone/>
                      </a:pPr>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3F3F3"/>
                    </a:solidFill>
                  </a:tcPr>
                </a:tc>
                <a:tc>
                  <a:txBody>
                    <a:bodyPr/>
                    <a:lstStyle/>
                    <a:p>
                      <a:pPr marL="0" lvl="0" indent="0" algn="l" rtl="0">
                        <a:spcBef>
                          <a:spcPts val="0"/>
                        </a:spcBef>
                        <a:spcAft>
                          <a:spcPts val="0"/>
                        </a:spcAft>
                        <a:buNone/>
                      </a:pPr>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3F3F3"/>
                    </a:solidFill>
                  </a:tcPr>
                </a:tc>
                <a:tc>
                  <a:txBody>
                    <a:bodyPr/>
                    <a:lstStyle/>
                    <a:p>
                      <a:pPr marL="0" lvl="0" indent="0" algn="l" rtl="0">
                        <a:spcBef>
                          <a:spcPts val="0"/>
                        </a:spcBef>
                        <a:spcAft>
                          <a:spcPts val="0"/>
                        </a:spcAft>
                        <a:buNone/>
                      </a:pPr>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3F3F3"/>
                    </a:solidFill>
                  </a:tcPr>
                </a:tc>
                <a:tc>
                  <a:txBody>
                    <a:bodyPr/>
                    <a:lstStyle/>
                    <a:p>
                      <a:pPr marL="0" lvl="0" indent="0" algn="l" rtl="0">
                        <a:spcBef>
                          <a:spcPts val="0"/>
                        </a:spcBef>
                        <a:spcAft>
                          <a:spcPts val="0"/>
                        </a:spcAft>
                        <a:buNone/>
                      </a:pPr>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3F3F3"/>
                    </a:solidFill>
                  </a:tcPr>
                </a:tc>
                <a:tc>
                  <a:txBody>
                    <a:bodyPr/>
                    <a:lstStyle/>
                    <a:p>
                      <a:pPr marL="0" lvl="0" indent="0" algn="l" rtl="0">
                        <a:spcBef>
                          <a:spcPts val="0"/>
                        </a:spcBef>
                        <a:spcAft>
                          <a:spcPts val="0"/>
                        </a:spcAft>
                        <a:buNone/>
                      </a:pPr>
                      <a:endParaRPr dirty="0"/>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10002"/>
                  </a:ext>
                </a:extLst>
              </a:tr>
              <a:tr h="381000">
                <a:tc>
                  <a:txBody>
                    <a:bodyPr/>
                    <a:lstStyle/>
                    <a:p>
                      <a:pPr marL="0" lvl="0" indent="0" algn="l" rtl="0">
                        <a:spcBef>
                          <a:spcPts val="0"/>
                        </a:spcBef>
                        <a:spcAft>
                          <a:spcPts val="0"/>
                        </a:spcAft>
                        <a:buNone/>
                      </a:pPr>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3F3F3"/>
                    </a:solidFill>
                  </a:tcPr>
                </a:tc>
                <a:tc>
                  <a:txBody>
                    <a:bodyPr/>
                    <a:lstStyle/>
                    <a:p>
                      <a:pPr marL="0" lvl="0" indent="0" algn="l" rtl="0">
                        <a:spcBef>
                          <a:spcPts val="0"/>
                        </a:spcBef>
                        <a:spcAft>
                          <a:spcPts val="0"/>
                        </a:spcAft>
                        <a:buNone/>
                      </a:pPr>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3F3F3"/>
                    </a:solidFill>
                  </a:tcPr>
                </a:tc>
                <a:tc>
                  <a:txBody>
                    <a:bodyPr/>
                    <a:lstStyle/>
                    <a:p>
                      <a:pPr marL="0" lvl="0" indent="0" algn="l" rtl="0">
                        <a:spcBef>
                          <a:spcPts val="0"/>
                        </a:spcBef>
                        <a:spcAft>
                          <a:spcPts val="0"/>
                        </a:spcAft>
                        <a:buNone/>
                      </a:pPr>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3F3F3"/>
                    </a:solidFill>
                  </a:tcPr>
                </a:tc>
                <a:tc>
                  <a:txBody>
                    <a:bodyPr/>
                    <a:lstStyle/>
                    <a:p>
                      <a:pPr marL="0" lvl="0" indent="0" algn="l" rtl="0">
                        <a:spcBef>
                          <a:spcPts val="0"/>
                        </a:spcBef>
                        <a:spcAft>
                          <a:spcPts val="0"/>
                        </a:spcAft>
                        <a:buNone/>
                      </a:pPr>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3F3F3"/>
                    </a:solidFill>
                  </a:tcPr>
                </a:tc>
                <a:tc>
                  <a:txBody>
                    <a:bodyPr/>
                    <a:lstStyle/>
                    <a:p>
                      <a:pPr marL="0" lvl="0" indent="0" algn="l" rtl="0">
                        <a:spcBef>
                          <a:spcPts val="0"/>
                        </a:spcBef>
                        <a:spcAft>
                          <a:spcPts val="0"/>
                        </a:spcAft>
                        <a:buNone/>
                      </a:pPr>
                      <a:endParaRPr dirty="0"/>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Custom 1">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2060"/>
      </a:hlink>
      <a:folHlink>
        <a:srgbClr val="00206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2681</Words>
  <Application>Microsoft Office PowerPoint</Application>
  <PresentationFormat>On-screen Show (16:9)</PresentationFormat>
  <Paragraphs>266</Paragraphs>
  <Slides>23</Slides>
  <Notes>21</Notes>
  <HiddenSlides>2</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Simple Light</vt:lpstr>
      <vt:lpstr>Science of Learning:  Critical Thinking about Brain-based claims </vt:lpstr>
      <vt:lpstr>For tutor to do pre-session</vt:lpstr>
      <vt:lpstr>PowerPoint Presentation</vt:lpstr>
      <vt:lpstr>Science of Learning:  Critical Thinking about Brain-based claims </vt:lpstr>
      <vt:lpstr>Intended Learning Outcomes </vt:lpstr>
      <vt:lpstr>A short research study... </vt:lpstr>
      <vt:lpstr>For example,</vt:lpstr>
      <vt:lpstr>Example recording</vt:lpstr>
      <vt:lpstr>Collecting the data</vt:lpstr>
      <vt:lpstr>What is this all about?</vt:lpstr>
      <vt:lpstr>What did the data show?</vt:lpstr>
      <vt:lpstr>The seductive allure of brain science</vt:lpstr>
      <vt:lpstr>The problem of over-application</vt:lpstr>
      <vt:lpstr>Does it matter? </vt:lpstr>
      <vt:lpstr>How would you respond?</vt:lpstr>
      <vt:lpstr>Points to consider </vt:lpstr>
      <vt:lpstr>Research </vt:lpstr>
      <vt:lpstr>Research </vt:lpstr>
      <vt:lpstr>Present a claim</vt:lpstr>
      <vt:lpstr>Implications for primary teaching</vt:lpstr>
      <vt:lpstr>Post seminar task</vt:lpstr>
      <vt:lpstr>References and further reading</vt:lpstr>
      <vt:lpstr>References and further reading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of Learning:  Critical Thinking about Brain-based claims</dc:title>
  <dc:creator>Kendra McMahon</dc:creator>
  <cp:lastModifiedBy>Ryan West</cp:lastModifiedBy>
  <cp:revision>8</cp:revision>
  <dcterms:modified xsi:type="dcterms:W3CDTF">2021-02-01T12:55:50Z</dcterms:modified>
</cp:coreProperties>
</file>