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7" r:id="rId4"/>
  </p:sldMasterIdLst>
  <p:notesMasterIdLst>
    <p:notesMasterId r:id="rId21"/>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x="9144000" cy="6858000" type="screen4x3"/>
  <p:notesSz cx="6858000" cy="9144000"/>
  <p:embeddedFontLst>
    <p:embeddedFont>
      <p:font typeface="Play" panose="020B0604020202020204" charset="0"/>
      <p:regular r:id="rId22"/>
      <p:bold r:id="rId23"/>
    </p:embeddedFont>
    <p:embeddedFont>
      <p:font typeface="Quattrocento Sans" panose="020B0502050000020003" pitchFamily="3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224FD86-81BF-4E9D-B91C-543805659892}">
  <a:tblStyle styleId="{4224FD86-81BF-4E9D-B91C-543805659892}"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E6E6E6"/>
          </a:solidFill>
        </a:fill>
      </a:tcStyle>
    </a:wholeTbl>
    <a:band1H>
      <a:tcTxStyle/>
      <a:tcStyle>
        <a:tcBdr/>
        <a:fill>
          <a:solidFill>
            <a:srgbClr val="CACACA"/>
          </a:solidFill>
        </a:fill>
      </a:tcStyle>
    </a:band1H>
    <a:band2H>
      <a:tcTxStyle/>
      <a:tcStyle>
        <a:tcBdr/>
      </a:tcStyle>
    </a:band2H>
    <a:band1V>
      <a:tcTxStyle/>
      <a:tcStyle>
        <a:tcBdr/>
        <a:fill>
          <a:solidFill>
            <a:srgbClr val="CACACA"/>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dk1"/>
              </a:solidFill>
              <a:prstDash val="solid"/>
              <a:round/>
              <a:headEnd type="none" w="sm" len="sm"/>
              <a:tailEnd type="none" w="sm" len="sm"/>
            </a:ln>
          </a:top>
        </a:tcBdr>
        <a:fill>
          <a:solidFill>
            <a:srgbClr val="E6E6E6"/>
          </a:solidFill>
        </a:fill>
      </a:tcStyle>
    </a:lastRow>
    <a:seCell>
      <a:tcTxStyle/>
      <a:tcStyle>
        <a:tcBdr/>
      </a:tcStyle>
    </a:seCell>
    <a:swCell>
      <a:tcTxStyle/>
      <a:tcStyle>
        <a:tcBdr/>
      </a:tcStyle>
    </a:swCell>
    <a:firstRow>
      <a:tcTxStyle b="on" i="off"/>
      <a:tcStyle>
        <a:tcBdr/>
        <a:fill>
          <a:solidFill>
            <a:srgbClr val="E6E6E6"/>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98"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5.fntdata"/><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3.fntdata"/><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2.fntdata"/><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3F21A3AA-2E1F-4962-8750-086D41125DA6}"/>
    <pc:docChg chg="modSld">
      <pc:chgData name="" userId="" providerId="" clId="Web-{3F21A3AA-2E1F-4962-8750-086D41125DA6}" dt="2025-01-22T18:37:59.473" v="2" actId="20577"/>
      <pc:docMkLst>
        <pc:docMk/>
      </pc:docMkLst>
      <pc:sldChg chg="modSp">
        <pc:chgData name="" userId="" providerId="" clId="Web-{3F21A3AA-2E1F-4962-8750-086D41125DA6}" dt="2025-01-22T18:37:59.473" v="2" actId="20577"/>
        <pc:sldMkLst>
          <pc:docMk/>
          <pc:sldMk cId="0" sldId="256"/>
        </pc:sldMkLst>
        <pc:spChg chg="mod">
          <ac:chgData name="" userId="" providerId="" clId="Web-{3F21A3AA-2E1F-4962-8750-086D41125DA6}" dt="2025-01-22T18:37:59.473" v="2" actId="20577"/>
          <ac:spMkLst>
            <pc:docMk/>
            <pc:sldMk cId="0" sldId="256"/>
            <ac:spMk id="77" creationId="{00000000-0000-0000-0000-000000000000}"/>
          </ac:spMkLst>
        </pc:spChg>
      </pc:sldChg>
    </pc:docChg>
  </pc:docChgLst>
  <pc:docChgLst>
    <pc:chgData name="Lorna Lewis" userId="47d66899-762e-4b21-aa4c-09b0846015fa" providerId="ADAL" clId="{74C7F98E-DFBB-4372-8619-CAC0A5E28CB7}"/>
    <pc:docChg chg="undo custSel modSld">
      <pc:chgData name="Lorna Lewis" userId="47d66899-762e-4b21-aa4c-09b0846015fa" providerId="ADAL" clId="{74C7F98E-DFBB-4372-8619-CAC0A5E28CB7}" dt="2025-01-27T10:03:05.771" v="59" actId="13244"/>
      <pc:docMkLst>
        <pc:docMk/>
      </pc:docMkLst>
      <pc:sldChg chg="modSp mod">
        <pc:chgData name="Lorna Lewis" userId="47d66899-762e-4b21-aa4c-09b0846015fa" providerId="ADAL" clId="{74C7F98E-DFBB-4372-8619-CAC0A5E28CB7}" dt="2025-01-27T09:23:16.122" v="2" actId="962"/>
        <pc:sldMkLst>
          <pc:docMk/>
          <pc:sldMk cId="0" sldId="256"/>
        </pc:sldMkLst>
        <pc:spChg chg="mod">
          <ac:chgData name="Lorna Lewis" userId="47d66899-762e-4b21-aa4c-09b0846015fa" providerId="ADAL" clId="{74C7F98E-DFBB-4372-8619-CAC0A5E28CB7}" dt="2025-01-27T09:23:16.122" v="2" actId="962"/>
          <ac:spMkLst>
            <pc:docMk/>
            <pc:sldMk cId="0" sldId="256"/>
            <ac:spMk id="81" creationId="{00000000-0000-0000-0000-000000000000}"/>
          </ac:spMkLst>
        </pc:spChg>
        <pc:picChg chg="mod">
          <ac:chgData name="Lorna Lewis" userId="47d66899-762e-4b21-aa4c-09b0846015fa" providerId="ADAL" clId="{74C7F98E-DFBB-4372-8619-CAC0A5E28CB7}" dt="2025-01-27T09:23:12.790" v="0" actId="962"/>
          <ac:picMkLst>
            <pc:docMk/>
            <pc:sldMk cId="0" sldId="256"/>
            <ac:picMk id="79" creationId="{00000000-0000-0000-0000-000000000000}"/>
          </ac:picMkLst>
        </pc:picChg>
        <pc:picChg chg="mod">
          <ac:chgData name="Lorna Lewis" userId="47d66899-762e-4b21-aa4c-09b0846015fa" providerId="ADAL" clId="{74C7F98E-DFBB-4372-8619-CAC0A5E28CB7}" dt="2025-01-27T09:23:14.513" v="1" actId="962"/>
          <ac:picMkLst>
            <pc:docMk/>
            <pc:sldMk cId="0" sldId="256"/>
            <ac:picMk id="80" creationId="{00000000-0000-0000-0000-000000000000}"/>
          </ac:picMkLst>
        </pc:picChg>
      </pc:sldChg>
      <pc:sldChg chg="modSp mod">
        <pc:chgData name="Lorna Lewis" userId="47d66899-762e-4b21-aa4c-09b0846015fa" providerId="ADAL" clId="{74C7F98E-DFBB-4372-8619-CAC0A5E28CB7}" dt="2025-01-27T09:23:32.897" v="6" actId="962"/>
        <pc:sldMkLst>
          <pc:docMk/>
          <pc:sldMk cId="0" sldId="257"/>
        </pc:sldMkLst>
        <pc:spChg chg="mod">
          <ac:chgData name="Lorna Lewis" userId="47d66899-762e-4b21-aa4c-09b0846015fa" providerId="ADAL" clId="{74C7F98E-DFBB-4372-8619-CAC0A5E28CB7}" dt="2025-01-27T09:23:32.897" v="6" actId="962"/>
          <ac:spMkLst>
            <pc:docMk/>
            <pc:sldMk cId="0" sldId="257"/>
            <ac:spMk id="91" creationId="{00000000-0000-0000-0000-000000000000}"/>
          </ac:spMkLst>
        </pc:spChg>
        <pc:picChg chg="mod">
          <ac:chgData name="Lorna Lewis" userId="47d66899-762e-4b21-aa4c-09b0846015fa" providerId="ADAL" clId="{74C7F98E-DFBB-4372-8619-CAC0A5E28CB7}" dt="2025-01-27T09:23:27.856" v="3" actId="962"/>
          <ac:picMkLst>
            <pc:docMk/>
            <pc:sldMk cId="0" sldId="257"/>
            <ac:picMk id="89" creationId="{00000000-0000-0000-0000-000000000000}"/>
          </ac:picMkLst>
        </pc:picChg>
        <pc:picChg chg="mod">
          <ac:chgData name="Lorna Lewis" userId="47d66899-762e-4b21-aa4c-09b0846015fa" providerId="ADAL" clId="{74C7F98E-DFBB-4372-8619-CAC0A5E28CB7}" dt="2025-01-27T09:23:31.477" v="5" actId="962"/>
          <ac:picMkLst>
            <pc:docMk/>
            <pc:sldMk cId="0" sldId="257"/>
            <ac:picMk id="90" creationId="{00000000-0000-0000-0000-000000000000}"/>
          </ac:picMkLst>
        </pc:picChg>
      </pc:sldChg>
      <pc:sldChg chg="modSp mod">
        <pc:chgData name="Lorna Lewis" userId="47d66899-762e-4b21-aa4c-09b0846015fa" providerId="ADAL" clId="{74C7F98E-DFBB-4372-8619-CAC0A5E28CB7}" dt="2025-01-27T09:23:43.271" v="9" actId="962"/>
        <pc:sldMkLst>
          <pc:docMk/>
          <pc:sldMk cId="0" sldId="258"/>
        </pc:sldMkLst>
        <pc:spChg chg="mod">
          <ac:chgData name="Lorna Lewis" userId="47d66899-762e-4b21-aa4c-09b0846015fa" providerId="ADAL" clId="{74C7F98E-DFBB-4372-8619-CAC0A5E28CB7}" dt="2025-01-27T09:23:43.271" v="9" actId="962"/>
          <ac:spMkLst>
            <pc:docMk/>
            <pc:sldMk cId="0" sldId="258"/>
            <ac:spMk id="101" creationId="{00000000-0000-0000-0000-000000000000}"/>
          </ac:spMkLst>
        </pc:spChg>
        <pc:picChg chg="mod">
          <ac:chgData name="Lorna Lewis" userId="47d66899-762e-4b21-aa4c-09b0846015fa" providerId="ADAL" clId="{74C7F98E-DFBB-4372-8619-CAC0A5E28CB7}" dt="2025-01-27T09:23:40.518" v="7" actId="962"/>
          <ac:picMkLst>
            <pc:docMk/>
            <pc:sldMk cId="0" sldId="258"/>
            <ac:picMk id="99" creationId="{00000000-0000-0000-0000-000000000000}"/>
          </ac:picMkLst>
        </pc:picChg>
        <pc:picChg chg="mod">
          <ac:chgData name="Lorna Lewis" userId="47d66899-762e-4b21-aa4c-09b0846015fa" providerId="ADAL" clId="{74C7F98E-DFBB-4372-8619-CAC0A5E28CB7}" dt="2025-01-27T09:23:41.809" v="8" actId="962"/>
          <ac:picMkLst>
            <pc:docMk/>
            <pc:sldMk cId="0" sldId="258"/>
            <ac:picMk id="100" creationId="{00000000-0000-0000-0000-000000000000}"/>
          </ac:picMkLst>
        </pc:picChg>
      </pc:sldChg>
      <pc:sldChg chg="modSp mod">
        <pc:chgData name="Lorna Lewis" userId="47d66899-762e-4b21-aa4c-09b0846015fa" providerId="ADAL" clId="{74C7F98E-DFBB-4372-8619-CAC0A5E28CB7}" dt="2025-01-27T10:03:05.771" v="59" actId="13244"/>
        <pc:sldMkLst>
          <pc:docMk/>
          <pc:sldMk cId="0" sldId="259"/>
        </pc:sldMkLst>
        <pc:spChg chg="ord">
          <ac:chgData name="Lorna Lewis" userId="47d66899-762e-4b21-aa4c-09b0846015fa" providerId="ADAL" clId="{74C7F98E-DFBB-4372-8619-CAC0A5E28CB7}" dt="2025-01-27T09:23:57.041" v="11" actId="13244"/>
          <ac:spMkLst>
            <pc:docMk/>
            <pc:sldMk cId="0" sldId="259"/>
            <ac:spMk id="112" creationId="{00000000-0000-0000-0000-000000000000}"/>
          </ac:spMkLst>
        </pc:spChg>
        <pc:spChg chg="ord">
          <ac:chgData name="Lorna Lewis" userId="47d66899-762e-4b21-aa4c-09b0846015fa" providerId="ADAL" clId="{74C7F98E-DFBB-4372-8619-CAC0A5E28CB7}" dt="2025-01-27T09:24:14.550" v="14" actId="13244"/>
          <ac:spMkLst>
            <pc:docMk/>
            <pc:sldMk cId="0" sldId="259"/>
            <ac:spMk id="113" creationId="{00000000-0000-0000-0000-000000000000}"/>
          </ac:spMkLst>
        </pc:spChg>
        <pc:spChg chg="ord">
          <ac:chgData name="Lorna Lewis" userId="47d66899-762e-4b21-aa4c-09b0846015fa" providerId="ADAL" clId="{74C7F98E-DFBB-4372-8619-CAC0A5E28CB7}" dt="2025-01-27T10:03:05.771" v="59" actId="13244"/>
          <ac:spMkLst>
            <pc:docMk/>
            <pc:sldMk cId="0" sldId="259"/>
            <ac:spMk id="116" creationId="{00000000-0000-0000-0000-000000000000}"/>
          </ac:spMkLst>
        </pc:spChg>
        <pc:picChg chg="mod">
          <ac:chgData name="Lorna Lewis" userId="47d66899-762e-4b21-aa4c-09b0846015fa" providerId="ADAL" clId="{74C7F98E-DFBB-4372-8619-CAC0A5E28CB7}" dt="2025-01-27T09:24:19.465" v="15" actId="962"/>
          <ac:picMkLst>
            <pc:docMk/>
            <pc:sldMk cId="0" sldId="259"/>
            <ac:picMk id="3" creationId="{DAD8AEBC-0E11-9CD9-32AC-8CD588C7581D}"/>
          </ac:picMkLst>
        </pc:picChg>
        <pc:picChg chg="mod">
          <ac:chgData name="Lorna Lewis" userId="47d66899-762e-4b21-aa4c-09b0846015fa" providerId="ADAL" clId="{74C7F98E-DFBB-4372-8619-CAC0A5E28CB7}" dt="2025-01-27T09:23:49.293" v="10" actId="962"/>
          <ac:picMkLst>
            <pc:docMk/>
            <pc:sldMk cId="0" sldId="259"/>
            <ac:picMk id="107" creationId="{00000000-0000-0000-0000-000000000000}"/>
          </ac:picMkLst>
        </pc:picChg>
      </pc:sldChg>
      <pc:sldChg chg="modSp mod">
        <pc:chgData name="Lorna Lewis" userId="47d66899-762e-4b21-aa4c-09b0846015fa" providerId="ADAL" clId="{74C7F98E-DFBB-4372-8619-CAC0A5E28CB7}" dt="2025-01-27T09:24:59.963" v="17" actId="13244"/>
        <pc:sldMkLst>
          <pc:docMk/>
          <pc:sldMk cId="0" sldId="260"/>
        </pc:sldMkLst>
        <pc:spChg chg="ord">
          <ac:chgData name="Lorna Lewis" userId="47d66899-762e-4b21-aa4c-09b0846015fa" providerId="ADAL" clId="{74C7F98E-DFBB-4372-8619-CAC0A5E28CB7}" dt="2025-01-27T09:24:59.963" v="17" actId="13244"/>
          <ac:spMkLst>
            <pc:docMk/>
            <pc:sldMk cId="0" sldId="260"/>
            <ac:spMk id="128" creationId="{00000000-0000-0000-0000-000000000000}"/>
          </ac:spMkLst>
        </pc:spChg>
        <pc:picChg chg="mod">
          <ac:chgData name="Lorna Lewis" userId="47d66899-762e-4b21-aa4c-09b0846015fa" providerId="ADAL" clId="{74C7F98E-DFBB-4372-8619-CAC0A5E28CB7}" dt="2025-01-27T09:24:56.123" v="16" actId="962"/>
          <ac:picMkLst>
            <pc:docMk/>
            <pc:sldMk cId="0" sldId="260"/>
            <ac:picMk id="125" creationId="{00000000-0000-0000-0000-000000000000}"/>
          </ac:picMkLst>
        </pc:picChg>
      </pc:sldChg>
      <pc:sldChg chg="modSp mod">
        <pc:chgData name="Lorna Lewis" userId="47d66899-762e-4b21-aa4c-09b0846015fa" providerId="ADAL" clId="{74C7F98E-DFBB-4372-8619-CAC0A5E28CB7}" dt="2025-01-27T09:25:15.773" v="18" actId="962"/>
        <pc:sldMkLst>
          <pc:docMk/>
          <pc:sldMk cId="0" sldId="261"/>
        </pc:sldMkLst>
        <pc:picChg chg="mod">
          <ac:chgData name="Lorna Lewis" userId="47d66899-762e-4b21-aa4c-09b0846015fa" providerId="ADAL" clId="{74C7F98E-DFBB-4372-8619-CAC0A5E28CB7}" dt="2025-01-27T09:25:15.773" v="18" actId="962"/>
          <ac:picMkLst>
            <pc:docMk/>
            <pc:sldMk cId="0" sldId="261"/>
            <ac:picMk id="136" creationId="{00000000-0000-0000-0000-000000000000}"/>
          </ac:picMkLst>
        </pc:picChg>
      </pc:sldChg>
      <pc:sldChg chg="modSp mod">
        <pc:chgData name="Lorna Lewis" userId="47d66899-762e-4b21-aa4c-09b0846015fa" providerId="ADAL" clId="{74C7F98E-DFBB-4372-8619-CAC0A5E28CB7}" dt="2025-01-27T09:26:53.209" v="27" actId="13244"/>
        <pc:sldMkLst>
          <pc:docMk/>
          <pc:sldMk cId="0" sldId="262"/>
        </pc:sldMkLst>
        <pc:spChg chg="ord">
          <ac:chgData name="Lorna Lewis" userId="47d66899-762e-4b21-aa4c-09b0846015fa" providerId="ADAL" clId="{74C7F98E-DFBB-4372-8619-CAC0A5E28CB7}" dt="2025-01-27T09:26:53.209" v="27" actId="13244"/>
          <ac:spMkLst>
            <pc:docMk/>
            <pc:sldMk cId="0" sldId="262"/>
            <ac:spMk id="148" creationId="{00000000-0000-0000-0000-000000000000}"/>
          </ac:spMkLst>
        </pc:spChg>
        <pc:spChg chg="ord">
          <ac:chgData name="Lorna Lewis" userId="47d66899-762e-4b21-aa4c-09b0846015fa" providerId="ADAL" clId="{74C7F98E-DFBB-4372-8619-CAC0A5E28CB7}" dt="2025-01-27T09:26:14.379" v="22" actId="13244"/>
          <ac:spMkLst>
            <pc:docMk/>
            <pc:sldMk cId="0" sldId="262"/>
            <ac:spMk id="149" creationId="{00000000-0000-0000-0000-000000000000}"/>
          </ac:spMkLst>
        </pc:spChg>
        <pc:spChg chg="ord">
          <ac:chgData name="Lorna Lewis" userId="47d66899-762e-4b21-aa4c-09b0846015fa" providerId="ADAL" clId="{74C7F98E-DFBB-4372-8619-CAC0A5E28CB7}" dt="2025-01-27T09:25:34.207" v="19" actId="13244"/>
          <ac:spMkLst>
            <pc:docMk/>
            <pc:sldMk cId="0" sldId="262"/>
            <ac:spMk id="151" creationId="{00000000-0000-0000-0000-000000000000}"/>
          </ac:spMkLst>
        </pc:spChg>
        <pc:spChg chg="ord">
          <ac:chgData name="Lorna Lewis" userId="47d66899-762e-4b21-aa4c-09b0846015fa" providerId="ADAL" clId="{74C7F98E-DFBB-4372-8619-CAC0A5E28CB7}" dt="2025-01-27T09:26:00.398" v="20" actId="13244"/>
          <ac:spMkLst>
            <pc:docMk/>
            <pc:sldMk cId="0" sldId="262"/>
            <ac:spMk id="152" creationId="{00000000-0000-0000-0000-000000000000}"/>
          </ac:spMkLst>
        </pc:spChg>
        <pc:spChg chg="ord">
          <ac:chgData name="Lorna Lewis" userId="47d66899-762e-4b21-aa4c-09b0846015fa" providerId="ADAL" clId="{74C7F98E-DFBB-4372-8619-CAC0A5E28CB7}" dt="2025-01-27T09:26:21.741" v="23" actId="13244"/>
          <ac:spMkLst>
            <pc:docMk/>
            <pc:sldMk cId="0" sldId="262"/>
            <ac:spMk id="156" creationId="{00000000-0000-0000-0000-000000000000}"/>
          </ac:spMkLst>
        </pc:spChg>
        <pc:picChg chg="mod">
          <ac:chgData name="Lorna Lewis" userId="47d66899-762e-4b21-aa4c-09b0846015fa" providerId="ADAL" clId="{74C7F98E-DFBB-4372-8619-CAC0A5E28CB7}" dt="2025-01-27T09:26:32.451" v="24" actId="962"/>
          <ac:picMkLst>
            <pc:docMk/>
            <pc:sldMk cId="0" sldId="262"/>
            <ac:picMk id="153" creationId="{00000000-0000-0000-0000-000000000000}"/>
          </ac:picMkLst>
        </pc:picChg>
        <pc:picChg chg="mod">
          <ac:chgData name="Lorna Lewis" userId="47d66899-762e-4b21-aa4c-09b0846015fa" providerId="ADAL" clId="{74C7F98E-DFBB-4372-8619-CAC0A5E28CB7}" dt="2025-01-27T09:26:33.734" v="25" actId="962"/>
          <ac:picMkLst>
            <pc:docMk/>
            <pc:sldMk cId="0" sldId="262"/>
            <ac:picMk id="154" creationId="{00000000-0000-0000-0000-000000000000}"/>
          </ac:picMkLst>
        </pc:picChg>
        <pc:picChg chg="mod">
          <ac:chgData name="Lorna Lewis" userId="47d66899-762e-4b21-aa4c-09b0846015fa" providerId="ADAL" clId="{74C7F98E-DFBB-4372-8619-CAC0A5E28CB7}" dt="2025-01-27T09:26:35.207" v="26" actId="962"/>
          <ac:picMkLst>
            <pc:docMk/>
            <pc:sldMk cId="0" sldId="262"/>
            <ac:picMk id="155" creationId="{00000000-0000-0000-0000-000000000000}"/>
          </ac:picMkLst>
        </pc:picChg>
      </pc:sldChg>
      <pc:sldChg chg="modSp mod">
        <pc:chgData name="Lorna Lewis" userId="47d66899-762e-4b21-aa4c-09b0846015fa" providerId="ADAL" clId="{74C7F98E-DFBB-4372-8619-CAC0A5E28CB7}" dt="2025-01-27T09:27:21.945" v="29" actId="962"/>
        <pc:sldMkLst>
          <pc:docMk/>
          <pc:sldMk cId="0" sldId="263"/>
        </pc:sldMkLst>
        <pc:picChg chg="mod">
          <ac:chgData name="Lorna Lewis" userId="47d66899-762e-4b21-aa4c-09b0846015fa" providerId="ADAL" clId="{74C7F98E-DFBB-4372-8619-CAC0A5E28CB7}" dt="2025-01-27T09:27:21.945" v="29" actId="962"/>
          <ac:picMkLst>
            <pc:docMk/>
            <pc:sldMk cId="0" sldId="263"/>
            <ac:picMk id="167" creationId="{00000000-0000-0000-0000-000000000000}"/>
          </ac:picMkLst>
        </pc:picChg>
      </pc:sldChg>
      <pc:sldChg chg="modSp mod">
        <pc:chgData name="Lorna Lewis" userId="47d66899-762e-4b21-aa4c-09b0846015fa" providerId="ADAL" clId="{74C7F98E-DFBB-4372-8619-CAC0A5E28CB7}" dt="2025-01-27T09:27:40.611" v="32" actId="13244"/>
        <pc:sldMkLst>
          <pc:docMk/>
          <pc:sldMk cId="0" sldId="264"/>
        </pc:sldMkLst>
        <pc:spChg chg="ord">
          <ac:chgData name="Lorna Lewis" userId="47d66899-762e-4b21-aa4c-09b0846015fa" providerId="ADAL" clId="{74C7F98E-DFBB-4372-8619-CAC0A5E28CB7}" dt="2025-01-27T09:27:40.611" v="32" actId="13244"/>
          <ac:spMkLst>
            <pc:docMk/>
            <pc:sldMk cId="0" sldId="264"/>
            <ac:spMk id="184" creationId="{00000000-0000-0000-0000-000000000000}"/>
          </ac:spMkLst>
        </pc:spChg>
        <pc:picChg chg="mod">
          <ac:chgData name="Lorna Lewis" userId="47d66899-762e-4b21-aa4c-09b0846015fa" providerId="ADAL" clId="{74C7F98E-DFBB-4372-8619-CAC0A5E28CB7}" dt="2025-01-27T09:27:30.610" v="30" actId="962"/>
          <ac:picMkLst>
            <pc:docMk/>
            <pc:sldMk cId="0" sldId="264"/>
            <ac:picMk id="179" creationId="{00000000-0000-0000-0000-000000000000}"/>
          </ac:picMkLst>
        </pc:picChg>
      </pc:sldChg>
      <pc:sldChg chg="modSp mod">
        <pc:chgData name="Lorna Lewis" userId="47d66899-762e-4b21-aa4c-09b0846015fa" providerId="ADAL" clId="{74C7F98E-DFBB-4372-8619-CAC0A5E28CB7}" dt="2025-01-27T09:27:56.226" v="37" actId="962"/>
        <pc:sldMkLst>
          <pc:docMk/>
          <pc:sldMk cId="0" sldId="266"/>
        </pc:sldMkLst>
        <pc:spChg chg="mod ord">
          <ac:chgData name="Lorna Lewis" userId="47d66899-762e-4b21-aa4c-09b0846015fa" providerId="ADAL" clId="{74C7F98E-DFBB-4372-8619-CAC0A5E28CB7}" dt="2025-01-27T09:27:53.820" v="36" actId="962"/>
          <ac:spMkLst>
            <pc:docMk/>
            <pc:sldMk cId="0" sldId="266"/>
            <ac:spMk id="206" creationId="{00000000-0000-0000-0000-000000000000}"/>
          </ac:spMkLst>
        </pc:spChg>
        <pc:picChg chg="mod">
          <ac:chgData name="Lorna Lewis" userId="47d66899-762e-4b21-aa4c-09b0846015fa" providerId="ADAL" clId="{74C7F98E-DFBB-4372-8619-CAC0A5E28CB7}" dt="2025-01-27T09:27:56.226" v="37" actId="962"/>
          <ac:picMkLst>
            <pc:docMk/>
            <pc:sldMk cId="0" sldId="266"/>
            <ac:picMk id="205" creationId="{00000000-0000-0000-0000-000000000000}"/>
          </ac:picMkLst>
        </pc:picChg>
      </pc:sldChg>
      <pc:sldChg chg="modSp mod">
        <pc:chgData name="Lorna Lewis" userId="47d66899-762e-4b21-aa4c-09b0846015fa" providerId="ADAL" clId="{74C7F98E-DFBB-4372-8619-CAC0A5E28CB7}" dt="2025-01-27T09:28:02.242" v="38" actId="962"/>
        <pc:sldMkLst>
          <pc:docMk/>
          <pc:sldMk cId="0" sldId="267"/>
        </pc:sldMkLst>
        <pc:picChg chg="mod">
          <ac:chgData name="Lorna Lewis" userId="47d66899-762e-4b21-aa4c-09b0846015fa" providerId="ADAL" clId="{74C7F98E-DFBB-4372-8619-CAC0A5E28CB7}" dt="2025-01-27T09:28:02.242" v="38" actId="962"/>
          <ac:picMkLst>
            <pc:docMk/>
            <pc:sldMk cId="0" sldId="267"/>
            <ac:picMk id="215" creationId="{00000000-0000-0000-0000-000000000000}"/>
          </ac:picMkLst>
        </pc:picChg>
      </pc:sldChg>
      <pc:sldChg chg="modSp mod">
        <pc:chgData name="Lorna Lewis" userId="47d66899-762e-4b21-aa4c-09b0846015fa" providerId="ADAL" clId="{74C7F98E-DFBB-4372-8619-CAC0A5E28CB7}" dt="2025-01-27T09:28:10.170" v="39" actId="13244"/>
        <pc:sldMkLst>
          <pc:docMk/>
          <pc:sldMk cId="0" sldId="268"/>
        </pc:sldMkLst>
        <pc:spChg chg="ord">
          <ac:chgData name="Lorna Lewis" userId="47d66899-762e-4b21-aa4c-09b0846015fa" providerId="ADAL" clId="{74C7F98E-DFBB-4372-8619-CAC0A5E28CB7}" dt="2025-01-27T09:28:10.170" v="39" actId="13244"/>
          <ac:spMkLst>
            <pc:docMk/>
            <pc:sldMk cId="0" sldId="268"/>
            <ac:spMk id="225" creationId="{00000000-0000-0000-0000-000000000000}"/>
          </ac:spMkLst>
        </pc:spChg>
      </pc:sldChg>
      <pc:sldChg chg="modSp mod">
        <pc:chgData name="Lorna Lewis" userId="47d66899-762e-4b21-aa4c-09b0846015fa" providerId="ADAL" clId="{74C7F98E-DFBB-4372-8619-CAC0A5E28CB7}" dt="2025-01-27T09:28:23.254" v="43" actId="962"/>
        <pc:sldMkLst>
          <pc:docMk/>
          <pc:sldMk cId="0" sldId="269"/>
        </pc:sldMkLst>
        <pc:spChg chg="mod">
          <ac:chgData name="Lorna Lewis" userId="47d66899-762e-4b21-aa4c-09b0846015fa" providerId="ADAL" clId="{74C7F98E-DFBB-4372-8619-CAC0A5E28CB7}" dt="2025-01-27T09:28:16.980" v="40" actId="962"/>
          <ac:spMkLst>
            <pc:docMk/>
            <pc:sldMk cId="0" sldId="269"/>
            <ac:spMk id="233" creationId="{00000000-0000-0000-0000-000000000000}"/>
          </ac:spMkLst>
        </pc:spChg>
        <pc:spChg chg="mod">
          <ac:chgData name="Lorna Lewis" userId="47d66899-762e-4b21-aa4c-09b0846015fa" providerId="ADAL" clId="{74C7F98E-DFBB-4372-8619-CAC0A5E28CB7}" dt="2025-01-27T09:28:23.254" v="43" actId="962"/>
          <ac:spMkLst>
            <pc:docMk/>
            <pc:sldMk cId="0" sldId="269"/>
            <ac:spMk id="237" creationId="{00000000-0000-0000-0000-000000000000}"/>
          </ac:spMkLst>
        </pc:spChg>
        <pc:picChg chg="mod">
          <ac:chgData name="Lorna Lewis" userId="47d66899-762e-4b21-aa4c-09b0846015fa" providerId="ADAL" clId="{74C7F98E-DFBB-4372-8619-CAC0A5E28CB7}" dt="2025-01-27T09:28:18.709" v="41" actId="962"/>
          <ac:picMkLst>
            <pc:docMk/>
            <pc:sldMk cId="0" sldId="269"/>
            <ac:picMk id="234" creationId="{00000000-0000-0000-0000-000000000000}"/>
          </ac:picMkLst>
        </pc:picChg>
        <pc:picChg chg="mod">
          <ac:chgData name="Lorna Lewis" userId="47d66899-762e-4b21-aa4c-09b0846015fa" providerId="ADAL" clId="{74C7F98E-DFBB-4372-8619-CAC0A5E28CB7}" dt="2025-01-27T09:28:21.604" v="42" actId="962"/>
          <ac:picMkLst>
            <pc:docMk/>
            <pc:sldMk cId="0" sldId="269"/>
            <ac:picMk id="236" creationId="{00000000-0000-0000-0000-000000000000}"/>
          </ac:picMkLst>
        </pc:picChg>
      </pc:sldChg>
      <pc:sldChg chg="modSp mod">
        <pc:chgData name="Lorna Lewis" userId="47d66899-762e-4b21-aa4c-09b0846015fa" providerId="ADAL" clId="{74C7F98E-DFBB-4372-8619-CAC0A5E28CB7}" dt="2025-01-27T09:29:22.059" v="54" actId="13244"/>
        <pc:sldMkLst>
          <pc:docMk/>
          <pc:sldMk cId="0" sldId="270"/>
        </pc:sldMkLst>
        <pc:spChg chg="mod ord">
          <ac:chgData name="Lorna Lewis" userId="47d66899-762e-4b21-aa4c-09b0846015fa" providerId="ADAL" clId="{74C7F98E-DFBB-4372-8619-CAC0A5E28CB7}" dt="2025-01-27T09:29:22.059" v="54" actId="13244"/>
          <ac:spMkLst>
            <pc:docMk/>
            <pc:sldMk cId="0" sldId="270"/>
            <ac:spMk id="246" creationId="{00000000-0000-0000-0000-000000000000}"/>
          </ac:spMkLst>
        </pc:spChg>
        <pc:spChg chg="mod">
          <ac:chgData name="Lorna Lewis" userId="47d66899-762e-4b21-aa4c-09b0846015fa" providerId="ADAL" clId="{74C7F98E-DFBB-4372-8619-CAC0A5E28CB7}" dt="2025-01-27T09:28:42.928" v="48" actId="962"/>
          <ac:spMkLst>
            <pc:docMk/>
            <pc:sldMk cId="0" sldId="270"/>
            <ac:spMk id="250" creationId="{00000000-0000-0000-0000-000000000000}"/>
          </ac:spMkLst>
        </pc:spChg>
        <pc:picChg chg="mod">
          <ac:chgData name="Lorna Lewis" userId="47d66899-762e-4b21-aa4c-09b0846015fa" providerId="ADAL" clId="{74C7F98E-DFBB-4372-8619-CAC0A5E28CB7}" dt="2025-01-27T09:29:20.665" v="53" actId="962"/>
          <ac:picMkLst>
            <pc:docMk/>
            <pc:sldMk cId="0" sldId="270"/>
            <ac:picMk id="3" creationId="{1C2023D4-4130-0B31-13A7-ED64D63CDCCC}"/>
          </ac:picMkLst>
        </pc:picChg>
        <pc:picChg chg="mod">
          <ac:chgData name="Lorna Lewis" userId="47d66899-762e-4b21-aa4c-09b0846015fa" providerId="ADAL" clId="{74C7F98E-DFBB-4372-8619-CAC0A5E28CB7}" dt="2025-01-27T09:28:36.420" v="45" actId="962"/>
          <ac:picMkLst>
            <pc:docMk/>
            <pc:sldMk cId="0" sldId="270"/>
            <ac:picMk id="247" creationId="{00000000-0000-0000-0000-000000000000}"/>
          </ac:picMkLst>
        </pc:picChg>
        <pc:picChg chg="mod">
          <ac:chgData name="Lorna Lewis" userId="47d66899-762e-4b21-aa4c-09b0846015fa" providerId="ADAL" clId="{74C7F98E-DFBB-4372-8619-CAC0A5E28CB7}" dt="2025-01-27T09:28:39.677" v="46" actId="962"/>
          <ac:picMkLst>
            <pc:docMk/>
            <pc:sldMk cId="0" sldId="270"/>
            <ac:picMk id="248" creationId="{00000000-0000-0000-0000-000000000000}"/>
          </ac:picMkLst>
        </pc:picChg>
        <pc:picChg chg="mod">
          <ac:chgData name="Lorna Lewis" userId="47d66899-762e-4b21-aa4c-09b0846015fa" providerId="ADAL" clId="{74C7F98E-DFBB-4372-8619-CAC0A5E28CB7}" dt="2025-01-27T09:28:41.320" v="47" actId="962"/>
          <ac:picMkLst>
            <pc:docMk/>
            <pc:sldMk cId="0" sldId="270"/>
            <ac:picMk id="249" creationId="{00000000-0000-0000-0000-000000000000}"/>
          </ac:picMkLst>
        </pc:picChg>
      </pc:sldChg>
      <pc:sldChg chg="modSp mod">
        <pc:chgData name="Lorna Lewis" userId="47d66899-762e-4b21-aa4c-09b0846015fa" providerId="ADAL" clId="{74C7F98E-DFBB-4372-8619-CAC0A5E28CB7}" dt="2025-01-27T09:29:38.961" v="58" actId="962"/>
        <pc:sldMkLst>
          <pc:docMk/>
          <pc:sldMk cId="0" sldId="271"/>
        </pc:sldMkLst>
        <pc:spChg chg="ord">
          <ac:chgData name="Lorna Lewis" userId="47d66899-762e-4b21-aa4c-09b0846015fa" providerId="ADAL" clId="{74C7F98E-DFBB-4372-8619-CAC0A5E28CB7}" dt="2025-01-27T09:29:33.703" v="55" actId="13244"/>
          <ac:spMkLst>
            <pc:docMk/>
            <pc:sldMk cId="0" sldId="271"/>
            <ac:spMk id="259" creationId="{00000000-0000-0000-0000-000000000000}"/>
          </ac:spMkLst>
        </pc:spChg>
        <pc:spChg chg="mod">
          <ac:chgData name="Lorna Lewis" userId="47d66899-762e-4b21-aa4c-09b0846015fa" providerId="ADAL" clId="{74C7F98E-DFBB-4372-8619-CAC0A5E28CB7}" dt="2025-01-27T09:29:38.961" v="58" actId="962"/>
          <ac:spMkLst>
            <pc:docMk/>
            <pc:sldMk cId="0" sldId="271"/>
            <ac:spMk id="262" creationId="{00000000-0000-0000-0000-000000000000}"/>
          </ac:spMkLst>
        </pc:spChg>
        <pc:picChg chg="mod">
          <ac:chgData name="Lorna Lewis" userId="47d66899-762e-4b21-aa4c-09b0846015fa" providerId="ADAL" clId="{74C7F98E-DFBB-4372-8619-CAC0A5E28CB7}" dt="2025-01-27T09:29:37.167" v="57" actId="962"/>
          <ac:picMkLst>
            <pc:docMk/>
            <pc:sldMk cId="0" sldId="271"/>
            <ac:picMk id="260" creationId="{00000000-0000-0000-0000-000000000000}"/>
          </ac:picMkLst>
        </pc:picChg>
        <pc:picChg chg="mod">
          <ac:chgData name="Lorna Lewis" userId="47d66899-762e-4b21-aa4c-09b0846015fa" providerId="ADAL" clId="{74C7F98E-DFBB-4372-8619-CAC0A5E28CB7}" dt="2025-01-27T09:29:35.768" v="56" actId="962"/>
          <ac:picMkLst>
            <pc:docMk/>
            <pc:sldMk cId="0" sldId="271"/>
            <ac:picMk id="261"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help.blackboard.com/Accessibility"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bathspa.ac.uk/media/1188b-Education-Strategy-final.pdf"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about:blank"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lexdis.org.uk/digital-accessibility/"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mailto:TED@bathspa.ac.uk" TargetMode="External"/><Relationship Id="rId5" Type="http://schemas.openxmlformats.org/officeDocument/2006/relationships/hyperlink" Target="https://bathspaonline.sharepoint.com/:b:/s/Accessibility-com/EbtxyxrwKs9MmHHKPyEvmvsBRYNkPRqAHlNcIdNr9VdHVA?e=547p5C" TargetMode="External"/><Relationship Id="rId4" Type="http://schemas.openxmlformats.org/officeDocument/2006/relationships/hyperlink" Target="https://www.gov.uk/service-manual/helping-people-to-use-your-service/understanding-wcag"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w3.org/TR/WCAG22/#perceivable" TargetMode="External"/><Relationship Id="rId7" Type="http://schemas.openxmlformats.org/officeDocument/2006/relationships/hyperlink" Target="https://www.w3.org/TR/WCAG22/#robust"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design-system.service.gov.uk/" TargetMode="External"/><Relationship Id="rId5" Type="http://schemas.openxmlformats.org/officeDocument/2006/relationships/hyperlink" Target="https://www.w3.org/TR/WCAG22/#understandable" TargetMode="External"/><Relationship Id="rId4" Type="http://schemas.openxmlformats.org/officeDocument/2006/relationships/hyperlink" Target="https://www.w3.org/TR/WCAG22/#operabl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5" name="Google Shape;7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This is a copy of the BSU document. But it is worth to see what each of the aspect means. </a:t>
            </a:r>
            <a:endParaRPr/>
          </a:p>
        </p:txBody>
      </p:sp>
      <p:sp>
        <p:nvSpPr>
          <p:cNvPr id="191" name="Google Shape;191;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GB"/>
              <a:t>This is a copy of the BSU document. But it is worth to see what each of the aspect means. </a:t>
            </a:r>
            <a:endParaRPr/>
          </a:p>
          <a:p>
            <a:pPr marL="0" lvl="0" indent="0" algn="l" rtl="0">
              <a:lnSpc>
                <a:spcPct val="100000"/>
              </a:lnSpc>
              <a:spcBef>
                <a:spcPts val="0"/>
              </a:spcBef>
              <a:spcAft>
                <a:spcPts val="0"/>
              </a:spcAft>
              <a:buSzPts val="1400"/>
              <a:buNone/>
            </a:pPr>
            <a:endParaRPr/>
          </a:p>
        </p:txBody>
      </p:sp>
      <p:sp>
        <p:nvSpPr>
          <p:cNvPr id="202" name="Google Shape;202;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b="1" i="0">
                <a:solidFill>
                  <a:srgbClr val="3C3C3C"/>
                </a:solidFill>
                <a:latin typeface="Arial"/>
                <a:ea typeface="Arial"/>
                <a:cs typeface="Arial"/>
                <a:sym typeface="Arial"/>
              </a:rPr>
              <a:t>Accessibility statement for Ultra (VLE)</a:t>
            </a:r>
            <a:endParaRPr/>
          </a:p>
          <a:p>
            <a:pPr marL="457200" lvl="0" indent="-228600" algn="l" rtl="0">
              <a:lnSpc>
                <a:spcPct val="100000"/>
              </a:lnSpc>
              <a:spcBef>
                <a:spcPts val="3375"/>
              </a:spcBef>
              <a:spcAft>
                <a:spcPts val="0"/>
              </a:spcAft>
              <a:buSzPts val="1400"/>
              <a:buNone/>
            </a:pPr>
            <a:r>
              <a:rPr lang="en-GB" b="0" i="0">
                <a:solidFill>
                  <a:srgbClr val="3C3C3C"/>
                </a:solidFill>
                <a:latin typeface="Arial"/>
                <a:ea typeface="Arial"/>
                <a:cs typeface="Arial"/>
                <a:sym typeface="Arial"/>
              </a:rPr>
              <a:t>This accessibility statement applies to Ultra, the Virtual Learning Environment (VLE) at Bath Spa University, which holds the majority of our learning, teaching and assessment resources and activities. We're committed to making the VLE as accessible as possible to all users.</a:t>
            </a:r>
            <a:endParaRPr/>
          </a:p>
          <a:p>
            <a:pPr marL="457200" lvl="0" indent="-228600" algn="l" rtl="0">
              <a:lnSpc>
                <a:spcPct val="100000"/>
              </a:lnSpc>
              <a:spcBef>
                <a:spcPts val="5025"/>
              </a:spcBef>
              <a:spcAft>
                <a:spcPts val="0"/>
              </a:spcAft>
              <a:buSzPts val="1400"/>
              <a:buNone/>
            </a:pPr>
            <a:r>
              <a:rPr lang="en-GB" b="0" i="0">
                <a:solidFill>
                  <a:srgbClr val="3C3C3C"/>
                </a:solidFill>
                <a:latin typeface="Arial"/>
                <a:ea typeface="Arial"/>
                <a:cs typeface="Arial"/>
                <a:sym typeface="Arial"/>
              </a:rPr>
              <a:t>Ultra is powered by Blackboard Learn, a software application designed and developed by Blackboard to meet internationally recognised </a:t>
            </a:r>
            <a:r>
              <a:rPr lang="en-GB" b="1" i="0" u="sng">
                <a:solidFill>
                  <a:srgbClr val="0078A3"/>
                </a:solidFill>
                <a:latin typeface="Arial"/>
                <a:ea typeface="Arial"/>
                <a:cs typeface="Arial"/>
                <a:sym typeface="Arial"/>
                <a:hlinkClick r:id="rId3">
                  <a:extLst>
                    <a:ext uri="{A12FA001-AC4F-418D-AE19-62706E023703}">
                      <ahyp:hlinkClr xmlns:ahyp="http://schemas.microsoft.com/office/drawing/2018/hyperlinkcolor" val="tx"/>
                    </a:ext>
                  </a:extLst>
                </a:hlinkClick>
              </a:rPr>
              <a:t>Web Content Accessibility standards</a:t>
            </a:r>
            <a:r>
              <a:rPr lang="en-GB" b="0" i="0">
                <a:solidFill>
                  <a:srgbClr val="3C3C3C"/>
                </a:solidFill>
                <a:latin typeface="Arial"/>
                <a:ea typeface="Arial"/>
                <a:cs typeface="Arial"/>
                <a:sym typeface="Arial"/>
              </a:rPr>
              <a:t>. The statement covers the accessibility of Blackboard Learn, the application that runs Ultra. Other tools integrated within the platform, such as Turnitin or Panopto, have separate accessibility documents.</a:t>
            </a:r>
            <a:endParaRPr/>
          </a:p>
          <a:p>
            <a:pPr marL="0" lvl="0" indent="0" algn="l" rtl="0">
              <a:lnSpc>
                <a:spcPct val="100000"/>
              </a:lnSpc>
              <a:spcBef>
                <a:spcPts val="1650"/>
              </a:spcBef>
              <a:spcAft>
                <a:spcPts val="0"/>
              </a:spcAft>
              <a:buSzPts val="1400"/>
              <a:buNone/>
            </a:pPr>
            <a:r>
              <a:rPr lang="en-GB"/>
              <a:t>More  in the link also in resources: https://www.bathspa.ac.uk/about-us/governance/policies/accessibility-statement-for-vle/</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p:txBody>
      </p:sp>
      <p:sp>
        <p:nvSpPr>
          <p:cNvPr id="212" name="Google Shape;212;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How can you make these principles appropriate for your institution? Can you create a Minimum Guidelines for VLE?  Like a Checklist</a:t>
            </a:r>
            <a:endParaRPr/>
          </a:p>
        </p:txBody>
      </p:sp>
      <p:sp>
        <p:nvSpPr>
          <p:cNvPr id="222" name="Google Shape;222;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0" name="Google Shape;230;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Try one of these activities, only one… </a:t>
            </a:r>
            <a:endParaRPr/>
          </a:p>
        </p:txBody>
      </p:sp>
      <p:sp>
        <p:nvSpPr>
          <p:cNvPr id="242" name="Google Shape;242;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310f906a24e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5" name="Google Shape;255;g310f906a24e_0_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5" name="Google Shape;85;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10f906a24e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5" name="Google Shape;95;g310f906a24e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lvl="0" indent="-228600" algn="ctr" rtl="0">
              <a:lnSpc>
                <a:spcPct val="107000"/>
              </a:lnSpc>
              <a:spcBef>
                <a:spcPts val="1200"/>
              </a:spcBef>
              <a:spcAft>
                <a:spcPts val="0"/>
              </a:spcAft>
              <a:buSzPts val="1400"/>
              <a:buNone/>
            </a:pPr>
            <a:r>
              <a:rPr lang="en-GB" sz="1800" b="1" i="1" u="sng">
                <a:solidFill>
                  <a:srgbClr val="2F5496"/>
                </a:solidFill>
                <a:latin typeface="Calibri"/>
                <a:ea typeface="Calibri"/>
                <a:cs typeface="Calibri"/>
                <a:sym typeface="Calibri"/>
              </a:rPr>
              <a:t>Active Learning connects the dots…. Bath Spa University: Education Design Principles</a:t>
            </a:r>
            <a:endParaRPr sz="1800">
              <a:solidFill>
                <a:srgbClr val="2F5496"/>
              </a:solidFill>
              <a:latin typeface="Calibri"/>
              <a:ea typeface="Calibri"/>
              <a:cs typeface="Calibri"/>
              <a:sym typeface="Calibri"/>
            </a:endParaRPr>
          </a:p>
          <a:p>
            <a:pPr marL="457200" lvl="0" indent="-228600" algn="l" rtl="0">
              <a:lnSpc>
                <a:spcPct val="107000"/>
              </a:lnSpc>
              <a:spcBef>
                <a:spcPts val="0"/>
              </a:spcBef>
              <a:spcAft>
                <a:spcPts val="0"/>
              </a:spcAft>
              <a:buSzPts val="1400"/>
              <a:buNone/>
            </a:pPr>
            <a:r>
              <a:rPr lang="en-GB" sz="1800">
                <a:latin typeface="Calibri"/>
                <a:ea typeface="Calibri"/>
                <a:cs typeface="Calibri"/>
                <a:sym typeface="Calibri"/>
              </a:rPr>
              <a:t> </a:t>
            </a:r>
            <a:endParaRPr/>
          </a:p>
          <a:p>
            <a:pPr marL="457200" lvl="0" indent="-228600" algn="l" rtl="0">
              <a:lnSpc>
                <a:spcPct val="107000"/>
              </a:lnSpc>
              <a:spcBef>
                <a:spcPts val="800"/>
              </a:spcBef>
              <a:spcAft>
                <a:spcPts val="0"/>
              </a:spcAft>
              <a:buSzPts val="1400"/>
              <a:buNone/>
            </a:pPr>
            <a:r>
              <a:rPr lang="en-GB" sz="1800">
                <a:latin typeface="Calibri"/>
                <a:ea typeface="Calibri"/>
                <a:cs typeface="Calibri"/>
                <a:sym typeface="Calibri"/>
              </a:rPr>
              <a:t>These principles provide a summary of our </a:t>
            </a:r>
            <a:r>
              <a:rPr lang="en-GB" sz="1800" u="sng">
                <a:solidFill>
                  <a:srgbClr val="0563C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Education Strategy 2030 Objectives</a:t>
            </a:r>
            <a:r>
              <a:rPr lang="en-GB" sz="1800">
                <a:latin typeface="Calibri"/>
                <a:ea typeface="Calibri"/>
                <a:cs typeface="Calibri"/>
                <a:sym typeface="Calibri"/>
              </a:rPr>
              <a:t> and outline the nature of our students’ educational experience and gains.</a:t>
            </a:r>
            <a:endParaRPr/>
          </a:p>
          <a:p>
            <a:pPr marL="457200" lvl="0" indent="-228600" algn="l" rtl="0">
              <a:lnSpc>
                <a:spcPct val="107000"/>
              </a:lnSpc>
              <a:spcBef>
                <a:spcPts val="800"/>
              </a:spcBef>
              <a:spcAft>
                <a:spcPts val="0"/>
              </a:spcAft>
              <a:buSzPts val="1400"/>
              <a:buNone/>
            </a:pPr>
            <a:r>
              <a:rPr lang="en-GB" sz="1800">
                <a:latin typeface="Calibri"/>
                <a:ea typeface="Calibri"/>
                <a:cs typeface="Calibri"/>
                <a:sym typeface="Calibri"/>
              </a:rPr>
              <a:t>	</a:t>
            </a:r>
            <a:endParaRPr/>
          </a:p>
          <a:p>
            <a:pPr marL="457200" lvl="0" indent="-228600" algn="l" rtl="0">
              <a:lnSpc>
                <a:spcPct val="107000"/>
              </a:lnSpc>
              <a:spcBef>
                <a:spcPts val="2000"/>
              </a:spcBef>
              <a:spcAft>
                <a:spcPts val="0"/>
              </a:spcAft>
              <a:buSzPts val="1400"/>
              <a:buNone/>
            </a:pPr>
            <a:r>
              <a:rPr lang="en-GB" sz="1800">
                <a:solidFill>
                  <a:srgbClr val="2F5496"/>
                </a:solidFill>
                <a:latin typeface="Calibri"/>
                <a:ea typeface="Calibri"/>
                <a:cs typeface="Calibri"/>
                <a:sym typeface="Calibri"/>
              </a:rPr>
              <a:t>Summary &amp; Contents</a:t>
            </a:r>
            <a:endParaRPr/>
          </a:p>
          <a:p>
            <a:pPr marL="279400" lvl="0" indent="-228600" algn="l" rtl="0">
              <a:lnSpc>
                <a:spcPct val="107000"/>
              </a:lnSpc>
              <a:spcBef>
                <a:spcPts val="0"/>
              </a:spcBef>
              <a:spcAft>
                <a:spcPts val="0"/>
              </a:spcAft>
              <a:buSzPts val="1400"/>
              <a:buNone/>
            </a:pPr>
            <a:r>
              <a:rPr lang="en-GB" sz="1800" u="sng">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Connectivity:</a:t>
            </a:r>
            <a:r>
              <a:rPr lang="en-GB" sz="1800" u="sng" strike="noStrike">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	1</a:t>
            </a:r>
            <a:endParaRPr sz="1800">
              <a:latin typeface="Calibri"/>
              <a:ea typeface="Calibri"/>
              <a:cs typeface="Calibri"/>
              <a:sym typeface="Calibri"/>
            </a:endParaRPr>
          </a:p>
          <a:p>
            <a:pPr marL="279400" lvl="0" indent="-228600" algn="l" rtl="0">
              <a:lnSpc>
                <a:spcPct val="107000"/>
              </a:lnSpc>
              <a:spcBef>
                <a:spcPts val="500"/>
              </a:spcBef>
              <a:spcAft>
                <a:spcPts val="0"/>
              </a:spcAft>
              <a:buSzPts val="1400"/>
              <a:buNone/>
            </a:pPr>
            <a:r>
              <a:rPr lang="en-GB" sz="1800" u="sng">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Creativity:</a:t>
            </a:r>
            <a:r>
              <a:rPr lang="en-GB" sz="1800" u="sng" strike="noStrike">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	2</a:t>
            </a:r>
            <a:endParaRPr sz="1800">
              <a:latin typeface="Calibri"/>
              <a:ea typeface="Calibri"/>
              <a:cs typeface="Calibri"/>
              <a:sym typeface="Calibri"/>
            </a:endParaRPr>
          </a:p>
          <a:p>
            <a:pPr marL="279400" lvl="0" indent="-228600" algn="l" rtl="0">
              <a:lnSpc>
                <a:spcPct val="107000"/>
              </a:lnSpc>
              <a:spcBef>
                <a:spcPts val="500"/>
              </a:spcBef>
              <a:spcAft>
                <a:spcPts val="0"/>
              </a:spcAft>
              <a:buSzPts val="1400"/>
              <a:buNone/>
            </a:pPr>
            <a:r>
              <a:rPr lang="en-GB" sz="1800" u="sng">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Sustainability:</a:t>
            </a:r>
            <a:r>
              <a:rPr lang="en-GB" sz="1800" u="sng" strike="noStrike">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	2</a:t>
            </a:r>
            <a:endParaRPr sz="1800">
              <a:latin typeface="Calibri"/>
              <a:ea typeface="Calibri"/>
              <a:cs typeface="Calibri"/>
              <a:sym typeface="Calibri"/>
            </a:endParaRPr>
          </a:p>
          <a:p>
            <a:pPr marL="279400" lvl="0" indent="-228600" algn="l" rtl="0">
              <a:lnSpc>
                <a:spcPct val="107000"/>
              </a:lnSpc>
              <a:spcBef>
                <a:spcPts val="500"/>
              </a:spcBef>
              <a:spcAft>
                <a:spcPts val="0"/>
              </a:spcAft>
              <a:buSzPts val="1400"/>
              <a:buNone/>
            </a:pPr>
            <a:r>
              <a:rPr lang="en-GB" sz="1800" u="sng">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Digital Fluency:</a:t>
            </a:r>
            <a:r>
              <a:rPr lang="en-GB" sz="1800" u="sng" strike="noStrike">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	2</a:t>
            </a:r>
            <a:endParaRPr sz="1800">
              <a:latin typeface="Calibri"/>
              <a:ea typeface="Calibri"/>
              <a:cs typeface="Calibri"/>
              <a:sym typeface="Calibri"/>
            </a:endParaRPr>
          </a:p>
          <a:p>
            <a:pPr marL="279400" lvl="0" indent="-228600" algn="l" rtl="0">
              <a:lnSpc>
                <a:spcPct val="107000"/>
              </a:lnSpc>
              <a:spcBef>
                <a:spcPts val="500"/>
              </a:spcBef>
              <a:spcAft>
                <a:spcPts val="0"/>
              </a:spcAft>
              <a:buSzPts val="1400"/>
              <a:buNone/>
            </a:pPr>
            <a:r>
              <a:rPr lang="en-GB" sz="1800" u="sng">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Inclusive teaching:</a:t>
            </a:r>
            <a:r>
              <a:rPr lang="en-GB" sz="1800" u="sng" strike="noStrike">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	2</a:t>
            </a:r>
            <a:endParaRPr sz="1800">
              <a:latin typeface="Calibri"/>
              <a:ea typeface="Calibri"/>
              <a:cs typeface="Calibri"/>
              <a:sym typeface="Calibri"/>
            </a:endParaRPr>
          </a:p>
          <a:p>
            <a:pPr marL="279400" lvl="0" indent="-228600" algn="l" rtl="0">
              <a:lnSpc>
                <a:spcPct val="107000"/>
              </a:lnSpc>
              <a:spcBef>
                <a:spcPts val="500"/>
              </a:spcBef>
              <a:spcAft>
                <a:spcPts val="0"/>
              </a:spcAft>
              <a:buSzPts val="1400"/>
              <a:buNone/>
            </a:pPr>
            <a:r>
              <a:rPr lang="en-GB" sz="1800" u="sng">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Collaborative learning:</a:t>
            </a:r>
            <a:r>
              <a:rPr lang="en-GB" sz="1800" u="sng" strike="noStrike">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	2</a:t>
            </a:r>
            <a:endParaRPr sz="1800">
              <a:latin typeface="Calibri"/>
              <a:ea typeface="Calibri"/>
              <a:cs typeface="Calibri"/>
              <a:sym typeface="Calibri"/>
            </a:endParaRPr>
          </a:p>
          <a:p>
            <a:pPr marL="279400" lvl="0" indent="-228600" algn="l" rtl="0">
              <a:lnSpc>
                <a:spcPct val="107000"/>
              </a:lnSpc>
              <a:spcBef>
                <a:spcPts val="500"/>
              </a:spcBef>
              <a:spcAft>
                <a:spcPts val="0"/>
              </a:spcAft>
              <a:buSzPts val="1400"/>
              <a:buNone/>
            </a:pPr>
            <a:r>
              <a:rPr lang="en-GB" sz="1800" u="sng">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Curiosity-driven Pedagogies:</a:t>
            </a:r>
            <a:r>
              <a:rPr lang="en-GB" sz="1800" u="sng" strike="noStrike">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	2</a:t>
            </a:r>
            <a:endParaRPr sz="1800">
              <a:latin typeface="Calibri"/>
              <a:ea typeface="Calibri"/>
              <a:cs typeface="Calibri"/>
              <a:sym typeface="Calibri"/>
            </a:endParaRPr>
          </a:p>
          <a:p>
            <a:pPr marL="139700" lvl="0" indent="-139700" algn="l" rtl="0">
              <a:lnSpc>
                <a:spcPct val="107000"/>
              </a:lnSpc>
              <a:spcBef>
                <a:spcPts val="500"/>
              </a:spcBef>
              <a:spcAft>
                <a:spcPts val="0"/>
              </a:spcAft>
              <a:buSzPts val="1400"/>
              <a:buNone/>
            </a:pPr>
            <a:r>
              <a:rPr lang="en-GB" sz="1800" u="sng">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How can these Principles be used?</a:t>
            </a:r>
            <a:r>
              <a:rPr lang="en-GB" sz="1800" u="sng" strike="noStrike">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	2</a:t>
            </a:r>
            <a:endParaRPr sz="1800">
              <a:latin typeface="Calibri"/>
              <a:ea typeface="Calibri"/>
              <a:cs typeface="Calibri"/>
              <a:sym typeface="Calibri"/>
            </a:endParaRPr>
          </a:p>
          <a:p>
            <a:pPr marL="139700" lvl="0" indent="-139700" algn="l" rtl="0">
              <a:lnSpc>
                <a:spcPct val="107000"/>
              </a:lnSpc>
              <a:spcBef>
                <a:spcPts val="500"/>
              </a:spcBef>
              <a:spcAft>
                <a:spcPts val="0"/>
              </a:spcAft>
              <a:buSzPts val="1400"/>
              <a:buNone/>
            </a:pPr>
            <a:r>
              <a:rPr lang="en-GB" sz="1800" u="sng">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What does this mean for curriculum design?</a:t>
            </a:r>
            <a:r>
              <a:rPr lang="en-GB" sz="1800" u="sng" strike="noStrike">
                <a:solidFill>
                  <a:srgbClr val="0563C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	3</a:t>
            </a:r>
            <a:endParaRPr sz="1800">
              <a:latin typeface="Calibri"/>
              <a:ea typeface="Calibri"/>
              <a:cs typeface="Calibri"/>
              <a:sym typeface="Calibri"/>
            </a:endParaRPr>
          </a:p>
          <a:p>
            <a:pPr marL="457200" lvl="0" indent="-228600" algn="l" rtl="0">
              <a:lnSpc>
                <a:spcPct val="107000"/>
              </a:lnSpc>
              <a:spcBef>
                <a:spcPts val="500"/>
              </a:spcBef>
              <a:spcAft>
                <a:spcPts val="0"/>
              </a:spcAft>
              <a:buSzPts val="1400"/>
              <a:buNone/>
            </a:pPr>
            <a:r>
              <a:rPr lang="en-GB" sz="1800">
                <a:latin typeface="Calibri"/>
                <a:ea typeface="Calibri"/>
                <a:cs typeface="Calibri"/>
                <a:sym typeface="Calibri"/>
              </a:rPr>
              <a:t> </a:t>
            </a:r>
            <a:endParaRPr/>
          </a:p>
          <a:p>
            <a:pPr marL="457200" lvl="0" indent="-228600" algn="l" rtl="0">
              <a:lnSpc>
                <a:spcPct val="107000"/>
              </a:lnSpc>
              <a:spcBef>
                <a:spcPts val="800"/>
              </a:spcBef>
              <a:spcAft>
                <a:spcPts val="0"/>
              </a:spcAft>
              <a:buSzPts val="1400"/>
              <a:buNone/>
            </a:pPr>
            <a:r>
              <a:rPr lang="en-GB" sz="1800">
                <a:solidFill>
                  <a:srgbClr val="2F5496"/>
                </a:solidFill>
                <a:latin typeface="Calibri"/>
                <a:ea typeface="Calibri"/>
                <a:cs typeface="Calibri"/>
                <a:sym typeface="Calibri"/>
              </a:rPr>
              <a:t>Education Design Principles</a:t>
            </a:r>
            <a:endParaRPr sz="1800">
              <a:latin typeface="Calibri"/>
              <a:ea typeface="Calibri"/>
              <a:cs typeface="Calibri"/>
              <a:sym typeface="Calibri"/>
            </a:endParaRPr>
          </a:p>
          <a:p>
            <a:pPr marL="457200" lvl="0" indent="-228600" algn="l" rtl="0">
              <a:lnSpc>
                <a:spcPct val="107000"/>
              </a:lnSpc>
              <a:spcBef>
                <a:spcPts val="800"/>
              </a:spcBef>
              <a:spcAft>
                <a:spcPts val="0"/>
              </a:spcAft>
              <a:buSzPts val="1400"/>
              <a:buNone/>
            </a:pPr>
            <a:r>
              <a:rPr lang="en-GB" sz="1800">
                <a:latin typeface="Calibri"/>
                <a:ea typeface="Calibri"/>
                <a:cs typeface="Calibri"/>
                <a:sym typeface="Calibri"/>
              </a:rPr>
              <a:t>A transformative learning journey with BSU enables:</a:t>
            </a:r>
            <a:endParaRPr/>
          </a:p>
          <a:p>
            <a:pPr marL="342900" lvl="0" indent="-342900" algn="l" rtl="0">
              <a:lnSpc>
                <a:spcPct val="107000"/>
              </a:lnSpc>
              <a:spcBef>
                <a:spcPts val="800"/>
              </a:spcBef>
              <a:spcAft>
                <a:spcPts val="0"/>
              </a:spcAft>
              <a:buSzPts val="1400"/>
              <a:buFont typeface="Calibri"/>
              <a:buChar char="•"/>
            </a:pPr>
            <a:r>
              <a:rPr lang="en-GB" sz="1800">
                <a:latin typeface="Calibri"/>
                <a:ea typeface="Calibri"/>
                <a:cs typeface="Calibri"/>
                <a:sym typeface="Calibri"/>
              </a:rPr>
              <a:t>Connectivity;</a:t>
            </a:r>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Creativity;</a:t>
            </a:r>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Sustainability and</a:t>
            </a:r>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Digital Fluency </a:t>
            </a:r>
            <a:endParaRPr/>
          </a:p>
          <a:p>
            <a:pPr marL="457200" lvl="0" indent="-228600" algn="l" rtl="0">
              <a:lnSpc>
                <a:spcPct val="107000"/>
              </a:lnSpc>
              <a:spcBef>
                <a:spcPts val="800"/>
              </a:spcBef>
              <a:spcAft>
                <a:spcPts val="0"/>
              </a:spcAft>
              <a:buSzPts val="1400"/>
              <a:buNone/>
            </a:pPr>
            <a:r>
              <a:rPr lang="en-GB" sz="1800">
                <a:latin typeface="Calibri"/>
                <a:ea typeface="Calibri"/>
                <a:cs typeface="Calibri"/>
                <a:sym typeface="Calibri"/>
              </a:rPr>
              <a:t>Through inclusive, collaborative and curiosity-driven pedagogies.</a:t>
            </a:r>
            <a:endParaRPr/>
          </a:p>
          <a:p>
            <a:pPr marL="457200" lvl="0" indent="-228600" algn="l" rtl="0">
              <a:lnSpc>
                <a:spcPct val="107000"/>
              </a:lnSpc>
              <a:spcBef>
                <a:spcPts val="800"/>
              </a:spcBef>
              <a:spcAft>
                <a:spcPts val="0"/>
              </a:spcAft>
              <a:buSzPts val="1400"/>
              <a:buNone/>
            </a:pPr>
            <a:r>
              <a:rPr lang="en-GB" sz="1800">
                <a:latin typeface="Calibri"/>
                <a:ea typeface="Calibri"/>
                <a:cs typeface="Calibri"/>
                <a:sym typeface="Calibri"/>
              </a:rPr>
              <a:t>Underpinning these principles is a commitment by the University to support staff in the development of their expertise for teaching in higher education.</a:t>
            </a:r>
            <a:endParaRPr/>
          </a:p>
          <a:p>
            <a:pPr marL="457200" lvl="0" indent="-228600" algn="l" rtl="0">
              <a:lnSpc>
                <a:spcPct val="107000"/>
              </a:lnSpc>
              <a:spcBef>
                <a:spcPts val="1000"/>
              </a:spcBef>
              <a:spcAft>
                <a:spcPts val="0"/>
              </a:spcAft>
              <a:buSzPts val="1400"/>
              <a:buNone/>
            </a:pPr>
            <a:r>
              <a:rPr lang="en-GB" sz="1800" b="1" u="sng">
                <a:solidFill>
                  <a:srgbClr val="1F3763"/>
                </a:solidFill>
                <a:latin typeface="Calibri"/>
                <a:ea typeface="Calibri"/>
                <a:cs typeface="Calibri"/>
                <a:sym typeface="Calibri"/>
              </a:rPr>
              <a:t>Connectivity:</a:t>
            </a:r>
            <a:endParaRPr sz="1800" b="1">
              <a:solidFill>
                <a:srgbClr val="1F3763"/>
              </a:solidFill>
              <a:latin typeface="Calibri"/>
              <a:ea typeface="Calibri"/>
              <a:cs typeface="Calibri"/>
              <a:sym typeface="Calibri"/>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Students are connected with their future careers through developing their academic and employability skills, and their confidence; </a:t>
            </a:r>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Students are challenged at the forefront of their disciplines through the connection of curricula with research, professional practice and knowledge exchange activities.</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Calibri"/>
                <a:ea typeface="Calibri"/>
                <a:cs typeface="Calibri"/>
                <a:sym typeface="Calibri"/>
              </a:rPr>
              <a:t>Creativity:</a:t>
            </a:r>
            <a:endParaRPr sz="1800" b="1">
              <a:solidFill>
                <a:srgbClr val="1F3763"/>
              </a:solidFill>
              <a:latin typeface="Calibri"/>
              <a:ea typeface="Calibri"/>
              <a:cs typeface="Calibri"/>
              <a:sym typeface="Calibri"/>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Students are encouraged to explore, experiment, and reflect, including through cross-disciplinary activities, and through opportunities for active learning and authentic assessment.</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Calibri"/>
                <a:ea typeface="Calibri"/>
                <a:cs typeface="Calibri"/>
                <a:sym typeface="Calibri"/>
              </a:rPr>
              <a:t>Sustainability:</a:t>
            </a:r>
            <a:endParaRPr sz="1800" b="1">
              <a:solidFill>
                <a:srgbClr val="1F3763"/>
              </a:solidFill>
              <a:latin typeface="Calibri"/>
              <a:ea typeface="Calibri"/>
              <a:cs typeface="Calibri"/>
              <a:sym typeface="Calibri"/>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Students experience academic programmes that are regionally anchored and address global challenges, including environmental sustainability, through the UN Sustainable Development Goals.</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Calibri"/>
                <a:ea typeface="Calibri"/>
                <a:cs typeface="Calibri"/>
                <a:sym typeface="Calibri"/>
              </a:rPr>
              <a:t>Digital Fluency:</a:t>
            </a:r>
            <a:endParaRPr sz="1800" b="1">
              <a:solidFill>
                <a:srgbClr val="1F3763"/>
              </a:solidFill>
              <a:latin typeface="Calibri"/>
              <a:ea typeface="Calibri"/>
              <a:cs typeface="Calibri"/>
              <a:sym typeface="Calibri"/>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Students use and experience relevant and appropriate technologies, including through blended learning, and have opportunities to evaluate and develop their digital capabilities.</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Calibri"/>
                <a:ea typeface="Calibri"/>
                <a:cs typeface="Calibri"/>
                <a:sym typeface="Calibri"/>
              </a:rPr>
              <a:t>Inclusive teaching:</a:t>
            </a:r>
            <a:endParaRPr sz="1800" b="1">
              <a:solidFill>
                <a:srgbClr val="1F3763"/>
              </a:solidFill>
              <a:latin typeface="Calibri"/>
              <a:ea typeface="Calibri"/>
              <a:cs typeface="Calibri"/>
              <a:sym typeface="Calibri"/>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Our curriculum, learning resources and activities are diverse, inclusive and accessible, enabling a sense of belonging, opportunity and ambition.</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Calibri"/>
                <a:ea typeface="Calibri"/>
                <a:cs typeface="Calibri"/>
                <a:sym typeface="Calibri"/>
              </a:rPr>
              <a:t>Collaborative learning:</a:t>
            </a:r>
            <a:endParaRPr sz="1800" b="1">
              <a:solidFill>
                <a:srgbClr val="1F3763"/>
              </a:solidFill>
              <a:latin typeface="Calibri"/>
              <a:ea typeface="Calibri"/>
              <a:cs typeface="Calibri"/>
              <a:sym typeface="Calibri"/>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Our ways of working are enhanced through supportive learning communities. Staff and students engage in collaborative activities with peers and together through co-creation.</a:t>
            </a:r>
            <a:endParaRPr/>
          </a:p>
          <a:p>
            <a:pPr marL="457200" lvl="0" indent="-228600" algn="l" rtl="0">
              <a:lnSpc>
                <a:spcPct val="107000"/>
              </a:lnSpc>
              <a:spcBef>
                <a:spcPts val="1400"/>
              </a:spcBef>
              <a:spcAft>
                <a:spcPts val="0"/>
              </a:spcAft>
              <a:buSzPts val="1400"/>
              <a:buNone/>
            </a:pPr>
            <a:r>
              <a:rPr lang="en-GB" sz="1800" b="1" u="sng">
                <a:solidFill>
                  <a:srgbClr val="1F3763"/>
                </a:solidFill>
                <a:latin typeface="Calibri"/>
                <a:ea typeface="Calibri"/>
                <a:cs typeface="Calibri"/>
                <a:sym typeface="Calibri"/>
              </a:rPr>
              <a:t>Curiosity-driven Pedagogies:</a:t>
            </a:r>
            <a:endParaRPr sz="1800" b="1">
              <a:solidFill>
                <a:srgbClr val="1F3763"/>
              </a:solidFill>
              <a:latin typeface="Calibri"/>
              <a:ea typeface="Calibri"/>
              <a:cs typeface="Calibri"/>
              <a:sym typeface="Calibri"/>
            </a:endParaRPr>
          </a:p>
          <a:p>
            <a:pPr marL="342900" lvl="0" indent="-342900" algn="l" rtl="0">
              <a:lnSpc>
                <a:spcPct val="107000"/>
              </a:lnSpc>
              <a:spcBef>
                <a:spcPts val="0"/>
              </a:spcBef>
              <a:spcAft>
                <a:spcPts val="0"/>
              </a:spcAft>
              <a:buSzPts val="1400"/>
              <a:buFont typeface="Calibri"/>
              <a:buChar char="•"/>
            </a:pPr>
            <a:r>
              <a:rPr lang="en-GB" sz="1800">
                <a:latin typeface="Calibri"/>
                <a:ea typeface="Calibri"/>
                <a:cs typeface="Calibri"/>
                <a:sym typeface="Calibri"/>
              </a:rPr>
              <a:t>Our staff take an evidence-informed and scholarly approach to developing their curricula and teaching practices, and are supported in developing their expertise for teaching.</a:t>
            </a:r>
            <a:endParaRPr/>
          </a:p>
          <a:p>
            <a:pPr marL="457200" lvl="0" indent="-228600" algn="l" rtl="0">
              <a:lnSpc>
                <a:spcPct val="107000"/>
              </a:lnSpc>
              <a:spcBef>
                <a:spcPts val="800"/>
              </a:spcBef>
              <a:spcAft>
                <a:spcPts val="0"/>
              </a:spcAft>
              <a:buSzPts val="1400"/>
              <a:buNone/>
            </a:pPr>
            <a:r>
              <a:rPr lang="en-GB" sz="1800">
                <a:solidFill>
                  <a:srgbClr val="2F5496"/>
                </a:solidFill>
                <a:latin typeface="Calibri"/>
                <a:ea typeface="Calibri"/>
                <a:cs typeface="Calibri"/>
                <a:sym typeface="Calibri"/>
              </a:rPr>
              <a:t> </a:t>
            </a:r>
            <a:endParaRPr sz="1800">
              <a:latin typeface="Calibri"/>
              <a:ea typeface="Calibri"/>
              <a:cs typeface="Calibri"/>
              <a:sym typeface="Calibri"/>
            </a:endParaRPr>
          </a:p>
          <a:p>
            <a:pPr marL="457200" lvl="0" indent="-228600" algn="l" rtl="0">
              <a:lnSpc>
                <a:spcPct val="107000"/>
              </a:lnSpc>
              <a:spcBef>
                <a:spcPts val="1000"/>
              </a:spcBef>
              <a:spcAft>
                <a:spcPts val="0"/>
              </a:spcAft>
              <a:buSzPts val="1400"/>
              <a:buNone/>
            </a:pPr>
            <a:r>
              <a:rPr lang="en-GB" sz="1800" b="1" u="sng">
                <a:solidFill>
                  <a:srgbClr val="2F5496"/>
                </a:solidFill>
                <a:latin typeface="Calibri"/>
                <a:ea typeface="Calibri"/>
                <a:cs typeface="Calibri"/>
                <a:sym typeface="Calibri"/>
              </a:rPr>
              <a:t>How can these Principles be used?</a:t>
            </a:r>
            <a:endParaRPr sz="1800" b="1">
              <a:solidFill>
                <a:srgbClr val="2F5496"/>
              </a:solidFill>
              <a:latin typeface="Calibri"/>
              <a:ea typeface="Calibri"/>
              <a:cs typeface="Calibri"/>
              <a:sym typeface="Calibri"/>
            </a:endParaRPr>
          </a:p>
          <a:p>
            <a:pPr marL="457200" lvl="0" indent="-228600" algn="l" rtl="0">
              <a:lnSpc>
                <a:spcPct val="107000"/>
              </a:lnSpc>
              <a:spcBef>
                <a:spcPts val="0"/>
              </a:spcBef>
              <a:spcAft>
                <a:spcPts val="0"/>
              </a:spcAft>
              <a:buSzPts val="1400"/>
              <a:buNone/>
            </a:pPr>
            <a:r>
              <a:rPr lang="en-GB" sz="1800">
                <a:latin typeface="Calibri"/>
                <a:ea typeface="Calibri"/>
                <a:cs typeface="Calibri"/>
                <a:sym typeface="Calibri"/>
              </a:rPr>
              <a:t>These principles can be used as an aide memoire of the Education Strategy for a variety of activities, for example designing and reviewing academic modules and programmes; planning or evaluating for student experience-related projects and initiatives.</a:t>
            </a:r>
            <a:endParaRPr/>
          </a:p>
          <a:p>
            <a:pPr marL="457200" lvl="0" indent="-228600" algn="l" rtl="0">
              <a:lnSpc>
                <a:spcPct val="107000"/>
              </a:lnSpc>
              <a:spcBef>
                <a:spcPts val="800"/>
              </a:spcBef>
              <a:spcAft>
                <a:spcPts val="0"/>
              </a:spcAft>
              <a:buSzPts val="1400"/>
              <a:buNone/>
            </a:pPr>
            <a:r>
              <a:rPr lang="en-GB" sz="1800">
                <a:solidFill>
                  <a:srgbClr val="2F5496"/>
                </a:solidFill>
                <a:latin typeface="Calibri"/>
                <a:ea typeface="Calibri"/>
                <a:cs typeface="Calibri"/>
                <a:sym typeface="Calibri"/>
              </a:rPr>
              <a:t> </a:t>
            </a:r>
            <a:endParaRPr sz="1800">
              <a:latin typeface="Calibri"/>
              <a:ea typeface="Calibri"/>
              <a:cs typeface="Calibri"/>
              <a:sym typeface="Calibri"/>
            </a:endParaRPr>
          </a:p>
          <a:p>
            <a:pPr marL="457200" lvl="0" indent="-228600" algn="l" rtl="0">
              <a:lnSpc>
                <a:spcPct val="107000"/>
              </a:lnSpc>
              <a:spcBef>
                <a:spcPts val="800"/>
              </a:spcBef>
              <a:spcAft>
                <a:spcPts val="0"/>
              </a:spcAft>
              <a:buSzPts val="1400"/>
              <a:buNone/>
            </a:pPr>
            <a:br>
              <a:rPr lang="en-GB" sz="1800">
                <a:latin typeface="Calibri"/>
                <a:ea typeface="Calibri"/>
                <a:cs typeface="Calibri"/>
                <a:sym typeface="Calibri"/>
              </a:rPr>
            </a:br>
            <a:r>
              <a:rPr lang="en-GB" sz="1800">
                <a:solidFill>
                  <a:srgbClr val="2F5496"/>
                </a:solidFill>
                <a:latin typeface="Calibri"/>
                <a:ea typeface="Calibri"/>
                <a:cs typeface="Calibri"/>
                <a:sym typeface="Calibri"/>
              </a:rPr>
              <a:t> </a:t>
            </a:r>
            <a:endParaRPr sz="1800">
              <a:latin typeface="Calibri"/>
              <a:ea typeface="Calibri"/>
              <a:cs typeface="Calibri"/>
              <a:sym typeface="Calibri"/>
            </a:endParaRPr>
          </a:p>
          <a:p>
            <a:pPr marL="457200" lvl="0" indent="-228600" algn="l" rtl="0">
              <a:lnSpc>
                <a:spcPct val="107000"/>
              </a:lnSpc>
              <a:spcBef>
                <a:spcPts val="1000"/>
              </a:spcBef>
              <a:spcAft>
                <a:spcPts val="0"/>
              </a:spcAft>
              <a:buSzPts val="1400"/>
              <a:buNone/>
            </a:pPr>
            <a:r>
              <a:rPr lang="en-GB" sz="1800" b="1" u="sng">
                <a:solidFill>
                  <a:srgbClr val="2F5496"/>
                </a:solidFill>
                <a:latin typeface="Calibri"/>
                <a:ea typeface="Calibri"/>
                <a:cs typeface="Calibri"/>
                <a:sym typeface="Calibri"/>
              </a:rPr>
              <a:t>What does this mean for curriculum design?</a:t>
            </a:r>
            <a:endParaRPr sz="1800" b="1">
              <a:solidFill>
                <a:srgbClr val="2F5496"/>
              </a:solidFill>
              <a:latin typeface="Calibri"/>
              <a:ea typeface="Calibri"/>
              <a:cs typeface="Calibri"/>
              <a:sym typeface="Calibri"/>
            </a:endParaRPr>
          </a:p>
          <a:p>
            <a:pPr marL="457200" lvl="0" indent="-228600" algn="l" rtl="0">
              <a:lnSpc>
                <a:spcPct val="107000"/>
              </a:lnSpc>
              <a:spcBef>
                <a:spcPts val="0"/>
              </a:spcBef>
              <a:spcAft>
                <a:spcPts val="0"/>
              </a:spcAft>
              <a:buSzPts val="1400"/>
              <a:buNone/>
            </a:pPr>
            <a:r>
              <a:rPr lang="en-GB" sz="1800">
                <a:latin typeface="Calibri"/>
                <a:ea typeface="Calibri"/>
                <a:cs typeface="Calibri"/>
                <a:sym typeface="Calibri"/>
              </a:rPr>
              <a:t>We take a thoughtful and evidence-informed approach to curriculum design at modular and programme level. At all stages we consider how the Education Design Principles are enacted:</a:t>
            </a:r>
            <a:endParaRPr/>
          </a:p>
          <a:p>
            <a:pPr marL="342900" lvl="0" indent="-342900" algn="l" rtl="0">
              <a:lnSpc>
                <a:spcPct val="107000"/>
              </a:lnSpc>
              <a:spcBef>
                <a:spcPts val="800"/>
              </a:spcBef>
              <a:spcAft>
                <a:spcPts val="0"/>
              </a:spcAft>
              <a:buSzPts val="1400"/>
              <a:buFont typeface="Arial"/>
              <a:buAutoNum type="arabicPeriod"/>
            </a:pPr>
            <a:r>
              <a:rPr lang="en-GB" sz="1800" b="1">
                <a:latin typeface="Calibri"/>
                <a:ea typeface="Calibri"/>
                <a:cs typeface="Calibri"/>
                <a:sym typeface="Calibri"/>
              </a:rPr>
              <a:t>Big Picture: </a:t>
            </a:r>
            <a:r>
              <a:rPr lang="en-GB" sz="1800">
                <a:latin typeface="Calibri"/>
                <a:ea typeface="Calibri"/>
                <a:cs typeface="Calibri"/>
                <a:sym typeface="Calibri"/>
              </a:rPr>
              <a:t>we step back and consider the overall intention of our module or programme. </a:t>
            </a:r>
            <a:br>
              <a:rPr lang="en-GB" sz="1800">
                <a:latin typeface="Calibri"/>
                <a:ea typeface="Calibri"/>
                <a:cs typeface="Calibri"/>
                <a:sym typeface="Calibri"/>
              </a:rPr>
            </a:br>
            <a:r>
              <a:rPr lang="en-GB" sz="1800">
                <a:latin typeface="Calibri"/>
                <a:ea typeface="Calibri"/>
                <a:cs typeface="Calibri"/>
                <a:sym typeface="Calibri"/>
              </a:rPr>
              <a:t>How will it change our students’ ways of thinking about and viewing the subject and the world? </a:t>
            </a:r>
            <a:br>
              <a:rPr lang="en-GB" sz="1800">
                <a:latin typeface="Calibri"/>
                <a:ea typeface="Calibri"/>
                <a:cs typeface="Calibri"/>
                <a:sym typeface="Calibri"/>
              </a:rPr>
            </a:br>
            <a:r>
              <a:rPr lang="en-GB" sz="1800">
                <a:latin typeface="Calibri"/>
                <a:ea typeface="Calibri"/>
                <a:cs typeface="Calibri"/>
                <a:sym typeface="Calibri"/>
              </a:rPr>
              <a:t>What are the big ideas and concepts they will need to get? For modules, how does this connect with other modules to create a coherent programme picture?</a:t>
            </a:r>
            <a:endParaRPr/>
          </a:p>
          <a:p>
            <a:pPr marL="342900" lvl="0" indent="-342900" algn="l" rtl="0">
              <a:lnSpc>
                <a:spcPct val="107000"/>
              </a:lnSpc>
              <a:spcBef>
                <a:spcPts val="0"/>
              </a:spcBef>
              <a:spcAft>
                <a:spcPts val="0"/>
              </a:spcAft>
              <a:buSzPts val="1400"/>
              <a:buFont typeface="Arial"/>
              <a:buAutoNum type="arabicPeriod"/>
            </a:pPr>
            <a:r>
              <a:rPr lang="en-GB" sz="1800" b="1">
                <a:latin typeface="Calibri"/>
                <a:ea typeface="Calibri"/>
                <a:cs typeface="Calibri"/>
                <a:sym typeface="Calibri"/>
              </a:rPr>
              <a:t>Aims:</a:t>
            </a:r>
            <a:r>
              <a:rPr lang="en-GB" sz="1800">
                <a:latin typeface="Calibri"/>
                <a:ea typeface="Calibri"/>
                <a:cs typeface="Calibri"/>
                <a:sym typeface="Calibri"/>
              </a:rPr>
              <a:t> having considered the bigger picture this can now be articulated as the educational aims of the module or programme. The aims are statements of the University’s intention for the module or programme, these might include: its purpose, the audience, and where it fits in the context of careers and/or further study. These aims will help students understand broadly what they should expect to gain from participating in the module or programme. Articulating these aims together as a teaching team (and with students through co-creation) helps to ensure a shared vision.</a:t>
            </a:r>
            <a:endParaRPr/>
          </a:p>
          <a:p>
            <a:pPr marL="342900" lvl="0" indent="-342900" algn="l" rtl="0">
              <a:lnSpc>
                <a:spcPct val="107000"/>
              </a:lnSpc>
              <a:spcBef>
                <a:spcPts val="0"/>
              </a:spcBef>
              <a:spcAft>
                <a:spcPts val="0"/>
              </a:spcAft>
              <a:buSzPts val="1400"/>
              <a:buFont typeface="Arial"/>
              <a:buAutoNum type="arabicPeriod"/>
            </a:pPr>
            <a:r>
              <a:rPr lang="en-GB" sz="1800" b="1">
                <a:latin typeface="Calibri"/>
                <a:ea typeface="Calibri"/>
                <a:cs typeface="Calibri"/>
                <a:sym typeface="Calibri"/>
              </a:rPr>
              <a:t>Learning Outcomes</a:t>
            </a:r>
            <a:r>
              <a:rPr lang="en-GB" sz="1800">
                <a:latin typeface="Calibri"/>
                <a:ea typeface="Calibri"/>
                <a:cs typeface="Calibri"/>
                <a:sym typeface="Calibri"/>
              </a:rPr>
              <a:t>: the educational aims articulate what the module or programme intends to achieve. The intended learning outcomes articulate what the student will be able to do as a result of actively participating.</a:t>
            </a:r>
            <a:endParaRPr/>
          </a:p>
          <a:p>
            <a:pPr marL="342900" lvl="0" indent="-342900" algn="l" rtl="0">
              <a:lnSpc>
                <a:spcPct val="107000"/>
              </a:lnSpc>
              <a:spcBef>
                <a:spcPts val="0"/>
              </a:spcBef>
              <a:spcAft>
                <a:spcPts val="0"/>
              </a:spcAft>
              <a:buSzPts val="1400"/>
              <a:buFont typeface="Arial"/>
              <a:buAutoNum type="arabicPeriod"/>
            </a:pPr>
            <a:r>
              <a:rPr lang="en-GB" sz="1800" b="1">
                <a:latin typeface="Calibri"/>
                <a:ea typeface="Calibri"/>
                <a:cs typeface="Calibri"/>
                <a:sym typeface="Calibri"/>
              </a:rPr>
              <a:t>Assessment</a:t>
            </a:r>
            <a:r>
              <a:rPr lang="en-GB" sz="1800">
                <a:latin typeface="Calibri"/>
                <a:ea typeface="Calibri"/>
                <a:cs typeface="Calibri"/>
                <a:sym typeface="Calibri"/>
              </a:rPr>
              <a:t>: assessment evaluates the extent to which the student has achieved the learning outcomes. If thoughtfully planned, it can also act as a vehicle </a:t>
            </a:r>
            <a:r>
              <a:rPr lang="en-GB" sz="1800" b="1">
                <a:latin typeface="Calibri"/>
                <a:ea typeface="Calibri"/>
                <a:cs typeface="Calibri"/>
                <a:sym typeface="Calibri"/>
              </a:rPr>
              <a:t>to enable better learning</a:t>
            </a:r>
            <a:r>
              <a:rPr lang="en-GB" sz="1800">
                <a:latin typeface="Calibri"/>
                <a:ea typeface="Calibri"/>
                <a:cs typeface="Calibri"/>
                <a:sym typeface="Calibri"/>
              </a:rPr>
              <a:t>. The type of assessment and learning activity/activities should be clearly aligned to the learning outcomes.</a:t>
            </a:r>
            <a:endParaRPr/>
          </a:p>
          <a:p>
            <a:pPr marL="342900" lvl="0" indent="-342900" algn="l" rtl="0">
              <a:lnSpc>
                <a:spcPct val="107000"/>
              </a:lnSpc>
              <a:spcBef>
                <a:spcPts val="0"/>
              </a:spcBef>
              <a:spcAft>
                <a:spcPts val="0"/>
              </a:spcAft>
              <a:buSzPts val="1400"/>
              <a:buFont typeface="Arial"/>
              <a:buAutoNum type="arabicPeriod"/>
            </a:pPr>
            <a:r>
              <a:rPr lang="en-GB" sz="1800" b="1">
                <a:latin typeface="Calibri"/>
                <a:ea typeface="Calibri"/>
                <a:cs typeface="Calibri"/>
                <a:sym typeface="Calibri"/>
              </a:rPr>
              <a:t>Learning Activities</a:t>
            </a:r>
            <a:r>
              <a:rPr lang="en-GB" sz="1800">
                <a:latin typeface="Calibri"/>
                <a:ea typeface="Calibri"/>
                <a:cs typeface="Calibri"/>
                <a:sym typeface="Calibri"/>
              </a:rPr>
              <a:t>: learning activities are designed to provide a clear structure for students to enable them to navigate through the module and programme, and to develop the skills, knowledge and ways of thinking and practising required to meet the learning outcomes. This structure can be communicated and supported through the use of Ultra. This structured learning can be complemented by enhanced learning opportunities such as co-curricular support from Academic Skills (Ask), the Library, and Careers &amp; Employability.</a:t>
            </a:r>
            <a:endParaRPr/>
          </a:p>
          <a:p>
            <a:pPr marL="342900" lvl="0" indent="-342900" algn="l" rtl="0">
              <a:lnSpc>
                <a:spcPct val="107000"/>
              </a:lnSpc>
              <a:spcBef>
                <a:spcPts val="0"/>
              </a:spcBef>
              <a:spcAft>
                <a:spcPts val="0"/>
              </a:spcAft>
              <a:buSzPts val="1400"/>
              <a:buFont typeface="Arial"/>
              <a:buAutoNum type="arabicPeriod"/>
            </a:pPr>
            <a:r>
              <a:rPr lang="en-GB" sz="1800" b="1">
                <a:latin typeface="Calibri"/>
                <a:ea typeface="Calibri"/>
                <a:cs typeface="Calibri"/>
                <a:sym typeface="Calibri"/>
              </a:rPr>
              <a:t>Resources:</a:t>
            </a:r>
            <a:r>
              <a:rPr lang="en-GB" sz="1800">
                <a:latin typeface="Calibri"/>
                <a:ea typeface="Calibri"/>
                <a:cs typeface="Calibri"/>
                <a:sym typeface="Calibri"/>
              </a:rPr>
              <a:t> what resources do we need to ensure an effective learning experience? As well as teaching staff and materials, resources might include those from professional services such as the Library, Academic Skills (ASk), Careers &amp; Employability, Student Wellbeing Services (SWS) etc; LinkedIn learning (and other e-learning tools); and specialist space (e.g. labs or studios), technologies and associated technical support.</a:t>
            </a:r>
            <a:endParaRPr/>
          </a:p>
          <a:p>
            <a:pPr marL="457200" lvl="0" indent="-228600" algn="l" rtl="0">
              <a:lnSpc>
                <a:spcPct val="107000"/>
              </a:lnSpc>
              <a:spcBef>
                <a:spcPts val="800"/>
              </a:spcBef>
              <a:spcAft>
                <a:spcPts val="0"/>
              </a:spcAft>
              <a:buSzPts val="1400"/>
              <a:buNone/>
            </a:pPr>
            <a:r>
              <a:rPr lang="en-GB" sz="1800">
                <a:latin typeface="Calibri"/>
                <a:ea typeface="Calibri"/>
                <a:cs typeface="Calibri"/>
                <a:sym typeface="Calibri"/>
              </a:rPr>
              <a:t> </a:t>
            </a:r>
            <a:endParaRPr sz="1800">
              <a:latin typeface="Calibri"/>
              <a:ea typeface="Calibri"/>
              <a:cs typeface="Calibri"/>
              <a:sym typeface="Calibri"/>
            </a:endParaRPr>
          </a:p>
          <a:p>
            <a:pPr marL="0" lvl="0" indent="0" algn="l" rtl="0">
              <a:lnSpc>
                <a:spcPct val="100000"/>
              </a:lnSpc>
              <a:spcBef>
                <a:spcPts val="2300"/>
              </a:spcBef>
              <a:spcAft>
                <a:spcPts val="0"/>
              </a:spcAft>
              <a:buSzPts val="1400"/>
              <a:buNone/>
            </a:pPr>
            <a:endParaRPr/>
          </a:p>
        </p:txBody>
      </p:sp>
      <p:sp>
        <p:nvSpPr>
          <p:cNvPr id="105" name="Google Shape;10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endParaRPr/>
          </a:p>
        </p:txBody>
      </p:sp>
      <p:sp>
        <p:nvSpPr>
          <p:cNvPr id="122" name="Google Shape;122;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endParaRPr/>
          </a:p>
        </p:txBody>
      </p:sp>
      <p:sp>
        <p:nvSpPr>
          <p:cNvPr id="133" name="Google Shape;133;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10f906a24e_0_4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Make it yours:  The purpose of this exercise is to understand that students will access the information in different ways. </a:t>
            </a:r>
            <a:endParaRPr/>
          </a:p>
        </p:txBody>
      </p:sp>
      <p:sp>
        <p:nvSpPr>
          <p:cNvPr id="144" name="Google Shape;144;g310f906a24e_0_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lvl="0" indent="-228600" algn="l" rtl="0">
              <a:lnSpc>
                <a:spcPct val="116000"/>
              </a:lnSpc>
              <a:spcBef>
                <a:spcPts val="0"/>
              </a:spcBef>
              <a:spcAft>
                <a:spcPts val="0"/>
              </a:spcAft>
              <a:buSzPts val="1400"/>
              <a:buNone/>
            </a:pPr>
            <a:r>
              <a:rPr lang="en-GB" sz="1800">
                <a:solidFill>
                  <a:srgbClr val="000000"/>
                </a:solidFill>
                <a:latin typeface="Arial"/>
                <a:ea typeface="Arial"/>
                <a:cs typeface="Arial"/>
                <a:sym typeface="Arial"/>
              </a:rPr>
              <a:t>Regulations came into force for public sector bodies on 23 September 2018. The full name of the regulations is the Public Sector Bodies (Websites and Mobile Applications) (No. 2) Accessibility Regulations 2018. They say you must make your websites and applications more accessible by making them ‘perceivable, operable, understandable and robust’ and to make reasonable adjustments for people who need them. The content as well as the format needs to be accessible.</a:t>
            </a:r>
            <a:endParaRPr sz="1800">
              <a:latin typeface="Arial"/>
              <a:ea typeface="Arial"/>
              <a:cs typeface="Arial"/>
              <a:sym typeface="Arial"/>
            </a:endParaRPr>
          </a:p>
          <a:p>
            <a:pPr marL="457200" lvl="0" indent="-228600" algn="l" rtl="0">
              <a:lnSpc>
                <a:spcPct val="116000"/>
              </a:lnSpc>
              <a:spcBef>
                <a:spcPts val="800"/>
              </a:spcBef>
              <a:spcAft>
                <a:spcPts val="0"/>
              </a:spcAft>
              <a:buSzPts val="1400"/>
              <a:buNone/>
            </a:pPr>
            <a:r>
              <a:rPr lang="en-GB" sz="1800">
                <a:solidFill>
                  <a:srgbClr val="000000"/>
                </a:solidFill>
                <a:latin typeface="Arial"/>
                <a:ea typeface="Arial"/>
                <a:cs typeface="Arial"/>
                <a:sym typeface="Arial"/>
              </a:rPr>
              <a:t>Here is a Digital Accessibility Guide to help you get to grips with the legislation. </a:t>
            </a:r>
            <a:r>
              <a:rPr lang="en-GB" sz="1800" u="sng">
                <a:solidFill>
                  <a:srgbClr val="467886"/>
                </a:solidFill>
                <a:latin typeface="Arial"/>
                <a:ea typeface="Arial"/>
                <a:cs typeface="Arial"/>
                <a:sym typeface="Arial"/>
                <a:hlinkClick r:id="rId3">
                  <a:extLst>
                    <a:ext uri="{A12FA001-AC4F-418D-AE19-62706E023703}">
                      <ahyp:hlinkClr xmlns:ahyp="http://schemas.microsoft.com/office/drawing/2018/hyperlinkcolor" val="tx"/>
                    </a:ext>
                  </a:extLst>
                </a:hlinkClick>
              </a:rPr>
              <a:t>Check it out on the Lexidis website</a:t>
            </a:r>
            <a:r>
              <a:rPr lang="en-GB" sz="1800">
                <a:solidFill>
                  <a:srgbClr val="000000"/>
                </a:solidFill>
                <a:latin typeface="Arial"/>
                <a:ea typeface="Arial"/>
                <a:cs typeface="Arial"/>
                <a:sym typeface="Arial"/>
              </a:rPr>
              <a:t>. </a:t>
            </a:r>
            <a:endParaRPr sz="1800">
              <a:latin typeface="Arial"/>
              <a:ea typeface="Arial"/>
              <a:cs typeface="Arial"/>
              <a:sym typeface="Arial"/>
            </a:endParaRPr>
          </a:p>
          <a:p>
            <a:pPr marL="457200" lvl="0" indent="-228600" algn="l" rtl="0">
              <a:lnSpc>
                <a:spcPct val="116000"/>
              </a:lnSpc>
              <a:spcBef>
                <a:spcPts val="800"/>
              </a:spcBef>
              <a:spcAft>
                <a:spcPts val="0"/>
              </a:spcAft>
              <a:buSzPts val="1400"/>
              <a:buNone/>
            </a:pPr>
            <a:r>
              <a:rPr lang="en-GB" sz="1800">
                <a:solidFill>
                  <a:srgbClr val="000000"/>
                </a:solidFill>
                <a:latin typeface="Arial"/>
                <a:ea typeface="Arial"/>
                <a:cs typeface="Arial"/>
                <a:sym typeface="Arial"/>
              </a:rPr>
              <a:t> </a:t>
            </a:r>
            <a:endParaRPr sz="1800">
              <a:latin typeface="Arial"/>
              <a:ea typeface="Arial"/>
              <a:cs typeface="Arial"/>
              <a:sym typeface="Arial"/>
            </a:endParaRPr>
          </a:p>
          <a:p>
            <a:pPr marL="457200" lvl="0" indent="-228600" algn="l" rtl="0">
              <a:lnSpc>
                <a:spcPct val="116000"/>
              </a:lnSpc>
              <a:spcBef>
                <a:spcPts val="1600"/>
              </a:spcBef>
              <a:spcAft>
                <a:spcPts val="0"/>
              </a:spcAft>
              <a:buSzPts val="1400"/>
              <a:buNone/>
            </a:pPr>
            <a:r>
              <a:rPr lang="en-GB" sz="1800" b="1">
                <a:solidFill>
                  <a:srgbClr val="0F4761"/>
                </a:solidFill>
                <a:latin typeface="Play"/>
                <a:ea typeface="Play"/>
                <a:cs typeface="Play"/>
                <a:sym typeface="Play"/>
              </a:rPr>
              <a:t>Accessibility legislation in a nutshell</a:t>
            </a:r>
            <a:endParaRPr sz="1800" b="1">
              <a:solidFill>
                <a:srgbClr val="0F4761"/>
              </a:solidFill>
              <a:latin typeface="Play"/>
              <a:ea typeface="Play"/>
              <a:cs typeface="Play"/>
              <a:sym typeface="Play"/>
            </a:endParaRPr>
          </a:p>
          <a:p>
            <a:pPr marL="342900" lvl="0" indent="-342900" algn="l" rtl="0">
              <a:lnSpc>
                <a:spcPct val="116000"/>
              </a:lnSpc>
              <a:spcBef>
                <a:spcPts val="900"/>
              </a:spcBef>
              <a:spcAft>
                <a:spcPts val="0"/>
              </a:spcAft>
              <a:buSzPts val="1400"/>
              <a:buFont typeface="Noto Sans Symbols"/>
              <a:buChar char="∙"/>
            </a:pPr>
            <a:r>
              <a:rPr lang="en-GB" sz="1800">
                <a:solidFill>
                  <a:srgbClr val="000000"/>
                </a:solidFill>
                <a:latin typeface="Arial"/>
                <a:ea typeface="Arial"/>
                <a:cs typeface="Arial"/>
                <a:sym typeface="Arial"/>
              </a:rPr>
              <a:t>Compliance is required to</a:t>
            </a:r>
            <a:r>
              <a:rPr lang="en-GB" sz="1800">
                <a:solidFill>
                  <a:srgbClr val="323130"/>
                </a:solidFill>
                <a:latin typeface="Quattrocento Sans"/>
                <a:ea typeface="Quattrocento Sans"/>
                <a:cs typeface="Quattrocento Sans"/>
                <a:sym typeface="Quattrocento Sans"/>
              </a:rPr>
              <a:t> </a:t>
            </a:r>
            <a:r>
              <a:rPr lang="en-GB" sz="1800" u="sng">
                <a:solidFill>
                  <a:srgbClr val="467886"/>
                </a:solidFill>
                <a:latin typeface="Arial"/>
                <a:ea typeface="Arial"/>
                <a:cs typeface="Arial"/>
                <a:sym typeface="Arial"/>
                <a:hlinkClick r:id="rId4">
                  <a:extLst>
                    <a:ext uri="{A12FA001-AC4F-418D-AE19-62706E023703}">
                      <ahyp:hlinkClr xmlns:ahyp="http://schemas.microsoft.com/office/drawing/2018/hyperlinkcolor" val="tx"/>
                    </a:ext>
                  </a:extLst>
                </a:hlinkClick>
              </a:rPr>
              <a:t>WCAG 2.1</a:t>
            </a:r>
            <a:r>
              <a:rPr lang="en-GB" sz="1800" u="sng">
                <a:solidFill>
                  <a:srgbClr val="467886"/>
                </a:solidFill>
                <a:latin typeface="Arial"/>
                <a:ea typeface="Arial"/>
                <a:cs typeface="Arial"/>
                <a:sym typeface="Arial"/>
              </a:rPr>
              <a:t> </a:t>
            </a:r>
            <a:r>
              <a:rPr lang="en-GB" sz="1800">
                <a:solidFill>
                  <a:srgbClr val="323130"/>
                </a:solidFill>
                <a:latin typeface="Quattrocento Sans"/>
                <a:ea typeface="Quattrocento Sans"/>
                <a:cs typeface="Quattrocento Sans"/>
                <a:sym typeface="Quattrocento Sans"/>
              </a:rPr>
              <a:t>l</a:t>
            </a:r>
            <a:r>
              <a:rPr lang="en-GB" sz="1800">
                <a:solidFill>
                  <a:srgbClr val="000000"/>
                </a:solidFill>
                <a:latin typeface="Arial"/>
                <a:ea typeface="Arial"/>
                <a:cs typeface="Arial"/>
                <a:sym typeface="Arial"/>
              </a:rPr>
              <a:t>evel. </a:t>
            </a:r>
            <a:r>
              <a:rPr lang="en-GB" sz="2800"/>
              <a:t>The Web Content Accessibility Guidelines (known as WCAG) are an internationally recognised set of recommendations for improving web accessibility.</a:t>
            </a:r>
            <a:endParaRPr sz="1800">
              <a:latin typeface="Arial"/>
              <a:ea typeface="Arial"/>
              <a:cs typeface="Arial"/>
              <a:sym typeface="Arial"/>
            </a:endParaRPr>
          </a:p>
          <a:p>
            <a:pPr marL="342900" lvl="0" indent="-342900" algn="l" rtl="0">
              <a:lnSpc>
                <a:spcPct val="116000"/>
              </a:lnSpc>
              <a:spcBef>
                <a:spcPts val="0"/>
              </a:spcBef>
              <a:spcAft>
                <a:spcPts val="0"/>
              </a:spcAft>
              <a:buSzPts val="1400"/>
              <a:buFont typeface="Noto Sans Symbols"/>
              <a:buChar char="∙"/>
            </a:pPr>
            <a:r>
              <a:rPr lang="en-GB" sz="1800">
                <a:solidFill>
                  <a:srgbClr val="000000"/>
                </a:solidFill>
                <a:latin typeface="Arial"/>
                <a:ea typeface="Arial"/>
                <a:cs typeface="Arial"/>
                <a:sym typeface="Arial"/>
              </a:rPr>
              <a:t>The legislation relates to content as well as format. </a:t>
            </a:r>
            <a:endParaRPr sz="1800">
              <a:latin typeface="Arial"/>
              <a:ea typeface="Arial"/>
              <a:cs typeface="Arial"/>
              <a:sym typeface="Arial"/>
            </a:endParaRPr>
          </a:p>
          <a:p>
            <a:pPr marL="342900" lvl="0" indent="-342900" algn="l" rtl="0">
              <a:lnSpc>
                <a:spcPct val="116000"/>
              </a:lnSpc>
              <a:spcBef>
                <a:spcPts val="0"/>
              </a:spcBef>
              <a:spcAft>
                <a:spcPts val="0"/>
              </a:spcAft>
              <a:buSzPts val="1400"/>
              <a:buFont typeface="Noto Sans Symbols"/>
              <a:buChar char="∙"/>
            </a:pPr>
            <a:r>
              <a:rPr lang="en-GB" sz="1800">
                <a:solidFill>
                  <a:srgbClr val="000000"/>
                </a:solidFill>
                <a:latin typeface="Arial"/>
                <a:ea typeface="Arial"/>
                <a:cs typeface="Arial"/>
                <a:sym typeface="Arial"/>
              </a:rPr>
              <a:t>It relates to applications such as Minerva as well as to our website.</a:t>
            </a:r>
            <a:endParaRPr sz="1800">
              <a:latin typeface="Arial"/>
              <a:ea typeface="Arial"/>
              <a:cs typeface="Arial"/>
              <a:sym typeface="Arial"/>
            </a:endParaRPr>
          </a:p>
          <a:p>
            <a:pPr marL="342900" lvl="0" indent="-342900" algn="l" rtl="0">
              <a:lnSpc>
                <a:spcPct val="116000"/>
              </a:lnSpc>
              <a:spcBef>
                <a:spcPts val="0"/>
              </a:spcBef>
              <a:spcAft>
                <a:spcPts val="0"/>
              </a:spcAft>
              <a:buSzPts val="1400"/>
              <a:buFont typeface="Noto Sans Symbols"/>
              <a:buChar char="∙"/>
            </a:pPr>
            <a:r>
              <a:rPr lang="en-GB" sz="1800">
                <a:solidFill>
                  <a:srgbClr val="000000"/>
                </a:solidFill>
                <a:latin typeface="Arial"/>
                <a:ea typeface="Arial"/>
                <a:cs typeface="Arial"/>
                <a:sym typeface="Arial"/>
              </a:rPr>
              <a:t>Each of these needs to have an 'Accessibility statement' which describes what is and is not yet accountable and what we're doing to address the issues. </a:t>
            </a:r>
            <a:endParaRPr sz="1800">
              <a:latin typeface="Arial"/>
              <a:ea typeface="Arial"/>
              <a:cs typeface="Arial"/>
              <a:sym typeface="Arial"/>
            </a:endParaRPr>
          </a:p>
          <a:p>
            <a:pPr marL="342900" lvl="0" indent="-342900" algn="l" rtl="0">
              <a:lnSpc>
                <a:spcPct val="116000"/>
              </a:lnSpc>
              <a:spcBef>
                <a:spcPts val="0"/>
              </a:spcBef>
              <a:spcAft>
                <a:spcPts val="0"/>
              </a:spcAft>
              <a:buSzPts val="1400"/>
              <a:buFont typeface="Noto Sans Symbols"/>
              <a:buChar char="∙"/>
            </a:pPr>
            <a:r>
              <a:rPr lang="en-GB" sz="1800">
                <a:solidFill>
                  <a:srgbClr val="000000"/>
                </a:solidFill>
                <a:latin typeface="Arial"/>
                <a:ea typeface="Arial"/>
                <a:cs typeface="Arial"/>
                <a:sym typeface="Arial"/>
              </a:rPr>
              <a:t>The government has provided a</a:t>
            </a:r>
            <a:r>
              <a:rPr lang="en-GB" sz="1800">
                <a:solidFill>
                  <a:srgbClr val="323130"/>
                </a:solidFill>
                <a:latin typeface="Quattrocento Sans"/>
                <a:ea typeface="Quattrocento Sans"/>
                <a:cs typeface="Quattrocento Sans"/>
                <a:sym typeface="Quattrocento Sans"/>
              </a:rPr>
              <a:t> </a:t>
            </a:r>
            <a:r>
              <a:rPr lang="en-GB" sz="1800" u="sng">
                <a:solidFill>
                  <a:srgbClr val="467886"/>
                </a:solidFill>
                <a:latin typeface="Arial"/>
                <a:ea typeface="Arial"/>
                <a:cs typeface="Arial"/>
                <a:sym typeface="Arial"/>
                <a:hlinkClick r:id="rId5">
                  <a:extLst>
                    <a:ext uri="{A12FA001-AC4F-418D-AE19-62706E023703}">
                      <ahyp:hlinkClr xmlns:ahyp="http://schemas.microsoft.com/office/drawing/2018/hyperlinkcolor" val="tx"/>
                    </a:ext>
                  </a:extLst>
                </a:hlinkClick>
              </a:rPr>
              <a:t>sample Accessibility statement</a:t>
            </a:r>
            <a:r>
              <a:rPr lang="en-GB" sz="1800">
                <a:solidFill>
                  <a:srgbClr val="323130"/>
                </a:solidFill>
                <a:latin typeface="Quattrocento Sans"/>
                <a:ea typeface="Quattrocento Sans"/>
                <a:cs typeface="Quattrocento Sans"/>
                <a:sym typeface="Quattrocento Sans"/>
              </a:rPr>
              <a:t> </a:t>
            </a:r>
            <a:r>
              <a:rPr lang="en-GB" sz="1800">
                <a:solidFill>
                  <a:srgbClr val="000000"/>
                </a:solidFill>
                <a:latin typeface="Arial"/>
                <a:ea typeface="Arial"/>
                <a:cs typeface="Arial"/>
                <a:sym typeface="Arial"/>
              </a:rPr>
              <a:t>that you can use to get started with your own accessibility statement/s.</a:t>
            </a:r>
            <a:endParaRPr sz="1800">
              <a:latin typeface="Arial"/>
              <a:ea typeface="Arial"/>
              <a:cs typeface="Arial"/>
              <a:sym typeface="Arial"/>
            </a:endParaRPr>
          </a:p>
          <a:p>
            <a:pPr marL="457200" lvl="0" indent="-228600" algn="l" rtl="0">
              <a:lnSpc>
                <a:spcPct val="116000"/>
              </a:lnSpc>
              <a:spcBef>
                <a:spcPts val="800"/>
              </a:spcBef>
              <a:spcAft>
                <a:spcPts val="0"/>
              </a:spcAft>
              <a:buSzPts val="1400"/>
              <a:buNone/>
            </a:pPr>
            <a:r>
              <a:rPr lang="en-GB" sz="1800">
                <a:solidFill>
                  <a:srgbClr val="000000"/>
                </a:solidFill>
                <a:latin typeface="Arial"/>
                <a:ea typeface="Arial"/>
                <a:cs typeface="Arial"/>
                <a:sym typeface="Arial"/>
              </a:rPr>
              <a:t>For more information and guidance on the legislation and how to make 'reasonable adjustments' see </a:t>
            </a:r>
            <a:r>
              <a:rPr lang="en-GB" sz="1800" u="sng">
                <a:solidFill>
                  <a:srgbClr val="467886"/>
                </a:solidFill>
                <a:latin typeface="Arial"/>
                <a:ea typeface="Arial"/>
                <a:cs typeface="Arial"/>
                <a:sym typeface="Arial"/>
              </a:rPr>
              <a:t>https://www.gov.uk/guidance/accessibility-requirements-for-public-sector-websites-and-apps</a:t>
            </a:r>
            <a:r>
              <a:rPr lang="en-GB" sz="1800">
                <a:solidFill>
                  <a:srgbClr val="000000"/>
                </a:solidFill>
                <a:latin typeface="Arial"/>
                <a:ea typeface="Arial"/>
                <a:cs typeface="Arial"/>
                <a:sym typeface="Arial"/>
              </a:rPr>
              <a:t>.</a:t>
            </a:r>
            <a:endParaRPr sz="1800">
              <a:latin typeface="Arial"/>
              <a:ea typeface="Arial"/>
              <a:cs typeface="Arial"/>
              <a:sym typeface="Arial"/>
            </a:endParaRPr>
          </a:p>
          <a:p>
            <a:pPr marL="457200" lvl="0" indent="-228600" algn="l" rtl="0">
              <a:lnSpc>
                <a:spcPct val="116000"/>
              </a:lnSpc>
              <a:spcBef>
                <a:spcPts val="800"/>
              </a:spcBef>
              <a:spcAft>
                <a:spcPts val="0"/>
              </a:spcAft>
              <a:buSzPts val="1400"/>
              <a:buNone/>
            </a:pPr>
            <a:r>
              <a:rPr lang="en-GB" sz="1800">
                <a:solidFill>
                  <a:srgbClr val="323130"/>
                </a:solidFill>
                <a:latin typeface="Quattrocento Sans"/>
                <a:ea typeface="Quattrocento Sans"/>
                <a:cs typeface="Quattrocento Sans"/>
                <a:sym typeface="Quattrocento Sans"/>
              </a:rPr>
              <a:t> </a:t>
            </a:r>
            <a:endParaRPr sz="1800">
              <a:latin typeface="Arial"/>
              <a:ea typeface="Arial"/>
              <a:cs typeface="Arial"/>
              <a:sym typeface="Arial"/>
            </a:endParaRPr>
          </a:p>
          <a:p>
            <a:pPr marL="457200" lvl="0" indent="-228600" algn="l" rtl="0">
              <a:lnSpc>
                <a:spcPct val="116000"/>
              </a:lnSpc>
              <a:spcBef>
                <a:spcPts val="800"/>
              </a:spcBef>
              <a:spcAft>
                <a:spcPts val="0"/>
              </a:spcAft>
              <a:buSzPts val="1400"/>
              <a:buNone/>
            </a:pPr>
            <a:r>
              <a:rPr lang="en-GB" sz="1800">
                <a:solidFill>
                  <a:srgbClr val="000000"/>
                </a:solidFill>
                <a:latin typeface="Arial"/>
                <a:ea typeface="Arial"/>
                <a:cs typeface="Arial"/>
                <a:sym typeface="Arial"/>
              </a:rPr>
              <a:t>Please contact Teaching Expertise Development,</a:t>
            </a:r>
            <a:r>
              <a:rPr lang="en-GB" sz="1800">
                <a:solidFill>
                  <a:srgbClr val="000000"/>
                </a:solidFill>
                <a:latin typeface="Quattrocento Sans"/>
                <a:ea typeface="Quattrocento Sans"/>
                <a:cs typeface="Quattrocento Sans"/>
                <a:sym typeface="Quattrocento Sans"/>
              </a:rPr>
              <a:t> </a:t>
            </a:r>
            <a:r>
              <a:rPr lang="en-GB" sz="1800" u="sng">
                <a:solidFill>
                  <a:srgbClr val="000000"/>
                </a:solidFill>
                <a:latin typeface="Arial"/>
                <a:ea typeface="Arial"/>
                <a:cs typeface="Arial"/>
                <a:sym typeface="Arial"/>
                <a:hlinkClick r:id="rId6">
                  <a:extLst>
                    <a:ext uri="{A12FA001-AC4F-418D-AE19-62706E023703}">
                      <ahyp:hlinkClr xmlns:ahyp="http://schemas.microsoft.com/office/drawing/2018/hyperlinkcolor" val="tx"/>
                    </a:ext>
                  </a:extLst>
                </a:hlinkClick>
              </a:rPr>
              <a:t>TED@bathspa.ac.uk</a:t>
            </a:r>
            <a:r>
              <a:rPr lang="en-GB" sz="1800">
                <a:solidFill>
                  <a:srgbClr val="000000"/>
                </a:solidFill>
                <a:latin typeface="Arial"/>
                <a:ea typeface="Arial"/>
                <a:cs typeface="Arial"/>
                <a:sym typeface="Arial"/>
              </a:rPr>
              <a:t> for further advice on digital accessibility. </a:t>
            </a:r>
            <a:endParaRPr sz="1800">
              <a:latin typeface="Arial"/>
              <a:ea typeface="Arial"/>
              <a:cs typeface="Arial"/>
              <a:sym typeface="Arial"/>
            </a:endParaRPr>
          </a:p>
          <a:p>
            <a:pPr marL="457200" lvl="0" indent="-228600" algn="l" rtl="0">
              <a:lnSpc>
                <a:spcPct val="116000"/>
              </a:lnSpc>
              <a:spcBef>
                <a:spcPts val="800"/>
              </a:spcBef>
              <a:spcAft>
                <a:spcPts val="800"/>
              </a:spcAft>
              <a:buSzPts val="1400"/>
              <a:buNone/>
            </a:pPr>
            <a:r>
              <a:rPr lang="en-GB" sz="1800">
                <a:solidFill>
                  <a:srgbClr val="000000"/>
                </a:solidFill>
                <a:latin typeface="Arial"/>
                <a:ea typeface="Arial"/>
                <a:cs typeface="Arial"/>
                <a:sym typeface="Arial"/>
              </a:rPr>
              <a:t> </a:t>
            </a:r>
            <a:endParaRPr sz="1800">
              <a:latin typeface="Arial"/>
              <a:ea typeface="Arial"/>
              <a:cs typeface="Arial"/>
              <a:sym typeface="Arial"/>
            </a:endParaRPr>
          </a:p>
        </p:txBody>
      </p:sp>
      <p:sp>
        <p:nvSpPr>
          <p:cNvPr id="164" name="Google Shape;164;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GB" b="1"/>
              <a:t>Principle 1: Perceivable</a:t>
            </a:r>
            <a:endParaRPr/>
          </a:p>
          <a:p>
            <a:pPr marL="457200" marR="0" lvl="0" indent="-228600" algn="l" rtl="0">
              <a:lnSpc>
                <a:spcPct val="100000"/>
              </a:lnSpc>
              <a:spcBef>
                <a:spcPts val="0"/>
              </a:spcBef>
              <a:spcAft>
                <a:spcPts val="0"/>
              </a:spcAft>
              <a:buClr>
                <a:srgbClr val="000000"/>
              </a:buClr>
              <a:buSzPts val="1400"/>
              <a:buFont typeface="Arial"/>
              <a:buNone/>
            </a:pPr>
            <a:r>
              <a:rPr lang="en-GB"/>
              <a:t>To meet </a:t>
            </a:r>
            <a:r>
              <a:rPr lang="en-GB" u="sng">
                <a:solidFill>
                  <a:schemeClr val="hlink"/>
                </a:solidFill>
                <a:hlinkClick r:id="rId3"/>
              </a:rPr>
              <a:t>WCAG 2.2 Principle 1: Perceivable</a:t>
            </a:r>
            <a:r>
              <a:rPr lang="en-GB"/>
              <a:t> you need to make sure users can recognise and use your service with the senses that are available to them.</a:t>
            </a:r>
            <a:endParaRPr/>
          </a:p>
          <a:p>
            <a:pPr marL="457200" marR="0" lvl="0" indent="-228600" algn="l" rtl="0">
              <a:lnSpc>
                <a:spcPct val="100000"/>
              </a:lnSpc>
              <a:spcBef>
                <a:spcPts val="0"/>
              </a:spcBef>
              <a:spcAft>
                <a:spcPts val="0"/>
              </a:spcAft>
              <a:buClr>
                <a:srgbClr val="000000"/>
              </a:buClr>
              <a:buSzPts val="1400"/>
              <a:buFont typeface="Arial"/>
              <a:buNone/>
            </a:pPr>
            <a:r>
              <a:rPr lang="en-GB"/>
              <a:t>This means you need to do things like:</a:t>
            </a:r>
            <a:endParaRPr/>
          </a:p>
          <a:p>
            <a:pPr marL="457200" lvl="0" indent="-228600" algn="l" rtl="0">
              <a:lnSpc>
                <a:spcPct val="100000"/>
              </a:lnSpc>
              <a:spcBef>
                <a:spcPts val="0"/>
              </a:spcBef>
              <a:spcAft>
                <a:spcPts val="0"/>
              </a:spcAft>
              <a:buSzPts val="1400"/>
              <a:buFont typeface="Arial"/>
              <a:buChar char="•"/>
            </a:pPr>
            <a:r>
              <a:rPr lang="en-GB"/>
              <a:t>provide text alternatives (‘alt text’) for non-text content</a:t>
            </a:r>
            <a:endParaRPr/>
          </a:p>
          <a:p>
            <a:pPr marL="457200" lvl="0" indent="-228600" algn="l" rtl="0">
              <a:lnSpc>
                <a:spcPct val="100000"/>
              </a:lnSpc>
              <a:spcBef>
                <a:spcPts val="0"/>
              </a:spcBef>
              <a:spcAft>
                <a:spcPts val="0"/>
              </a:spcAft>
              <a:buSzPts val="1400"/>
              <a:buFont typeface="Arial"/>
              <a:buChar char="•"/>
            </a:pPr>
            <a:r>
              <a:rPr lang="en-GB"/>
              <a:t>provide transcripts for audio and video</a:t>
            </a:r>
            <a:endParaRPr/>
          </a:p>
          <a:p>
            <a:pPr marL="457200" lvl="0" indent="-228600" algn="l" rtl="0">
              <a:lnSpc>
                <a:spcPct val="100000"/>
              </a:lnSpc>
              <a:spcBef>
                <a:spcPts val="0"/>
              </a:spcBef>
              <a:spcAft>
                <a:spcPts val="0"/>
              </a:spcAft>
              <a:buSzPts val="1400"/>
              <a:buFont typeface="Arial"/>
              <a:buChar char="•"/>
            </a:pPr>
            <a:r>
              <a:rPr lang="en-GB"/>
              <a:t>provide captions for video</a:t>
            </a:r>
            <a:endParaRPr/>
          </a:p>
          <a:p>
            <a:pPr marL="457200" lvl="0" indent="-228600" algn="l" rtl="0">
              <a:lnSpc>
                <a:spcPct val="100000"/>
              </a:lnSpc>
              <a:spcBef>
                <a:spcPts val="0"/>
              </a:spcBef>
              <a:spcAft>
                <a:spcPts val="0"/>
              </a:spcAft>
              <a:buSzPts val="1400"/>
              <a:buFont typeface="Arial"/>
              <a:buChar char="•"/>
            </a:pPr>
            <a:r>
              <a:rPr lang="en-GB"/>
              <a:t>make sure content is structured logically and can be navigated and read by a screen reader - this also helps if stylesheets are disabled</a:t>
            </a:r>
            <a:endParaRPr/>
          </a:p>
          <a:p>
            <a:pPr marL="457200" lvl="0" indent="-228600" algn="l" rtl="0">
              <a:lnSpc>
                <a:spcPct val="100000"/>
              </a:lnSpc>
              <a:spcBef>
                <a:spcPts val="0"/>
              </a:spcBef>
              <a:spcAft>
                <a:spcPts val="0"/>
              </a:spcAft>
              <a:buSzPts val="1400"/>
              <a:buFont typeface="Arial"/>
              <a:buChar char="•"/>
            </a:pPr>
            <a:r>
              <a:rPr lang="en-GB"/>
              <a:t>use the proper markup for every feature (for example, forms and data tables), so the relationships between content are defined properly</a:t>
            </a:r>
            <a:endParaRPr/>
          </a:p>
          <a:p>
            <a:pPr marL="457200" lvl="0" indent="-228600" algn="l" rtl="0">
              <a:lnSpc>
                <a:spcPct val="100000"/>
              </a:lnSpc>
              <a:spcBef>
                <a:spcPts val="0"/>
              </a:spcBef>
              <a:spcAft>
                <a:spcPts val="0"/>
              </a:spcAft>
              <a:buSzPts val="1400"/>
              <a:buFont typeface="Arial"/>
              <a:buChar char="•"/>
            </a:pPr>
            <a:r>
              <a:rPr lang="en-GB"/>
              <a:t>not use colour as the only way to explain or distinguish something</a:t>
            </a:r>
            <a:endParaRPr/>
          </a:p>
          <a:p>
            <a:pPr marL="457200" lvl="0" indent="-228600" algn="l" rtl="0">
              <a:lnSpc>
                <a:spcPct val="100000"/>
              </a:lnSpc>
              <a:spcBef>
                <a:spcPts val="0"/>
              </a:spcBef>
              <a:spcAft>
                <a:spcPts val="0"/>
              </a:spcAft>
              <a:buSzPts val="1400"/>
              <a:buFont typeface="Arial"/>
              <a:buChar char="•"/>
            </a:pPr>
            <a:r>
              <a:rPr lang="en-GB"/>
              <a:t>use text colours that show up clearly against the background colour</a:t>
            </a:r>
            <a:endParaRPr/>
          </a:p>
          <a:p>
            <a:pPr marL="457200" lvl="0" indent="-228600" algn="l" rtl="0">
              <a:lnSpc>
                <a:spcPct val="100000"/>
              </a:lnSpc>
              <a:spcBef>
                <a:spcPts val="0"/>
              </a:spcBef>
              <a:spcAft>
                <a:spcPts val="0"/>
              </a:spcAft>
              <a:buSzPts val="1400"/>
              <a:buFont typeface="Arial"/>
              <a:buChar char="•"/>
            </a:pPr>
            <a:r>
              <a:rPr lang="en-GB"/>
              <a:t>make sure every feature can be used when text size is increased by 200% and that content reflows to a single column when it’s increased by 400%</a:t>
            </a:r>
            <a:endParaRPr/>
          </a:p>
          <a:p>
            <a:pPr marL="457200" lvl="0" indent="-228600" algn="l" rtl="0">
              <a:lnSpc>
                <a:spcPct val="100000"/>
              </a:lnSpc>
              <a:spcBef>
                <a:spcPts val="0"/>
              </a:spcBef>
              <a:spcAft>
                <a:spcPts val="0"/>
              </a:spcAft>
              <a:buSzPts val="1400"/>
              <a:buFont typeface="Arial"/>
              <a:buChar char="•"/>
            </a:pPr>
            <a:r>
              <a:rPr lang="en-GB"/>
              <a:t>not use images of text</a:t>
            </a:r>
            <a:endParaRPr/>
          </a:p>
          <a:p>
            <a:pPr marL="457200" lvl="0" indent="-228600" algn="l" rtl="0">
              <a:lnSpc>
                <a:spcPct val="100000"/>
              </a:lnSpc>
              <a:spcBef>
                <a:spcPts val="0"/>
              </a:spcBef>
              <a:spcAft>
                <a:spcPts val="0"/>
              </a:spcAft>
              <a:buSzPts val="1400"/>
              <a:buFont typeface="Arial"/>
              <a:buChar char="•"/>
            </a:pPr>
            <a:r>
              <a:rPr lang="en-GB"/>
              <a:t>make sure your service is responsive - for example to the user’s device, page orientation and font size they like to use</a:t>
            </a:r>
            <a:endParaRPr/>
          </a:p>
          <a:p>
            <a:pPr marL="457200" lvl="0" indent="-228600" algn="l" rtl="0">
              <a:lnSpc>
                <a:spcPct val="100000"/>
              </a:lnSpc>
              <a:spcBef>
                <a:spcPts val="0"/>
              </a:spcBef>
              <a:spcAft>
                <a:spcPts val="0"/>
              </a:spcAft>
              <a:buSzPts val="1400"/>
              <a:buFont typeface="Arial"/>
              <a:buChar char="•"/>
            </a:pPr>
            <a:r>
              <a:rPr lang="en-GB"/>
              <a:t>make sure your service works well with assistive technologies - for example, important messages are marked up in a way that the screen readers knows they’re important</a:t>
            </a:r>
            <a:endParaRPr/>
          </a:p>
          <a:p>
            <a:pPr marL="457200" marR="0" lvl="0" indent="-228600" algn="l" rtl="0">
              <a:lnSpc>
                <a:spcPct val="100000"/>
              </a:lnSpc>
              <a:spcBef>
                <a:spcPts val="0"/>
              </a:spcBef>
              <a:spcAft>
                <a:spcPts val="0"/>
              </a:spcAft>
              <a:buClr>
                <a:srgbClr val="000000"/>
              </a:buClr>
              <a:buSzPts val="1400"/>
              <a:buFont typeface="Arial"/>
              <a:buNone/>
            </a:pPr>
            <a:r>
              <a:rPr lang="en-GB" b="1"/>
              <a:t>Principle 2: Operable</a:t>
            </a:r>
            <a:endParaRPr/>
          </a:p>
          <a:p>
            <a:pPr marL="457200" marR="0" lvl="0" indent="-228600" algn="l" rtl="0">
              <a:lnSpc>
                <a:spcPct val="100000"/>
              </a:lnSpc>
              <a:spcBef>
                <a:spcPts val="0"/>
              </a:spcBef>
              <a:spcAft>
                <a:spcPts val="0"/>
              </a:spcAft>
              <a:buClr>
                <a:srgbClr val="000000"/>
              </a:buClr>
              <a:buSzPts val="1400"/>
              <a:buFont typeface="Arial"/>
              <a:buNone/>
            </a:pPr>
            <a:r>
              <a:rPr lang="en-GB"/>
              <a:t>To meet </a:t>
            </a:r>
            <a:r>
              <a:rPr lang="en-GB" u="sng">
                <a:solidFill>
                  <a:schemeClr val="hlink"/>
                </a:solidFill>
                <a:hlinkClick r:id="rId4"/>
              </a:rPr>
              <a:t>WCAG 2.2 Principle 2: Operable</a:t>
            </a:r>
            <a:r>
              <a:rPr lang="en-GB"/>
              <a:t>, you have to make sure users can find and use your content, regardless of how they choose to access it (for example, using a keyboard or voice commands).</a:t>
            </a:r>
            <a:endParaRPr/>
          </a:p>
          <a:p>
            <a:pPr marL="457200" marR="0" lvl="0" indent="-228600" algn="l" rtl="0">
              <a:lnSpc>
                <a:spcPct val="100000"/>
              </a:lnSpc>
              <a:spcBef>
                <a:spcPts val="0"/>
              </a:spcBef>
              <a:spcAft>
                <a:spcPts val="0"/>
              </a:spcAft>
              <a:buClr>
                <a:srgbClr val="000000"/>
              </a:buClr>
              <a:buSzPts val="1400"/>
              <a:buFont typeface="Arial"/>
              <a:buNone/>
            </a:pPr>
            <a:r>
              <a:rPr lang="en-GB"/>
              <a:t>This means you need to do things like:</a:t>
            </a:r>
            <a:endParaRPr/>
          </a:p>
          <a:p>
            <a:pPr marL="457200" lvl="0" indent="-228600" algn="l" rtl="0">
              <a:lnSpc>
                <a:spcPct val="100000"/>
              </a:lnSpc>
              <a:spcBef>
                <a:spcPts val="0"/>
              </a:spcBef>
              <a:spcAft>
                <a:spcPts val="0"/>
              </a:spcAft>
              <a:buSzPts val="1400"/>
              <a:buFont typeface="Arial"/>
              <a:buChar char="•"/>
            </a:pPr>
            <a:r>
              <a:rPr lang="en-GB"/>
              <a:t>make sure everything works for keyboard-only users</a:t>
            </a:r>
            <a:endParaRPr/>
          </a:p>
          <a:p>
            <a:pPr marL="457200" lvl="0" indent="-228600" algn="l" rtl="0">
              <a:lnSpc>
                <a:spcPct val="100000"/>
              </a:lnSpc>
              <a:spcBef>
                <a:spcPts val="0"/>
              </a:spcBef>
              <a:spcAft>
                <a:spcPts val="0"/>
              </a:spcAft>
              <a:buSzPts val="1400"/>
              <a:buFont typeface="Arial"/>
              <a:buChar char="•"/>
            </a:pPr>
            <a:r>
              <a:rPr lang="en-GB"/>
              <a:t>let people play, pause and stop any moving content</a:t>
            </a:r>
            <a:endParaRPr/>
          </a:p>
          <a:p>
            <a:pPr marL="457200" lvl="0" indent="-228600" algn="l" rtl="0">
              <a:lnSpc>
                <a:spcPct val="100000"/>
              </a:lnSpc>
              <a:spcBef>
                <a:spcPts val="0"/>
              </a:spcBef>
              <a:spcAft>
                <a:spcPts val="0"/>
              </a:spcAft>
              <a:buSzPts val="1400"/>
              <a:buFont typeface="Arial"/>
              <a:buChar char="•"/>
            </a:pPr>
            <a:r>
              <a:rPr lang="en-GB"/>
              <a:t>not use blinking or flashing content - or let the user disable animations</a:t>
            </a:r>
            <a:endParaRPr/>
          </a:p>
          <a:p>
            <a:pPr marL="457200" lvl="0" indent="-228600" algn="l" rtl="0">
              <a:lnSpc>
                <a:spcPct val="100000"/>
              </a:lnSpc>
              <a:spcBef>
                <a:spcPts val="0"/>
              </a:spcBef>
              <a:spcAft>
                <a:spcPts val="0"/>
              </a:spcAft>
              <a:buSzPts val="1400"/>
              <a:buFont typeface="Arial"/>
              <a:buChar char="•"/>
            </a:pPr>
            <a:r>
              <a:rPr lang="en-GB"/>
              <a:t>provide a ‘skip to content’ link or equivalent</a:t>
            </a:r>
            <a:endParaRPr/>
          </a:p>
          <a:p>
            <a:pPr marL="457200" lvl="0" indent="-228600" algn="l" rtl="0">
              <a:lnSpc>
                <a:spcPct val="100000"/>
              </a:lnSpc>
              <a:spcBef>
                <a:spcPts val="0"/>
              </a:spcBef>
              <a:spcAft>
                <a:spcPts val="0"/>
              </a:spcAft>
              <a:buSzPts val="1400"/>
              <a:buFont typeface="Arial"/>
              <a:buChar char="•"/>
            </a:pPr>
            <a:r>
              <a:rPr lang="en-GB"/>
              <a:t>use descriptive titles for pages and frames</a:t>
            </a:r>
            <a:endParaRPr/>
          </a:p>
          <a:p>
            <a:pPr marL="457200" lvl="0" indent="-228600" algn="l" rtl="0">
              <a:lnSpc>
                <a:spcPct val="100000"/>
              </a:lnSpc>
              <a:spcBef>
                <a:spcPts val="0"/>
              </a:spcBef>
              <a:spcAft>
                <a:spcPts val="0"/>
              </a:spcAft>
              <a:buSzPts val="1400"/>
              <a:buFont typeface="Arial"/>
              <a:buChar char="•"/>
            </a:pPr>
            <a:r>
              <a:rPr lang="en-GB"/>
              <a:t>make sure users can move through content in a way that makes sense</a:t>
            </a:r>
            <a:endParaRPr/>
          </a:p>
          <a:p>
            <a:pPr marL="457200" lvl="0" indent="-228600" algn="l" rtl="0">
              <a:lnSpc>
                <a:spcPct val="100000"/>
              </a:lnSpc>
              <a:spcBef>
                <a:spcPts val="0"/>
              </a:spcBef>
              <a:spcAft>
                <a:spcPts val="0"/>
              </a:spcAft>
              <a:buSzPts val="1400"/>
              <a:buFont typeface="Arial"/>
              <a:buChar char="•"/>
            </a:pPr>
            <a:r>
              <a:rPr lang="en-GB"/>
              <a:t>use descriptive links so users know where a link will take them, or what downloadable linked content is</a:t>
            </a:r>
            <a:endParaRPr/>
          </a:p>
          <a:p>
            <a:pPr marL="457200" lvl="0" indent="-228600" algn="l" rtl="0">
              <a:lnSpc>
                <a:spcPct val="100000"/>
              </a:lnSpc>
              <a:spcBef>
                <a:spcPts val="0"/>
              </a:spcBef>
              <a:spcAft>
                <a:spcPts val="0"/>
              </a:spcAft>
              <a:buSzPts val="1400"/>
              <a:buFont typeface="Arial"/>
              <a:buChar char="•"/>
            </a:pPr>
            <a:r>
              <a:rPr lang="en-GB"/>
              <a:t>use meaningful headings and labels, making sure that any accessible labels match or closely resemble the label you’re using in the interface</a:t>
            </a:r>
            <a:endParaRPr/>
          </a:p>
          <a:p>
            <a:pPr marL="457200" lvl="0" indent="-228600" algn="l" rtl="0">
              <a:lnSpc>
                <a:spcPct val="100000"/>
              </a:lnSpc>
              <a:spcBef>
                <a:spcPts val="0"/>
              </a:spcBef>
              <a:spcAft>
                <a:spcPts val="0"/>
              </a:spcAft>
              <a:buSzPts val="1400"/>
              <a:buFont typeface="Arial"/>
              <a:buChar char="•"/>
            </a:pPr>
            <a:r>
              <a:rPr lang="en-GB"/>
              <a:t>make it easy for keyboard users to see the item their keyboard or assistive technology is currently focused on - this is known as ‘active focus’</a:t>
            </a:r>
            <a:endParaRPr/>
          </a:p>
          <a:p>
            <a:pPr marL="457200" lvl="0" indent="-228600" algn="l" rtl="0">
              <a:lnSpc>
                <a:spcPct val="100000"/>
              </a:lnSpc>
              <a:spcBef>
                <a:spcPts val="0"/>
              </a:spcBef>
              <a:spcAft>
                <a:spcPts val="0"/>
              </a:spcAft>
              <a:buSzPts val="1400"/>
              <a:buFont typeface="Arial"/>
              <a:buChar char="•"/>
            </a:pPr>
            <a:r>
              <a:rPr lang="en-GB"/>
              <a:t>only use things like mouse events or dynamic interactions (like swiping or dragging) when they’re strictly necessary - or let the user disable them and interact with the interface in a different way</a:t>
            </a:r>
            <a:endParaRPr/>
          </a:p>
          <a:p>
            <a:pPr marL="457200" lvl="0" indent="-228600" algn="l" rtl="0">
              <a:lnSpc>
                <a:spcPct val="100000"/>
              </a:lnSpc>
              <a:spcBef>
                <a:spcPts val="0"/>
              </a:spcBef>
              <a:spcAft>
                <a:spcPts val="0"/>
              </a:spcAft>
              <a:buSzPts val="1400"/>
              <a:buFont typeface="Arial"/>
              <a:buChar char="•"/>
            </a:pPr>
            <a:r>
              <a:rPr lang="en-GB"/>
              <a:t>make it easy for users to disable and change shortcut keys</a:t>
            </a:r>
            <a:endParaRPr/>
          </a:p>
          <a:p>
            <a:pPr marL="457200" lvl="0" indent="-228600" algn="l" rtl="0">
              <a:lnSpc>
                <a:spcPct val="100000"/>
              </a:lnSpc>
              <a:spcBef>
                <a:spcPts val="0"/>
              </a:spcBef>
              <a:spcAft>
                <a:spcPts val="0"/>
              </a:spcAft>
              <a:buSzPts val="1400"/>
              <a:buFont typeface="Arial"/>
              <a:buChar char="•"/>
            </a:pPr>
            <a:r>
              <a:rPr lang="en-GB"/>
              <a:t>make sure interactive elements such as buttons are big enough or spaced far enough apart to make it easy to select the right one</a:t>
            </a:r>
            <a:endParaRPr/>
          </a:p>
          <a:p>
            <a:pPr marL="457200" marR="0" lvl="0" indent="-228600" algn="l" rtl="0">
              <a:lnSpc>
                <a:spcPct val="100000"/>
              </a:lnSpc>
              <a:spcBef>
                <a:spcPts val="0"/>
              </a:spcBef>
              <a:spcAft>
                <a:spcPts val="0"/>
              </a:spcAft>
              <a:buClr>
                <a:srgbClr val="000000"/>
              </a:buClr>
              <a:buSzPts val="1400"/>
              <a:buFont typeface="Arial"/>
              <a:buNone/>
            </a:pPr>
            <a:r>
              <a:rPr lang="en-GB" b="1"/>
              <a:t>Principle 3: Understandable</a:t>
            </a:r>
            <a:endParaRPr/>
          </a:p>
          <a:p>
            <a:pPr marL="457200" marR="0" lvl="0" indent="-228600" algn="l" rtl="0">
              <a:lnSpc>
                <a:spcPct val="100000"/>
              </a:lnSpc>
              <a:spcBef>
                <a:spcPts val="0"/>
              </a:spcBef>
              <a:spcAft>
                <a:spcPts val="0"/>
              </a:spcAft>
              <a:buClr>
                <a:srgbClr val="000000"/>
              </a:buClr>
              <a:buSzPts val="1400"/>
              <a:buFont typeface="Arial"/>
              <a:buNone/>
            </a:pPr>
            <a:r>
              <a:rPr lang="en-GB"/>
              <a:t>To meet </a:t>
            </a:r>
            <a:r>
              <a:rPr lang="en-GB" u="sng">
                <a:solidFill>
                  <a:schemeClr val="hlink"/>
                </a:solidFill>
                <a:hlinkClick r:id="rId5"/>
              </a:rPr>
              <a:t>WCAG 2.2 Principle 3: Understandable</a:t>
            </a:r>
            <a:r>
              <a:rPr lang="en-GB"/>
              <a:t>, you have to make sure people can understand your content and how the service works.</a:t>
            </a:r>
            <a:endParaRPr/>
          </a:p>
          <a:p>
            <a:pPr marL="457200" marR="0" lvl="0" indent="-228600" algn="l" rtl="0">
              <a:lnSpc>
                <a:spcPct val="100000"/>
              </a:lnSpc>
              <a:spcBef>
                <a:spcPts val="0"/>
              </a:spcBef>
              <a:spcAft>
                <a:spcPts val="0"/>
              </a:spcAft>
              <a:buClr>
                <a:srgbClr val="000000"/>
              </a:buClr>
              <a:buSzPts val="1400"/>
              <a:buFont typeface="Arial"/>
              <a:buNone/>
            </a:pPr>
            <a:r>
              <a:rPr lang="en-GB"/>
              <a:t>This means you need to do things like:</a:t>
            </a:r>
            <a:endParaRPr/>
          </a:p>
          <a:p>
            <a:pPr marL="457200" lvl="0" indent="-228600" algn="l" rtl="0">
              <a:lnSpc>
                <a:spcPct val="100000"/>
              </a:lnSpc>
              <a:spcBef>
                <a:spcPts val="0"/>
              </a:spcBef>
              <a:spcAft>
                <a:spcPts val="0"/>
              </a:spcAft>
              <a:buSzPts val="1400"/>
              <a:buFont typeface="Arial"/>
              <a:buChar char="•"/>
            </a:pPr>
            <a:r>
              <a:rPr lang="en-GB"/>
              <a:t>make it clear what language the content is written in, and indicate if this changes</a:t>
            </a:r>
            <a:endParaRPr/>
          </a:p>
          <a:p>
            <a:pPr marL="457200" lvl="0" indent="-228600" algn="l" rtl="0">
              <a:lnSpc>
                <a:spcPct val="100000"/>
              </a:lnSpc>
              <a:spcBef>
                <a:spcPts val="0"/>
              </a:spcBef>
              <a:spcAft>
                <a:spcPts val="0"/>
              </a:spcAft>
              <a:buSzPts val="1400"/>
              <a:buFont typeface="Arial"/>
              <a:buChar char="•"/>
            </a:pPr>
            <a:r>
              <a:rPr lang="en-GB"/>
              <a:t>make sure features look consistent and behave in predictable ways, including help mechanisms</a:t>
            </a:r>
            <a:endParaRPr/>
          </a:p>
          <a:p>
            <a:pPr marL="457200" lvl="0" indent="-228600" algn="l" rtl="0">
              <a:lnSpc>
                <a:spcPct val="100000"/>
              </a:lnSpc>
              <a:spcBef>
                <a:spcPts val="0"/>
              </a:spcBef>
              <a:spcAft>
                <a:spcPts val="0"/>
              </a:spcAft>
              <a:buSzPts val="1400"/>
              <a:buFont typeface="Arial"/>
              <a:buChar char="•"/>
            </a:pPr>
            <a:r>
              <a:rPr lang="en-GB"/>
              <a:t>make sure all form fields have visible and meaningful labels - and that they’re marked up properly</a:t>
            </a:r>
            <a:endParaRPr/>
          </a:p>
          <a:p>
            <a:pPr marL="457200" lvl="0" indent="-228600" algn="l" rtl="0">
              <a:lnSpc>
                <a:spcPct val="100000"/>
              </a:lnSpc>
              <a:spcBef>
                <a:spcPts val="0"/>
              </a:spcBef>
              <a:spcAft>
                <a:spcPts val="0"/>
              </a:spcAft>
              <a:buSzPts val="1400"/>
              <a:buFont typeface="Arial"/>
              <a:buChar char="•"/>
            </a:pPr>
            <a:r>
              <a:rPr lang="en-GB"/>
              <a:t>make it easy for people to identify and correct errors in forms - you can find best practice for form design in the </a:t>
            </a:r>
            <a:r>
              <a:rPr lang="en-GB" u="sng">
                <a:solidFill>
                  <a:schemeClr val="hlink"/>
                </a:solidFill>
                <a:hlinkClick r:id="rId6"/>
              </a:rPr>
              <a:t>GOV.UK Design System</a:t>
            </a:r>
            <a:r>
              <a:rPr lang="en-GB"/>
              <a:t> </a:t>
            </a:r>
            <a:endParaRPr/>
          </a:p>
          <a:p>
            <a:pPr marL="457200" lvl="0" indent="-228600" algn="l" rtl="0">
              <a:lnSpc>
                <a:spcPct val="100000"/>
              </a:lnSpc>
              <a:spcBef>
                <a:spcPts val="0"/>
              </a:spcBef>
              <a:spcAft>
                <a:spcPts val="0"/>
              </a:spcAft>
              <a:buSzPts val="1400"/>
              <a:buFont typeface="Arial"/>
              <a:buChar char="•"/>
            </a:pPr>
            <a:r>
              <a:rPr lang="en-GB"/>
              <a:t>make it easy for people to re-enter information they’ve previously entered into a form</a:t>
            </a:r>
            <a:endParaRPr/>
          </a:p>
          <a:p>
            <a:pPr marL="457200" lvl="0" indent="-228600" algn="l" rtl="0">
              <a:lnSpc>
                <a:spcPct val="100000"/>
              </a:lnSpc>
              <a:spcBef>
                <a:spcPts val="0"/>
              </a:spcBef>
              <a:spcAft>
                <a:spcPts val="0"/>
              </a:spcAft>
              <a:buSzPts val="1400"/>
              <a:buFont typeface="Arial"/>
              <a:buChar char="•"/>
            </a:pPr>
            <a:r>
              <a:rPr lang="en-GB"/>
              <a:t>make it easy for people to log in without having to remember information or solve a problem</a:t>
            </a:r>
            <a:endParaRPr/>
          </a:p>
          <a:p>
            <a:pPr marL="457200" marR="0" lvl="0" indent="-228600" algn="l" rtl="0">
              <a:lnSpc>
                <a:spcPct val="100000"/>
              </a:lnSpc>
              <a:spcBef>
                <a:spcPts val="0"/>
              </a:spcBef>
              <a:spcAft>
                <a:spcPts val="0"/>
              </a:spcAft>
              <a:buClr>
                <a:srgbClr val="000000"/>
              </a:buClr>
              <a:buSzPts val="1400"/>
              <a:buFont typeface="Arial"/>
              <a:buNone/>
            </a:pPr>
            <a:r>
              <a:rPr lang="en-GB" b="1"/>
              <a:t>Principle 4: Robust</a:t>
            </a:r>
            <a:endParaRPr/>
          </a:p>
          <a:p>
            <a:pPr marL="457200" marR="0" lvl="0" indent="-228600" algn="l" rtl="0">
              <a:lnSpc>
                <a:spcPct val="100000"/>
              </a:lnSpc>
              <a:spcBef>
                <a:spcPts val="0"/>
              </a:spcBef>
              <a:spcAft>
                <a:spcPts val="0"/>
              </a:spcAft>
              <a:buClr>
                <a:srgbClr val="000000"/>
              </a:buClr>
              <a:buSzPts val="1400"/>
              <a:buFont typeface="Arial"/>
              <a:buNone/>
            </a:pPr>
            <a:r>
              <a:rPr lang="en-GB"/>
              <a:t>To meet </a:t>
            </a:r>
            <a:r>
              <a:rPr lang="en-GB" u="sng">
                <a:solidFill>
                  <a:schemeClr val="hlink"/>
                </a:solidFill>
                <a:hlinkClick r:id="rId7"/>
              </a:rPr>
              <a:t>WCAG 2.2 Principle 4: Robust</a:t>
            </a:r>
            <a:r>
              <a:rPr lang="en-GB"/>
              <a:t>, you must make sure your content can be interpreted reliably by a wide variety of user agents (including assistive technologies).</a:t>
            </a:r>
            <a:endParaRPr/>
          </a:p>
          <a:p>
            <a:pPr marL="457200" marR="0" lvl="0" indent="-228600" algn="l" rtl="0">
              <a:lnSpc>
                <a:spcPct val="100000"/>
              </a:lnSpc>
              <a:spcBef>
                <a:spcPts val="0"/>
              </a:spcBef>
              <a:spcAft>
                <a:spcPts val="0"/>
              </a:spcAft>
              <a:buClr>
                <a:srgbClr val="000000"/>
              </a:buClr>
              <a:buSzPts val="1400"/>
              <a:buFont typeface="Arial"/>
              <a:buNone/>
            </a:pPr>
            <a:r>
              <a:rPr lang="en-GB"/>
              <a:t>This means you need to do things like:</a:t>
            </a:r>
            <a:endParaRPr/>
          </a:p>
          <a:p>
            <a:pPr marL="457200" lvl="0" indent="-228600" algn="l" rtl="0">
              <a:lnSpc>
                <a:spcPct val="100000"/>
              </a:lnSpc>
              <a:spcBef>
                <a:spcPts val="0"/>
              </a:spcBef>
              <a:spcAft>
                <a:spcPts val="0"/>
              </a:spcAft>
              <a:buSzPts val="1400"/>
              <a:buFont typeface="Arial"/>
              <a:buChar char="•"/>
            </a:pPr>
            <a:r>
              <a:rPr lang="en-GB"/>
              <a:t>make sure your code lets assistive technologies know what every user interface component is for, what state it’s currently in and if it changes</a:t>
            </a:r>
            <a:endParaRPr/>
          </a:p>
          <a:p>
            <a:pPr marL="457200" lvl="0" indent="-228600" algn="l" rtl="0">
              <a:lnSpc>
                <a:spcPct val="100000"/>
              </a:lnSpc>
              <a:spcBef>
                <a:spcPts val="0"/>
              </a:spcBef>
              <a:spcAft>
                <a:spcPts val="0"/>
              </a:spcAft>
              <a:buSzPts val="1400"/>
              <a:buFont typeface="Arial"/>
              <a:buChar char="•"/>
            </a:pPr>
            <a:r>
              <a:rPr lang="en-GB"/>
              <a:t>make sure important status messages or modal dialogs are marked up in a way that informs users of their presence and purpose, and lets them interact with them using their assistive technology</a:t>
            </a:r>
            <a:endParaRPr/>
          </a:p>
          <a:p>
            <a:pPr marL="0" lvl="0" indent="0" algn="l" rtl="0">
              <a:lnSpc>
                <a:spcPct val="100000"/>
              </a:lnSpc>
              <a:spcBef>
                <a:spcPts val="1500"/>
              </a:spcBef>
              <a:spcAft>
                <a:spcPts val="0"/>
              </a:spcAft>
              <a:buSzPts val="1400"/>
              <a:buNone/>
            </a:pPr>
            <a:endParaRPr/>
          </a:p>
        </p:txBody>
      </p:sp>
      <p:sp>
        <p:nvSpPr>
          <p:cNvPr id="176" name="Google Shape;176;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24" name="Google Shape;24;p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25" name="Google Shape;25;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1" name="Google Shape;31;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4"/>
        <p:cNvGrpSpPr/>
        <p:nvPr/>
      </p:nvGrpSpPr>
      <p:grpSpPr>
        <a:xfrm>
          <a:off x="0" y="0"/>
          <a:ext cx="0" cy="0"/>
          <a:chOff x="0" y="0"/>
          <a:chExt cx="0" cy="0"/>
        </a:xfrm>
      </p:grpSpPr>
      <p:sp>
        <p:nvSpPr>
          <p:cNvPr id="35" name="Google Shape;35;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7" name="Google Shape;37;p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38" name="Google Shape;38;p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9" name="Google Shape;39;p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0" name="Google Shape;40;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3"/>
        <p:cNvGrpSpPr/>
        <p:nvPr/>
      </p:nvGrpSpPr>
      <p:grpSpPr>
        <a:xfrm>
          <a:off x="0" y="0"/>
          <a:ext cx="0" cy="0"/>
          <a:chOff x="0" y="0"/>
          <a:chExt cx="0" cy="0"/>
        </a:xfrm>
      </p:grpSpPr>
      <p:sp>
        <p:nvSpPr>
          <p:cNvPr id="44" name="Google Shape;44;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7"/>
        <p:cNvGrpSpPr/>
        <p:nvPr/>
      </p:nvGrpSpPr>
      <p:grpSpPr>
        <a:xfrm>
          <a:off x="0" y="0"/>
          <a:ext cx="0" cy="0"/>
          <a:chOff x="0" y="0"/>
          <a:chExt cx="0" cy="0"/>
        </a:xfrm>
      </p:grpSpPr>
      <p:sp>
        <p:nvSpPr>
          <p:cNvPr id="48" name="Google Shape;48;p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50" name="Google Shape;50;p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4"/>
        <p:cNvGrpSpPr/>
        <p:nvPr/>
      </p:nvGrpSpPr>
      <p:grpSpPr>
        <a:xfrm>
          <a:off x="0" y="0"/>
          <a:ext cx="0" cy="0"/>
          <a:chOff x="0" y="0"/>
          <a:chExt cx="0" cy="0"/>
        </a:xfrm>
      </p:grpSpPr>
      <p:sp>
        <p:nvSpPr>
          <p:cNvPr id="55" name="Google Shape;55;p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a:spLocks noGrp="1"/>
          </p:cNvSpPr>
          <p:nvPr>
            <p:ph type="pic" idx="2"/>
          </p:nvPr>
        </p:nvSpPr>
        <p:spPr>
          <a:xfrm>
            <a:off x="1792288" y="612775"/>
            <a:ext cx="5486400" cy="4114800"/>
          </a:xfrm>
          <a:prstGeom prst="rect">
            <a:avLst/>
          </a:prstGeom>
          <a:noFill/>
          <a:ln>
            <a:noFill/>
          </a:ln>
        </p:spPr>
      </p:sp>
      <p:sp>
        <p:nvSpPr>
          <p:cNvPr id="57" name="Google Shape;57;p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8" name="Google Shape;58;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1"/>
        <p:cNvGrpSpPr/>
        <p:nvPr/>
      </p:nvGrpSpPr>
      <p:grpSpPr>
        <a:xfrm>
          <a:off x="0" y="0"/>
          <a:ext cx="0" cy="0"/>
          <a:chOff x="0" y="0"/>
          <a:chExt cx="0" cy="0"/>
        </a:xfrm>
      </p:grpSpPr>
      <p:sp>
        <p:nvSpPr>
          <p:cNvPr id="62" name="Google Shape;62;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64" name="Google Shape;64;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7"/>
        <p:cNvGrpSpPr/>
        <p:nvPr/>
      </p:nvGrpSpPr>
      <p:grpSpPr>
        <a:xfrm>
          <a:off x="0" y="0"/>
          <a:ext cx="0" cy="0"/>
          <a:chOff x="0" y="0"/>
          <a:chExt cx="0" cy="0"/>
        </a:xfrm>
      </p:grpSpPr>
      <p:sp>
        <p:nvSpPr>
          <p:cNvPr id="68" name="Google Shape;68;p1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0" name="Google Shape;70;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www.bathspa.ac.uk/projects/teaching-expertise-guide/inclusive-teaching/"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10.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hyperlink" Target="https://www.bathspa.ac.uk/about-us/governance/policies/accessibility-statement-for-vle/" TargetMode="External"/><Relationship Id="rId5" Type="http://schemas.openxmlformats.org/officeDocument/2006/relationships/hyperlink" Target="https://www.gov.uk/service-manual/helping-people-to-use-your-service/understanding-wcag" TargetMode="External"/><Relationship Id="rId4" Type="http://schemas.openxmlformats.org/officeDocument/2006/relationships/hyperlink" Target="https://www.bathspa.ac.uk/media/bathspaacuk/projects/teaching-expertise-guide/Accessible-Teaching-and-Learning-v.2024-04.docx" TargetMode="Externa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76"/>
        <p:cNvGrpSpPr/>
        <p:nvPr/>
      </p:nvGrpSpPr>
      <p:grpSpPr>
        <a:xfrm>
          <a:off x="0" y="0"/>
          <a:ext cx="0" cy="0"/>
          <a:chOff x="0" y="0"/>
          <a:chExt cx="0" cy="0"/>
        </a:xfrm>
      </p:grpSpPr>
      <p:sp>
        <p:nvSpPr>
          <p:cNvPr id="77" name="Google Shape;77;p11"/>
          <p:cNvSpPr txBox="1">
            <a:spLocks noGrp="1"/>
          </p:cNvSpPr>
          <p:nvPr>
            <p:ph type="title"/>
          </p:nvPr>
        </p:nvSpPr>
        <p:spPr>
          <a:xfrm>
            <a:off x="457200" y="404675"/>
            <a:ext cx="8496000" cy="2437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CPD10</a:t>
            </a:r>
            <a:br>
              <a:rPr lang="en-GB" b="1" dirty="0">
                <a:latin typeface="Arial"/>
                <a:ea typeface="Arial"/>
                <a:cs typeface="Arial"/>
              </a:rPr>
            </a:br>
            <a:r>
              <a:rPr lang="en-GB" b="1">
                <a:latin typeface="Arial"/>
                <a:ea typeface="Arial"/>
                <a:cs typeface="Arial"/>
                <a:sym typeface="Arial"/>
              </a:rPr>
              <a:t>Virtual Learning Environment</a:t>
            </a:r>
            <a:br>
              <a:rPr lang="en-GB" b="1" dirty="0">
                <a:latin typeface="Arial"/>
                <a:ea typeface="Arial"/>
                <a:cs typeface="Arial"/>
              </a:rPr>
            </a:br>
            <a:r>
              <a:rPr lang="en-GB" b="1" dirty="0">
                <a:latin typeface="Arial"/>
                <a:ea typeface="Arial"/>
                <a:cs typeface="Arial"/>
                <a:sym typeface="Arial"/>
              </a:rPr>
              <a:t>(VLE)</a:t>
            </a:r>
            <a:endParaRPr b="1" dirty="0">
              <a:latin typeface="Arial"/>
              <a:ea typeface="Arial"/>
              <a:cs typeface="Arial"/>
              <a:sym typeface="Arial"/>
            </a:endParaRPr>
          </a:p>
          <a:p>
            <a:pPr marL="0" lvl="0" indent="0" algn="l" rtl="0">
              <a:lnSpc>
                <a:spcPct val="100000"/>
              </a:lnSpc>
              <a:spcBef>
                <a:spcPts val="0"/>
              </a:spcBef>
              <a:spcAft>
                <a:spcPts val="0"/>
              </a:spcAft>
              <a:buClr>
                <a:srgbClr val="22314E"/>
              </a:buClr>
              <a:buSzPts val="4400"/>
              <a:buFont typeface="Arial"/>
              <a:buNone/>
            </a:pPr>
            <a:endParaRPr b="1">
              <a:solidFill>
                <a:srgbClr val="22314E"/>
              </a:solidFill>
              <a:latin typeface="Arial"/>
              <a:ea typeface="Arial"/>
              <a:cs typeface="Arial"/>
              <a:sym typeface="Arial"/>
            </a:endParaRPr>
          </a:p>
        </p:txBody>
      </p:sp>
      <p:sp>
        <p:nvSpPr>
          <p:cNvPr id="78" name="Google Shape;78;p11"/>
          <p:cNvSpPr txBox="1">
            <a:spLocks noGrp="1"/>
          </p:cNvSpPr>
          <p:nvPr>
            <p:ph type="body" idx="1"/>
          </p:nvPr>
        </p:nvSpPr>
        <p:spPr>
          <a:xfrm>
            <a:off x="457200" y="3717031"/>
            <a:ext cx="8229600" cy="18003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480"/>
              </a:spcBef>
              <a:spcAft>
                <a:spcPts val="0"/>
              </a:spcAft>
              <a:buClr>
                <a:srgbClr val="22314E"/>
              </a:buClr>
              <a:buSzPts val="2400"/>
              <a:buNone/>
            </a:pPr>
            <a:r>
              <a:rPr lang="en-GB" sz="2000" b="1">
                <a:latin typeface="Arial"/>
                <a:ea typeface="Arial"/>
                <a:cs typeface="Arial"/>
                <a:sym typeface="Arial"/>
              </a:rPr>
              <a:t>Aim: 			Sharing good practice in the use of VLE</a:t>
            </a:r>
            <a:endParaRPr sz="2000" b="1">
              <a:latin typeface="Arial"/>
              <a:ea typeface="Arial"/>
              <a:cs typeface="Arial"/>
              <a:sym typeface="Arial"/>
            </a:endParaRPr>
          </a:p>
          <a:p>
            <a:pPr marL="0" lvl="0" indent="0" algn="l" rtl="0">
              <a:lnSpc>
                <a:spcPct val="100000"/>
              </a:lnSpc>
              <a:spcBef>
                <a:spcPts val="480"/>
              </a:spcBef>
              <a:spcAft>
                <a:spcPts val="0"/>
              </a:spcAft>
              <a:buClr>
                <a:srgbClr val="22314E"/>
              </a:buClr>
              <a:buSzPts val="2400"/>
              <a:buNone/>
            </a:pPr>
            <a:r>
              <a:rPr lang="en-GB" sz="2000" b="1">
                <a:latin typeface="Arial"/>
                <a:ea typeface="Arial"/>
                <a:cs typeface="Arial"/>
                <a:sym typeface="Arial"/>
              </a:rPr>
              <a:t>Duration: 		1 hour</a:t>
            </a:r>
            <a:endParaRPr sz="2000" b="1">
              <a:latin typeface="Arial"/>
              <a:ea typeface="Arial"/>
              <a:cs typeface="Arial"/>
              <a:sym typeface="Arial"/>
            </a:endParaRPr>
          </a:p>
          <a:p>
            <a:pPr marL="0" lvl="0" indent="0" algn="l" rtl="0">
              <a:lnSpc>
                <a:spcPct val="100000"/>
              </a:lnSpc>
              <a:spcBef>
                <a:spcPts val="480"/>
              </a:spcBef>
              <a:spcAft>
                <a:spcPts val="0"/>
              </a:spcAft>
              <a:buClr>
                <a:srgbClr val="22314E"/>
              </a:buClr>
              <a:buSzPts val="2400"/>
              <a:buNone/>
            </a:pPr>
            <a:r>
              <a:rPr lang="en-GB" sz="2000" b="1">
                <a:latin typeface="Arial"/>
                <a:ea typeface="Arial"/>
                <a:cs typeface="Arial"/>
                <a:sym typeface="Arial"/>
              </a:rPr>
              <a:t>Audience: 		Lecturers, Course Leaders</a:t>
            </a:r>
            <a:endParaRPr sz="2000" b="1">
              <a:latin typeface="Arial"/>
              <a:ea typeface="Arial"/>
              <a:cs typeface="Arial"/>
              <a:sym typeface="Arial"/>
            </a:endParaRPr>
          </a:p>
        </p:txBody>
      </p:sp>
      <p:pic>
        <p:nvPicPr>
          <p:cNvPr id="79" name="Google Shape;79;p11">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6879650" y="6122875"/>
            <a:ext cx="1940174" cy="435450"/>
          </a:xfrm>
          <a:prstGeom prst="rect">
            <a:avLst/>
          </a:prstGeom>
          <a:noFill/>
          <a:ln>
            <a:noFill/>
          </a:ln>
        </p:spPr>
      </p:pic>
      <p:pic>
        <p:nvPicPr>
          <p:cNvPr id="80" name="Google Shape;80;p11">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3657600" y="5643925"/>
            <a:ext cx="914400" cy="914400"/>
          </a:xfrm>
          <a:prstGeom prst="rect">
            <a:avLst/>
          </a:prstGeom>
          <a:noFill/>
          <a:ln>
            <a:noFill/>
          </a:ln>
        </p:spPr>
      </p:pic>
      <p:sp>
        <p:nvSpPr>
          <p:cNvPr id="81" name="Google Shape;81;p11">
            <a:extLst>
              <a:ext uri="{C183D7F6-B498-43B3-948B-1728B52AA6E4}">
                <adec:decorative xmlns:adec="http://schemas.microsoft.com/office/drawing/2017/decorative" val="1"/>
              </a:ext>
            </a:extLst>
          </p:cNvPr>
          <p:cNvSpPr txBox="1"/>
          <p:nvPr/>
        </p:nvSpPr>
        <p:spPr>
          <a:xfrm>
            <a:off x="3404514" y="64821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3" name="Google Shape;84;p11" descr="BSU + Transform-ED + Partner logos&#10;">
            <a:extLst>
              <a:ext uri="{FF2B5EF4-FFF2-40B4-BE49-F238E27FC236}">
                <a16:creationId xmlns:a16="http://schemas.microsoft.com/office/drawing/2014/main" id="{090A6770-DF68-4477-6DC0-C080279C5A5A}"/>
              </a:ext>
            </a:extLst>
          </p:cNvPr>
          <p:cNvPicPr preferRelativeResize="0"/>
          <p:nvPr/>
        </p:nvPicPr>
        <p:blipFill rotWithShape="1">
          <a:blip r:embed="rId6">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192"/>
        <p:cNvGrpSpPr/>
        <p:nvPr/>
      </p:nvGrpSpPr>
      <p:grpSpPr>
        <a:xfrm>
          <a:off x="0" y="0"/>
          <a:ext cx="0" cy="0"/>
          <a:chOff x="0" y="0"/>
          <a:chExt cx="0" cy="0"/>
        </a:xfrm>
      </p:grpSpPr>
      <p:sp>
        <p:nvSpPr>
          <p:cNvPr id="195" name="Google Shape;195;p20"/>
          <p:cNvSpPr txBox="1">
            <a:spLocks noGrp="1"/>
          </p:cNvSpPr>
          <p:nvPr>
            <p:ph type="title"/>
          </p:nvPr>
        </p:nvSpPr>
        <p:spPr>
          <a:xfrm>
            <a:off x="457200" y="56470"/>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VLE requirements (1)</a:t>
            </a:r>
            <a:endParaRPr b="1">
              <a:latin typeface="Arial"/>
              <a:ea typeface="Arial"/>
              <a:cs typeface="Arial"/>
              <a:sym typeface="Arial"/>
            </a:endParaRPr>
          </a:p>
        </p:txBody>
      </p:sp>
      <p:sp>
        <p:nvSpPr>
          <p:cNvPr id="196" name="Google Shape;196;p20"/>
          <p:cNvSpPr txBox="1">
            <a:spLocks noGrp="1"/>
          </p:cNvSpPr>
          <p:nvPr>
            <p:ph type="body" idx="1"/>
          </p:nvPr>
        </p:nvSpPr>
        <p:spPr>
          <a:xfrm>
            <a:off x="457200" y="1059355"/>
            <a:ext cx="8229600" cy="4526100"/>
          </a:xfrm>
          <a:prstGeom prst="rect">
            <a:avLst/>
          </a:prstGeom>
          <a:noFill/>
          <a:ln>
            <a:noFill/>
          </a:ln>
        </p:spPr>
        <p:txBody>
          <a:bodyPr spcFirstLastPara="1" wrap="square" lIns="91425" tIns="45700" rIns="91425" bIns="45700" anchor="t" anchorCtr="0">
            <a:noAutofit/>
          </a:bodyPr>
          <a:lstStyle/>
          <a:p>
            <a:pPr marL="342900" lvl="0" indent="-342900" algn="l" rtl="0">
              <a:lnSpc>
                <a:spcPct val="150000"/>
              </a:lnSpc>
              <a:spcBef>
                <a:spcPts val="360"/>
              </a:spcBef>
              <a:spcAft>
                <a:spcPts val="0"/>
              </a:spcAft>
              <a:buSzPts val="1800"/>
              <a:buFont typeface="Arial"/>
              <a:buChar char="●"/>
            </a:pPr>
            <a:r>
              <a:rPr lang="en-GB" sz="1800" dirty="0">
                <a:solidFill>
                  <a:srgbClr val="000000"/>
                </a:solidFill>
                <a:latin typeface="Arial"/>
                <a:ea typeface="Arial"/>
                <a:cs typeface="Arial"/>
                <a:sym typeface="Arial"/>
              </a:rPr>
              <a:t>All content and resources for the module are made available on the VLE or hyperlinked from it</a:t>
            </a:r>
            <a:endParaRPr sz="1800" dirty="0">
              <a:latin typeface="Arial"/>
              <a:ea typeface="Arial"/>
              <a:cs typeface="Arial"/>
              <a:sym typeface="Arial"/>
            </a:endParaRPr>
          </a:p>
          <a:p>
            <a:pPr marL="342900" lvl="0" indent="-342900" algn="l" rtl="0">
              <a:lnSpc>
                <a:spcPct val="150000"/>
              </a:lnSpc>
              <a:spcBef>
                <a:spcPts val="360"/>
              </a:spcBef>
              <a:spcAft>
                <a:spcPts val="0"/>
              </a:spcAft>
              <a:buSzPts val="1800"/>
              <a:buFont typeface="Arial"/>
              <a:buChar char="●"/>
            </a:pPr>
            <a:r>
              <a:rPr lang="en-GB" sz="1800" dirty="0">
                <a:solidFill>
                  <a:srgbClr val="000000"/>
                </a:solidFill>
                <a:latin typeface="Arial"/>
                <a:ea typeface="Arial"/>
                <a:cs typeface="Arial"/>
                <a:sym typeface="Arial"/>
              </a:rPr>
              <a:t>Content follows the same structure across all modules</a:t>
            </a:r>
            <a:endParaRPr sz="1800" dirty="0">
              <a:latin typeface="Arial"/>
              <a:ea typeface="Arial"/>
              <a:cs typeface="Arial"/>
              <a:sym typeface="Arial"/>
            </a:endParaRPr>
          </a:p>
          <a:p>
            <a:pPr marL="342900" lvl="0" indent="-342900" algn="l" rtl="0">
              <a:lnSpc>
                <a:spcPct val="150000"/>
              </a:lnSpc>
              <a:spcBef>
                <a:spcPts val="360"/>
              </a:spcBef>
              <a:spcAft>
                <a:spcPts val="0"/>
              </a:spcAft>
              <a:buSzPts val="1800"/>
              <a:buFont typeface="Arial"/>
              <a:buChar char="●"/>
            </a:pPr>
            <a:r>
              <a:rPr lang="en-GB" sz="1800" dirty="0">
                <a:solidFill>
                  <a:srgbClr val="000000"/>
                </a:solidFill>
                <a:latin typeface="Arial"/>
                <a:ea typeface="Arial"/>
                <a:cs typeface="Arial"/>
                <a:sym typeface="Arial"/>
              </a:rPr>
              <a:t>Content is inclusive and accessible. Please refer to BSU’s</a:t>
            </a:r>
            <a:r>
              <a:rPr lang="en-GB" sz="1800" dirty="0">
                <a:solidFill>
                  <a:srgbClr val="0070C0"/>
                </a:solidFill>
                <a:latin typeface="Arial"/>
                <a:ea typeface="Arial"/>
                <a:cs typeface="Arial"/>
                <a:sym typeface="Arial"/>
              </a:rPr>
              <a:t> </a:t>
            </a:r>
            <a:r>
              <a:rPr lang="en-GB" sz="1800" u="sng" dirty="0">
                <a:solidFill>
                  <a:srgbClr val="0070C0"/>
                </a:solidFill>
                <a:latin typeface="Arial"/>
                <a:ea typeface="Arial"/>
                <a:cs typeface="Arial"/>
                <a:sym typeface="Arial"/>
                <a:hlinkClick r:id="rId3">
                  <a:extLst>
                    <a:ext uri="{A12FA001-AC4F-418D-AE19-62706E023703}">
                      <ahyp:hlinkClr xmlns:ahyp="http://schemas.microsoft.com/office/drawing/2018/hyperlinkcolor" val="tx"/>
                    </a:ext>
                  </a:extLst>
                </a:hlinkClick>
              </a:rPr>
              <a:t>Teaching Expertise Guide</a:t>
            </a:r>
            <a:r>
              <a:rPr lang="en-GB" sz="1800" dirty="0">
                <a:solidFill>
                  <a:srgbClr val="000000"/>
                </a:solidFill>
                <a:latin typeface="Arial"/>
                <a:ea typeface="Arial"/>
                <a:cs typeface="Arial"/>
                <a:sym typeface="Arial"/>
              </a:rPr>
              <a:t> for support and refer to the Digital Accessibility Guidance</a:t>
            </a:r>
            <a:endParaRPr sz="1800" dirty="0">
              <a:latin typeface="Arial"/>
              <a:ea typeface="Arial"/>
              <a:cs typeface="Arial"/>
              <a:sym typeface="Arial"/>
            </a:endParaRPr>
          </a:p>
          <a:p>
            <a:pPr marL="342900" lvl="0" indent="-342900" algn="l" rtl="0">
              <a:lnSpc>
                <a:spcPct val="150000"/>
              </a:lnSpc>
              <a:spcBef>
                <a:spcPts val="360"/>
              </a:spcBef>
              <a:spcAft>
                <a:spcPts val="0"/>
              </a:spcAft>
              <a:buSzPts val="1800"/>
              <a:buFont typeface="Arial"/>
              <a:buChar char="●"/>
            </a:pPr>
            <a:r>
              <a:rPr lang="en-GB" sz="1800" dirty="0">
                <a:solidFill>
                  <a:srgbClr val="000000"/>
                </a:solidFill>
                <a:latin typeface="Arial"/>
                <a:ea typeface="Arial"/>
                <a:cs typeface="Arial"/>
                <a:sym typeface="Arial"/>
              </a:rPr>
              <a:t>Assessment briefs (including methods and weightings) and marking criteria are provided in VLE modules within the first two weeks of the semester/trimester</a:t>
            </a:r>
            <a:endParaRPr sz="1800" dirty="0">
              <a:latin typeface="Arial"/>
              <a:ea typeface="Arial"/>
              <a:cs typeface="Arial"/>
              <a:sym typeface="Arial"/>
            </a:endParaRPr>
          </a:p>
          <a:p>
            <a:pPr marL="342900" lvl="0" indent="-342900" algn="l" rtl="0">
              <a:lnSpc>
                <a:spcPct val="150000"/>
              </a:lnSpc>
              <a:spcBef>
                <a:spcPts val="360"/>
              </a:spcBef>
              <a:spcAft>
                <a:spcPts val="0"/>
              </a:spcAft>
              <a:buSzPts val="1800"/>
              <a:buFont typeface="Arial"/>
              <a:buChar char="●"/>
            </a:pPr>
            <a:r>
              <a:rPr lang="en-GB" sz="1800" dirty="0">
                <a:latin typeface="Arial"/>
                <a:ea typeface="Arial"/>
                <a:cs typeface="Arial"/>
                <a:sym typeface="Arial"/>
              </a:rPr>
              <a:t>Assessment timelines (submission deadlines and feedback return dates) are published in the VLE module</a:t>
            </a:r>
            <a:endParaRPr sz="1800" dirty="0">
              <a:latin typeface="Arial"/>
              <a:ea typeface="Arial"/>
              <a:cs typeface="Arial"/>
              <a:sym typeface="Arial"/>
            </a:endParaRPr>
          </a:p>
          <a:p>
            <a:pPr marL="114300" lvl="0" indent="0" algn="l" rtl="0">
              <a:lnSpc>
                <a:spcPct val="150000"/>
              </a:lnSpc>
              <a:spcBef>
                <a:spcPts val="360"/>
              </a:spcBef>
              <a:spcAft>
                <a:spcPts val="0"/>
              </a:spcAft>
              <a:buSzPts val="1800"/>
              <a:buNone/>
            </a:pPr>
            <a:r>
              <a:rPr lang="en-GB" sz="1800" dirty="0">
                <a:solidFill>
                  <a:srgbClr val="000000"/>
                </a:solidFill>
                <a:latin typeface="Arial"/>
                <a:ea typeface="Arial"/>
                <a:cs typeface="Arial"/>
                <a:sym typeface="Arial"/>
              </a:rPr>
              <a:t> </a:t>
            </a:r>
            <a:endParaRPr sz="1800" dirty="0">
              <a:latin typeface="Arial"/>
              <a:ea typeface="Arial"/>
              <a:cs typeface="Arial"/>
              <a:sym typeface="Arial"/>
            </a:endParaRPr>
          </a:p>
          <a:p>
            <a:pPr marL="457200" lvl="0" indent="-228600" algn="l" rtl="0">
              <a:lnSpc>
                <a:spcPct val="100000"/>
              </a:lnSpc>
              <a:spcBef>
                <a:spcPts val="1160"/>
              </a:spcBef>
              <a:spcAft>
                <a:spcPts val="0"/>
              </a:spcAft>
              <a:buClr>
                <a:schemeClr val="dk1"/>
              </a:buClr>
              <a:buSzPts val="1800"/>
              <a:buNone/>
            </a:pPr>
            <a:endParaRPr sz="1800" dirty="0"/>
          </a:p>
        </p:txBody>
      </p:sp>
      <p:pic>
        <p:nvPicPr>
          <p:cNvPr id="5" name="Google Shape;92;p12" descr="BSU + Transform-ED + Partner logos">
            <a:extLst>
              <a:ext uri="{FF2B5EF4-FFF2-40B4-BE49-F238E27FC236}">
                <a16:creationId xmlns:a16="http://schemas.microsoft.com/office/drawing/2014/main" id="{108F2285-EF28-50D8-5B47-02F637ED7C1C}"/>
              </a:ext>
            </a:extLst>
          </p:cNvPr>
          <p:cNvPicPr preferRelativeResize="0"/>
          <p:nvPr/>
        </p:nvPicPr>
        <p:blipFill>
          <a:blip r:embed="rId4">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203"/>
        <p:cNvGrpSpPr/>
        <p:nvPr/>
      </p:nvGrpSpPr>
      <p:grpSpPr>
        <a:xfrm>
          <a:off x="0" y="0"/>
          <a:ext cx="0" cy="0"/>
          <a:chOff x="0" y="0"/>
          <a:chExt cx="0" cy="0"/>
        </a:xfrm>
      </p:grpSpPr>
      <p:sp>
        <p:nvSpPr>
          <p:cNvPr id="206" name="Google Shape;206;p21">
            <a:extLst>
              <a:ext uri="{C183D7F6-B498-43B3-948B-1728B52AA6E4}">
                <adec:decorative xmlns:adec="http://schemas.microsoft.com/office/drawing/2017/decorative" val="0"/>
              </a:ext>
            </a:extLst>
          </p:cNvPr>
          <p:cNvSpPr txBox="1">
            <a:spLocks noGrp="1"/>
          </p:cNvSpPr>
          <p:nvPr>
            <p:ph type="title"/>
          </p:nvPr>
        </p:nvSpPr>
        <p:spPr>
          <a:xfrm>
            <a:off x="457200" y="56470"/>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VLE requirements (2)</a:t>
            </a:r>
            <a:endParaRPr b="1"/>
          </a:p>
        </p:txBody>
      </p:sp>
      <p:pic>
        <p:nvPicPr>
          <p:cNvPr id="205" name="Google Shape;205;p21">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6879650" y="6122875"/>
            <a:ext cx="1940174" cy="435450"/>
          </a:xfrm>
          <a:prstGeom prst="rect">
            <a:avLst/>
          </a:prstGeom>
          <a:noFill/>
          <a:ln>
            <a:noFill/>
          </a:ln>
        </p:spPr>
      </p:pic>
      <p:sp>
        <p:nvSpPr>
          <p:cNvPr id="207" name="Google Shape;207;p21"/>
          <p:cNvSpPr txBox="1">
            <a:spLocks noGrp="1"/>
          </p:cNvSpPr>
          <p:nvPr>
            <p:ph type="body" idx="1"/>
          </p:nvPr>
        </p:nvSpPr>
        <p:spPr>
          <a:xfrm>
            <a:off x="383652" y="1008667"/>
            <a:ext cx="8376695" cy="4525963"/>
          </a:xfrm>
          <a:prstGeom prst="rect">
            <a:avLst/>
          </a:prstGeom>
          <a:noFill/>
          <a:ln>
            <a:noFill/>
          </a:ln>
        </p:spPr>
        <p:txBody>
          <a:bodyPr spcFirstLastPara="1" wrap="square" lIns="91425" tIns="45700" rIns="91425" bIns="45700" anchor="t" anchorCtr="0">
            <a:noAutofit/>
          </a:bodyPr>
          <a:lstStyle/>
          <a:p>
            <a:pPr marL="342900" lvl="0" indent="-342900" algn="l" rtl="0">
              <a:lnSpc>
                <a:spcPct val="150000"/>
              </a:lnSpc>
              <a:spcBef>
                <a:spcPts val="360"/>
              </a:spcBef>
              <a:spcAft>
                <a:spcPts val="0"/>
              </a:spcAft>
              <a:buSzPts val="1800"/>
              <a:buFont typeface="Arial"/>
              <a:buChar char="●"/>
            </a:pPr>
            <a:r>
              <a:rPr lang="en-GB" sz="1800" dirty="0">
                <a:solidFill>
                  <a:srgbClr val="000000"/>
                </a:solidFill>
                <a:latin typeface="Arial"/>
                <a:ea typeface="Arial"/>
                <a:cs typeface="Arial"/>
                <a:sym typeface="Arial"/>
              </a:rPr>
              <a:t>Modules are populated with details according to the information in the approved Definitive Programme Document (DPD)</a:t>
            </a:r>
            <a:endParaRPr sz="1800" dirty="0">
              <a:latin typeface="Arial"/>
              <a:ea typeface="Arial"/>
              <a:cs typeface="Arial"/>
              <a:sym typeface="Arial"/>
            </a:endParaRPr>
          </a:p>
          <a:p>
            <a:pPr marL="342900" lvl="0" indent="-342900" algn="l" rtl="0">
              <a:lnSpc>
                <a:spcPct val="150000"/>
              </a:lnSpc>
              <a:spcBef>
                <a:spcPts val="360"/>
              </a:spcBef>
              <a:spcAft>
                <a:spcPts val="0"/>
              </a:spcAft>
              <a:buSzPts val="1800"/>
              <a:buFont typeface="Arial"/>
              <a:buChar char="●"/>
            </a:pPr>
            <a:r>
              <a:rPr lang="en-GB" sz="1800" dirty="0">
                <a:solidFill>
                  <a:srgbClr val="000000"/>
                </a:solidFill>
                <a:latin typeface="Arial"/>
                <a:ea typeface="Arial"/>
                <a:cs typeface="Arial"/>
                <a:sym typeface="Arial"/>
              </a:rPr>
              <a:t>Feedback for summative assessments is provided in the VLE within 15-20 working days of the assessment deadline, with dissertations and major projects taking up to 30 days</a:t>
            </a:r>
            <a:endParaRPr sz="1800" dirty="0">
              <a:latin typeface="Arial"/>
              <a:ea typeface="Arial"/>
              <a:cs typeface="Arial"/>
              <a:sym typeface="Arial"/>
            </a:endParaRPr>
          </a:p>
          <a:p>
            <a:pPr marL="342900" lvl="0" indent="-342900" algn="l" rtl="0">
              <a:lnSpc>
                <a:spcPct val="150000"/>
              </a:lnSpc>
              <a:spcBef>
                <a:spcPts val="360"/>
              </a:spcBef>
              <a:spcAft>
                <a:spcPts val="0"/>
              </a:spcAft>
              <a:buSzPts val="1800"/>
              <a:buFont typeface="Arial"/>
              <a:buChar char="●"/>
            </a:pPr>
            <a:r>
              <a:rPr lang="en-GB" sz="1800" dirty="0">
                <a:solidFill>
                  <a:srgbClr val="000000"/>
                </a:solidFill>
                <a:latin typeface="Arial"/>
                <a:ea typeface="Arial"/>
                <a:cs typeface="Arial"/>
                <a:sym typeface="Arial"/>
              </a:rPr>
              <a:t>On campus and online lectures for the module are recorded and made available to students in the VLE.  </a:t>
            </a:r>
            <a:r>
              <a:rPr lang="en-GB" sz="1800" dirty="0">
                <a:latin typeface="Arial"/>
                <a:ea typeface="Arial"/>
                <a:cs typeface="Arial"/>
                <a:sym typeface="Arial"/>
              </a:rPr>
              <a:t>All recordings are captioned.   </a:t>
            </a:r>
            <a:endParaRPr sz="1800" dirty="0">
              <a:latin typeface="Arial"/>
              <a:ea typeface="Arial"/>
              <a:cs typeface="Arial"/>
              <a:sym typeface="Arial"/>
            </a:endParaRPr>
          </a:p>
          <a:p>
            <a:pPr marL="342900" lvl="0" indent="-342900" algn="l" rtl="0">
              <a:lnSpc>
                <a:spcPct val="150000"/>
              </a:lnSpc>
              <a:spcBef>
                <a:spcPts val="360"/>
              </a:spcBef>
              <a:spcAft>
                <a:spcPts val="0"/>
              </a:spcAft>
              <a:buSzPts val="1800"/>
              <a:buFont typeface="Arial"/>
              <a:buChar char="●"/>
            </a:pPr>
            <a:r>
              <a:rPr lang="en-GB" sz="1800" dirty="0">
                <a:solidFill>
                  <a:srgbClr val="000000"/>
                </a:solidFill>
                <a:latin typeface="Arial"/>
                <a:ea typeface="Arial"/>
                <a:cs typeface="Arial"/>
                <a:sym typeface="Arial"/>
              </a:rPr>
              <a:t>Relevant materials and resources are uploaded at least 48 hours before the start of the session</a:t>
            </a:r>
            <a:endParaRPr sz="1800" dirty="0">
              <a:latin typeface="Arial"/>
              <a:ea typeface="Arial"/>
              <a:cs typeface="Arial"/>
              <a:sym typeface="Arial"/>
            </a:endParaRPr>
          </a:p>
          <a:p>
            <a:pPr marL="342900" lvl="0" indent="-342900" algn="l" rtl="0">
              <a:lnSpc>
                <a:spcPct val="150000"/>
              </a:lnSpc>
              <a:spcBef>
                <a:spcPts val="360"/>
              </a:spcBef>
              <a:spcAft>
                <a:spcPts val="0"/>
              </a:spcAft>
              <a:buSzPts val="1800"/>
              <a:buFont typeface="Arial"/>
              <a:buChar char="●"/>
            </a:pPr>
            <a:r>
              <a:rPr lang="en-GB" sz="1800" dirty="0">
                <a:solidFill>
                  <a:srgbClr val="000000"/>
                </a:solidFill>
                <a:latin typeface="Arial"/>
                <a:ea typeface="Arial"/>
                <a:cs typeface="Arial"/>
                <a:sym typeface="Arial"/>
              </a:rPr>
              <a:t>Academic Access Plans (or equivalent) are actioned</a:t>
            </a:r>
            <a:endParaRPr sz="1800" dirty="0">
              <a:latin typeface="Arial"/>
              <a:ea typeface="Arial"/>
              <a:cs typeface="Arial"/>
              <a:sym typeface="Arial"/>
            </a:endParaRPr>
          </a:p>
          <a:p>
            <a:pPr marL="457200" lvl="0" indent="0" algn="l" rtl="0">
              <a:lnSpc>
                <a:spcPct val="150000"/>
              </a:lnSpc>
              <a:spcBef>
                <a:spcPts val="360"/>
              </a:spcBef>
              <a:spcAft>
                <a:spcPts val="0"/>
              </a:spcAft>
              <a:buNone/>
            </a:pPr>
            <a:endParaRPr sz="1800" dirty="0">
              <a:latin typeface="Arial"/>
              <a:ea typeface="Arial"/>
              <a:cs typeface="Arial"/>
              <a:sym typeface="Arial"/>
            </a:endParaRPr>
          </a:p>
          <a:p>
            <a:pPr marL="457200" lvl="0" indent="-228600" algn="l" rtl="0">
              <a:lnSpc>
                <a:spcPct val="100000"/>
              </a:lnSpc>
              <a:spcBef>
                <a:spcPts val="1160"/>
              </a:spcBef>
              <a:spcAft>
                <a:spcPts val="0"/>
              </a:spcAft>
              <a:buClr>
                <a:schemeClr val="dk1"/>
              </a:buClr>
              <a:buSzPts val="1800"/>
              <a:buNone/>
            </a:pPr>
            <a:endParaRPr sz="1800" dirty="0">
              <a:latin typeface="Arial"/>
              <a:ea typeface="Arial"/>
              <a:cs typeface="Arial"/>
              <a:sym typeface="Arial"/>
            </a:endParaRPr>
          </a:p>
        </p:txBody>
      </p:sp>
      <p:pic>
        <p:nvPicPr>
          <p:cNvPr id="2" name="Google Shape;92;p12" descr="BSU + Transform-ED + Partner logos">
            <a:extLst>
              <a:ext uri="{FF2B5EF4-FFF2-40B4-BE49-F238E27FC236}">
                <a16:creationId xmlns:a16="http://schemas.microsoft.com/office/drawing/2014/main" id="{E54C72D7-08DC-AA0D-5180-F63C96A5C545}"/>
              </a:ext>
            </a:extLst>
          </p:cNvPr>
          <p:cNvPicPr preferRelativeResize="0"/>
          <p:nvPr/>
        </p:nvPicPr>
        <p:blipFill>
          <a:blip r:embed="rId4">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213"/>
        <p:cNvGrpSpPr/>
        <p:nvPr/>
      </p:nvGrpSpPr>
      <p:grpSpPr>
        <a:xfrm>
          <a:off x="0" y="0"/>
          <a:ext cx="0" cy="0"/>
          <a:chOff x="0" y="0"/>
          <a:chExt cx="0" cy="0"/>
        </a:xfrm>
      </p:grpSpPr>
      <p:pic>
        <p:nvPicPr>
          <p:cNvPr id="215" name="Google Shape;215;p22">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6879650" y="6122875"/>
            <a:ext cx="1940174" cy="435450"/>
          </a:xfrm>
          <a:prstGeom prst="rect">
            <a:avLst/>
          </a:prstGeom>
          <a:noFill/>
          <a:ln>
            <a:noFill/>
          </a:ln>
        </p:spPr>
      </p:pic>
      <p:sp>
        <p:nvSpPr>
          <p:cNvPr id="216" name="Google Shape;21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Good Practice</a:t>
            </a:r>
            <a:endParaRPr b="1"/>
          </a:p>
        </p:txBody>
      </p:sp>
      <p:sp>
        <p:nvSpPr>
          <p:cNvPr id="217" name="Google Shape;217;p22"/>
          <p:cNvSpPr txBox="1">
            <a:spLocks noGrp="1"/>
          </p:cNvSpPr>
          <p:nvPr>
            <p:ph type="body" idx="1"/>
          </p:nvPr>
        </p:nvSpPr>
        <p:spPr>
          <a:xfrm>
            <a:off x="590224" y="1746553"/>
            <a:ext cx="8229600" cy="4526100"/>
          </a:xfrm>
          <a:prstGeom prst="rect">
            <a:avLst/>
          </a:prstGeom>
          <a:noFill/>
          <a:ln>
            <a:noFill/>
          </a:ln>
        </p:spPr>
        <p:txBody>
          <a:bodyPr spcFirstLastPara="1" wrap="square" lIns="91425" tIns="45700" rIns="91425" bIns="45700" anchor="t" anchorCtr="0">
            <a:normAutofit/>
          </a:bodyPr>
          <a:lstStyle/>
          <a:p>
            <a:pPr marL="114300" lvl="0" indent="0" algn="l" rtl="0">
              <a:lnSpc>
                <a:spcPct val="100000"/>
              </a:lnSpc>
              <a:spcBef>
                <a:spcPts val="750"/>
              </a:spcBef>
              <a:spcAft>
                <a:spcPts val="0"/>
              </a:spcAft>
              <a:buSzPts val="1800"/>
              <a:buNone/>
            </a:pPr>
            <a:r>
              <a:rPr lang="en-GB" sz="2550" dirty="0">
                <a:solidFill>
                  <a:srgbClr val="3C3C3C"/>
                </a:solidFill>
                <a:latin typeface="Arial"/>
                <a:ea typeface="Arial"/>
                <a:cs typeface="Arial"/>
                <a:sym typeface="Arial"/>
              </a:rPr>
              <a:t>Please check that your VLE allows students to:  </a:t>
            </a:r>
            <a:endParaRPr sz="2550" dirty="0">
              <a:solidFill>
                <a:srgbClr val="3C3C3C"/>
              </a:solidFill>
              <a:latin typeface="Arial"/>
              <a:ea typeface="Arial"/>
              <a:cs typeface="Arial"/>
              <a:sym typeface="Arial"/>
            </a:endParaRPr>
          </a:p>
          <a:p>
            <a:pPr marL="457200" lvl="0" indent="-390525" algn="l" rtl="0">
              <a:lnSpc>
                <a:spcPct val="100000"/>
              </a:lnSpc>
              <a:spcBef>
                <a:spcPts val="750"/>
              </a:spcBef>
              <a:spcAft>
                <a:spcPts val="0"/>
              </a:spcAft>
              <a:buClr>
                <a:srgbClr val="3C3C3C"/>
              </a:buClr>
              <a:buSzPts val="2550"/>
              <a:buFont typeface="Arial"/>
              <a:buChar char="●"/>
            </a:pPr>
            <a:r>
              <a:rPr lang="en-GB" sz="2550" b="0" i="0" dirty="0">
                <a:solidFill>
                  <a:srgbClr val="3C3C3C"/>
                </a:solidFill>
                <a:latin typeface="Arial"/>
                <a:ea typeface="Arial"/>
                <a:cs typeface="Arial"/>
                <a:sym typeface="Arial"/>
              </a:rPr>
              <a:t>Zoom in up to 200% without the text spilling off the screen</a:t>
            </a:r>
            <a:endParaRPr sz="2550" dirty="0"/>
          </a:p>
          <a:p>
            <a:pPr marL="457200" lvl="0" indent="-390525" algn="l" rtl="0">
              <a:lnSpc>
                <a:spcPct val="100000"/>
              </a:lnSpc>
              <a:spcBef>
                <a:spcPts val="1185"/>
              </a:spcBef>
              <a:spcAft>
                <a:spcPts val="0"/>
              </a:spcAft>
              <a:buSzPts val="2550"/>
              <a:buFont typeface="Arial"/>
              <a:buChar char="●"/>
            </a:pPr>
            <a:r>
              <a:rPr lang="en-GB" sz="2550" b="0" i="0" dirty="0">
                <a:solidFill>
                  <a:srgbClr val="3C3C3C"/>
                </a:solidFill>
                <a:latin typeface="Arial"/>
                <a:ea typeface="Arial"/>
                <a:cs typeface="Arial"/>
                <a:sym typeface="Arial"/>
              </a:rPr>
              <a:t>Navigate most of the site using just a keyboard</a:t>
            </a:r>
            <a:endParaRPr sz="2550" dirty="0"/>
          </a:p>
          <a:p>
            <a:pPr marL="457200" lvl="0" indent="-390525" algn="l" rtl="0">
              <a:lnSpc>
                <a:spcPct val="100000"/>
              </a:lnSpc>
              <a:spcBef>
                <a:spcPts val="1185"/>
              </a:spcBef>
              <a:spcAft>
                <a:spcPts val="0"/>
              </a:spcAft>
              <a:buSzPts val="2550"/>
              <a:buFont typeface="Arial"/>
              <a:buChar char="●"/>
            </a:pPr>
            <a:r>
              <a:rPr lang="en-GB" sz="2550" b="0" i="0" dirty="0">
                <a:solidFill>
                  <a:srgbClr val="3C3C3C"/>
                </a:solidFill>
                <a:latin typeface="Arial"/>
                <a:ea typeface="Arial"/>
                <a:cs typeface="Arial"/>
                <a:sym typeface="Arial"/>
              </a:rPr>
              <a:t>Navigate most of the site using speech recognition software</a:t>
            </a:r>
            <a:endParaRPr sz="2550" dirty="0"/>
          </a:p>
          <a:p>
            <a:pPr marL="457200" lvl="0" indent="-390525" algn="l" rtl="0">
              <a:lnSpc>
                <a:spcPct val="100000"/>
              </a:lnSpc>
              <a:spcBef>
                <a:spcPts val="1185"/>
              </a:spcBef>
              <a:spcAft>
                <a:spcPts val="0"/>
              </a:spcAft>
              <a:buSzPts val="2550"/>
              <a:buFont typeface="Arial"/>
              <a:buChar char="●"/>
            </a:pPr>
            <a:r>
              <a:rPr lang="en-GB" sz="2550" dirty="0">
                <a:solidFill>
                  <a:srgbClr val="3C3C3C"/>
                </a:solidFill>
                <a:latin typeface="Arial"/>
                <a:ea typeface="Arial"/>
                <a:cs typeface="Arial"/>
                <a:sym typeface="Arial"/>
              </a:rPr>
              <a:t>Access</a:t>
            </a:r>
            <a:r>
              <a:rPr lang="en-GB" sz="2550" b="0" i="0" dirty="0">
                <a:solidFill>
                  <a:srgbClr val="3C3C3C"/>
                </a:solidFill>
                <a:latin typeface="Arial"/>
                <a:ea typeface="Arial"/>
                <a:cs typeface="Arial"/>
                <a:sym typeface="Arial"/>
              </a:rPr>
              <a:t> most of the site using a screen reader</a:t>
            </a:r>
            <a:endParaRPr sz="2550" dirty="0"/>
          </a:p>
          <a:p>
            <a:pPr marL="457200" lvl="0" indent="-228600" algn="l" rtl="0">
              <a:lnSpc>
                <a:spcPct val="150000"/>
              </a:lnSpc>
              <a:spcBef>
                <a:spcPts val="1185"/>
              </a:spcBef>
              <a:spcAft>
                <a:spcPts val="0"/>
              </a:spcAft>
              <a:buSzPts val="1800"/>
              <a:buNone/>
            </a:pPr>
            <a:endParaRPr sz="2800" dirty="0">
              <a:latin typeface="Arial"/>
              <a:ea typeface="Arial"/>
              <a:cs typeface="Arial"/>
              <a:sym typeface="Arial"/>
            </a:endParaRPr>
          </a:p>
          <a:p>
            <a:pPr marL="457200" lvl="0" indent="-228600" algn="l" rtl="0">
              <a:lnSpc>
                <a:spcPct val="100000"/>
              </a:lnSpc>
              <a:spcBef>
                <a:spcPts val="1160"/>
              </a:spcBef>
              <a:spcAft>
                <a:spcPts val="0"/>
              </a:spcAft>
              <a:buClr>
                <a:schemeClr val="dk1"/>
              </a:buClr>
              <a:buSzPts val="1800"/>
              <a:buNone/>
            </a:pPr>
            <a:endParaRPr sz="4400" dirty="0">
              <a:latin typeface="Arial"/>
              <a:ea typeface="Arial"/>
              <a:cs typeface="Arial"/>
              <a:sym typeface="Arial"/>
            </a:endParaRPr>
          </a:p>
        </p:txBody>
      </p:sp>
      <p:pic>
        <p:nvPicPr>
          <p:cNvPr id="2" name="Google Shape;92;p12" descr="BSU + Transform-ED + Partner logos">
            <a:extLst>
              <a:ext uri="{FF2B5EF4-FFF2-40B4-BE49-F238E27FC236}">
                <a16:creationId xmlns:a16="http://schemas.microsoft.com/office/drawing/2014/main" id="{66A0959D-8B2C-7961-2776-9CE2FE381E95}"/>
              </a:ext>
            </a:extLst>
          </p:cNvPr>
          <p:cNvPicPr preferRelativeResize="0"/>
          <p:nvPr/>
        </p:nvPicPr>
        <p:blipFill>
          <a:blip r:embed="rId4">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223"/>
        <p:cNvGrpSpPr/>
        <p:nvPr/>
      </p:nvGrpSpPr>
      <p:grpSpPr>
        <a:xfrm>
          <a:off x="0" y="0"/>
          <a:ext cx="0" cy="0"/>
          <a:chOff x="0" y="0"/>
          <a:chExt cx="0" cy="0"/>
        </a:xfrm>
      </p:grpSpPr>
      <p:sp>
        <p:nvSpPr>
          <p:cNvPr id="225" name="Google Shape;225;p23"/>
          <p:cNvSpPr txBox="1">
            <a:spLocks noGrp="1"/>
          </p:cNvSpPr>
          <p:nvPr>
            <p:ph type="title"/>
          </p:nvPr>
        </p:nvSpPr>
        <p:spPr>
          <a:xfrm>
            <a:off x="449705" y="116010"/>
            <a:ext cx="5928111"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Make it yours</a:t>
            </a:r>
            <a:endParaRPr b="1"/>
          </a:p>
        </p:txBody>
      </p:sp>
      <p:graphicFrame>
        <p:nvGraphicFramePr>
          <p:cNvPr id="224" name="Google Shape;224;p23"/>
          <p:cNvGraphicFramePr/>
          <p:nvPr/>
        </p:nvGraphicFramePr>
        <p:xfrm>
          <a:off x="310105" y="1303013"/>
          <a:ext cx="8509725" cy="3912050"/>
        </p:xfrm>
        <a:graphic>
          <a:graphicData uri="http://schemas.openxmlformats.org/drawingml/2006/table">
            <a:tbl>
              <a:tblPr firstRow="1" bandRow="1">
                <a:noFill/>
                <a:tableStyleId>{4224FD86-81BF-4E9D-B91C-543805659892}</a:tableStyleId>
              </a:tblPr>
              <a:tblGrid>
                <a:gridCol w="2128275">
                  <a:extLst>
                    <a:ext uri="{9D8B030D-6E8A-4147-A177-3AD203B41FA5}">
                      <a16:colId xmlns:a16="http://schemas.microsoft.com/office/drawing/2014/main" val="20000"/>
                    </a:ext>
                  </a:extLst>
                </a:gridCol>
                <a:gridCol w="6381450">
                  <a:extLst>
                    <a:ext uri="{9D8B030D-6E8A-4147-A177-3AD203B41FA5}">
                      <a16:colId xmlns:a16="http://schemas.microsoft.com/office/drawing/2014/main" val="20001"/>
                    </a:ext>
                  </a:extLst>
                </a:gridCol>
              </a:tblGrid>
              <a:tr h="595900">
                <a:tc>
                  <a:txBody>
                    <a:bodyPr/>
                    <a:lstStyle/>
                    <a:p>
                      <a:pPr marL="0" marR="0" lvl="0" indent="0" algn="l" rtl="0">
                        <a:lnSpc>
                          <a:spcPct val="100000"/>
                        </a:lnSpc>
                        <a:spcBef>
                          <a:spcPts val="0"/>
                        </a:spcBef>
                        <a:spcAft>
                          <a:spcPts val="0"/>
                        </a:spcAft>
                        <a:buNone/>
                      </a:pPr>
                      <a:r>
                        <a:rPr lang="en-GB" sz="2000" u="none" strike="noStrike" cap="none"/>
                        <a:t>Principle</a:t>
                      </a:r>
                      <a:endParaRPr/>
                    </a:p>
                  </a:txBody>
                  <a:tcPr marL="91450" marR="91450" marT="45725" marB="45725"/>
                </a:tc>
                <a:tc>
                  <a:txBody>
                    <a:bodyPr/>
                    <a:lstStyle/>
                    <a:p>
                      <a:pPr marL="0" marR="0" lvl="0" indent="0" algn="l" rtl="0">
                        <a:lnSpc>
                          <a:spcPct val="100000"/>
                        </a:lnSpc>
                        <a:spcBef>
                          <a:spcPts val="0"/>
                        </a:spcBef>
                        <a:spcAft>
                          <a:spcPts val="0"/>
                        </a:spcAft>
                        <a:buNone/>
                      </a:pPr>
                      <a:r>
                        <a:rPr lang="en-GB" sz="2000" u="none" strike="noStrike" cap="none"/>
                        <a:t>Practice Guidelines</a:t>
                      </a:r>
                      <a:endParaRPr/>
                    </a:p>
                  </a:txBody>
                  <a:tcPr marL="91450" marR="91450" marT="45725" marB="45725"/>
                </a:tc>
                <a:extLst>
                  <a:ext uri="{0D108BD9-81ED-4DB2-BD59-A6C34878D82A}">
                    <a16:rowId xmlns:a16="http://schemas.microsoft.com/office/drawing/2014/main" val="10000"/>
                  </a:ext>
                </a:extLst>
              </a:tr>
              <a:tr h="1183100">
                <a:tc>
                  <a:txBody>
                    <a:bodyPr/>
                    <a:lstStyle/>
                    <a:p>
                      <a:pPr marL="0" marR="0" lvl="0" indent="0" algn="l" rtl="0">
                        <a:lnSpc>
                          <a:spcPct val="100000"/>
                        </a:lnSpc>
                        <a:spcBef>
                          <a:spcPts val="0"/>
                        </a:spcBef>
                        <a:spcAft>
                          <a:spcPts val="0"/>
                        </a:spcAft>
                        <a:buNone/>
                      </a:pPr>
                      <a:r>
                        <a:rPr lang="en-GB" sz="2000"/>
                        <a:t>Your </a:t>
                      </a:r>
                      <a:r>
                        <a:rPr lang="en-GB" sz="2000" u="none" strike="noStrike" cap="none"/>
                        <a:t>VLE</a:t>
                      </a:r>
                      <a:endParaRPr/>
                    </a:p>
                  </a:txBody>
                  <a:tcPr marL="91450" marR="91450" marT="45725" marB="45725"/>
                </a:tc>
                <a:tc>
                  <a:txBody>
                    <a:bodyPr/>
                    <a:lstStyle/>
                    <a:p>
                      <a:pPr marL="457200" marR="0" lvl="0" indent="-457200" algn="l" rtl="0">
                        <a:lnSpc>
                          <a:spcPct val="100000"/>
                        </a:lnSpc>
                        <a:spcBef>
                          <a:spcPts val="0"/>
                        </a:spcBef>
                        <a:spcAft>
                          <a:spcPts val="0"/>
                        </a:spcAft>
                        <a:buClr>
                          <a:srgbClr val="000000"/>
                        </a:buClr>
                        <a:buSzPts val="2000"/>
                        <a:buFont typeface="Arial"/>
                        <a:buChar char="●"/>
                      </a:pPr>
                      <a:r>
                        <a:rPr lang="en-GB" sz="2000" u="none" strike="noStrike" cap="none"/>
                        <a:t>Always record with captions and transcription.</a:t>
                      </a:r>
                      <a:endParaRPr/>
                    </a:p>
                    <a:p>
                      <a:pPr marL="457200" marR="0" lvl="0" indent="-457200" algn="l" rtl="0">
                        <a:lnSpc>
                          <a:spcPct val="100000"/>
                        </a:lnSpc>
                        <a:spcBef>
                          <a:spcPts val="0"/>
                        </a:spcBef>
                        <a:spcAft>
                          <a:spcPts val="0"/>
                        </a:spcAft>
                        <a:buClr>
                          <a:srgbClr val="000000"/>
                        </a:buClr>
                        <a:buSzPts val="2000"/>
                        <a:buFont typeface="Arial"/>
                        <a:buChar char="●"/>
                      </a:pPr>
                      <a:r>
                        <a:rPr lang="en-GB" sz="2000" u="none" strike="noStrike" cap="none"/>
                        <a:t>Materials are uploaded with a min</a:t>
                      </a:r>
                      <a:r>
                        <a:rPr lang="en-GB" sz="2000"/>
                        <a:t>imum </a:t>
                      </a:r>
                      <a:r>
                        <a:rPr lang="en-GB" sz="2000" u="none" strike="noStrike" cap="none"/>
                        <a:t>of 48 hours advance. </a:t>
                      </a:r>
                      <a:endParaRPr/>
                    </a:p>
                    <a:p>
                      <a:pPr marL="457200" marR="0" lvl="0" indent="-457200" algn="l" rtl="0">
                        <a:lnSpc>
                          <a:spcPct val="100000"/>
                        </a:lnSpc>
                        <a:spcBef>
                          <a:spcPts val="0"/>
                        </a:spcBef>
                        <a:spcAft>
                          <a:spcPts val="0"/>
                        </a:spcAft>
                        <a:buClr>
                          <a:srgbClr val="000000"/>
                        </a:buClr>
                        <a:buSzPts val="2000"/>
                        <a:buFont typeface="Arial"/>
                        <a:buChar char="●"/>
                      </a:pPr>
                      <a:r>
                        <a:rPr lang="en-GB" sz="2000" u="none" strike="noStrike" cap="none"/>
                        <a:t>Accessibility issues</a:t>
                      </a:r>
                      <a:endParaRPr/>
                    </a:p>
                  </a:txBody>
                  <a:tcPr marL="91450" marR="91450" marT="45725" marB="45725"/>
                </a:tc>
                <a:extLst>
                  <a:ext uri="{0D108BD9-81ED-4DB2-BD59-A6C34878D82A}">
                    <a16:rowId xmlns:a16="http://schemas.microsoft.com/office/drawing/2014/main" val="10001"/>
                  </a:ext>
                </a:extLst>
              </a:tr>
              <a:tr h="822400">
                <a:tc>
                  <a:txBody>
                    <a:bodyPr/>
                    <a:lstStyle/>
                    <a:p>
                      <a:pPr marL="0" marR="0" lvl="0" indent="0" algn="l" rtl="0">
                        <a:lnSpc>
                          <a:spcPct val="100000"/>
                        </a:lnSpc>
                        <a:spcBef>
                          <a:spcPts val="0"/>
                        </a:spcBef>
                        <a:spcAft>
                          <a:spcPts val="0"/>
                        </a:spcAft>
                        <a:buNone/>
                      </a:pPr>
                      <a:r>
                        <a:rPr lang="en-GB" sz="2000" u="none" strike="noStrike" cap="none"/>
                        <a:t>Documents</a:t>
                      </a:r>
                      <a:endParaRPr/>
                    </a:p>
                  </a:txBody>
                  <a:tcPr marL="91450" marR="91450" marT="45725" marB="45725"/>
                </a:tc>
                <a:tc>
                  <a:txBody>
                    <a:bodyPr/>
                    <a:lstStyle/>
                    <a:p>
                      <a:pPr marL="457200" marR="0" lvl="0" indent="-457200" algn="l" rtl="0">
                        <a:lnSpc>
                          <a:spcPct val="100000"/>
                        </a:lnSpc>
                        <a:spcBef>
                          <a:spcPts val="0"/>
                        </a:spcBef>
                        <a:spcAft>
                          <a:spcPts val="0"/>
                        </a:spcAft>
                        <a:buClr>
                          <a:srgbClr val="000000"/>
                        </a:buClr>
                        <a:buSzPts val="2000"/>
                        <a:buFont typeface="Arial"/>
                        <a:buChar char="●"/>
                      </a:pPr>
                      <a:r>
                        <a:rPr lang="en-GB" sz="2000" u="none" strike="noStrike" cap="none"/>
                        <a:t>Alternative formats</a:t>
                      </a:r>
                      <a:endParaRPr/>
                    </a:p>
                    <a:p>
                      <a:pPr marL="457200" marR="0" lvl="0" indent="-457200" algn="l" rtl="0">
                        <a:lnSpc>
                          <a:spcPct val="100000"/>
                        </a:lnSpc>
                        <a:spcBef>
                          <a:spcPts val="0"/>
                        </a:spcBef>
                        <a:spcAft>
                          <a:spcPts val="0"/>
                        </a:spcAft>
                        <a:buClr>
                          <a:srgbClr val="000000"/>
                        </a:buClr>
                        <a:buSzPts val="2000"/>
                        <a:buFont typeface="Arial"/>
                        <a:buChar char="●"/>
                      </a:pPr>
                      <a:r>
                        <a:rPr lang="en-GB" sz="2000" u="none" strike="noStrike" cap="none"/>
                        <a:t>Uploading and </a:t>
                      </a:r>
                      <a:r>
                        <a:rPr lang="en-GB" sz="2000"/>
                        <a:t>accessibility</a:t>
                      </a:r>
                      <a:endParaRPr sz="2000" u="none" strike="noStrike" cap="none"/>
                    </a:p>
                  </a:txBody>
                  <a:tcPr marL="91450" marR="91450" marT="45725" marB="45725"/>
                </a:tc>
                <a:extLst>
                  <a:ext uri="{0D108BD9-81ED-4DB2-BD59-A6C34878D82A}">
                    <a16:rowId xmlns:a16="http://schemas.microsoft.com/office/drawing/2014/main" val="10002"/>
                  </a:ext>
                </a:extLst>
              </a:tr>
              <a:tr h="1183100">
                <a:tc>
                  <a:txBody>
                    <a:bodyPr/>
                    <a:lstStyle/>
                    <a:p>
                      <a:pPr marL="0" marR="0" lvl="0" indent="0" algn="l" rtl="0">
                        <a:lnSpc>
                          <a:spcPct val="100000"/>
                        </a:lnSpc>
                        <a:spcBef>
                          <a:spcPts val="0"/>
                        </a:spcBef>
                        <a:spcAft>
                          <a:spcPts val="0"/>
                        </a:spcAft>
                        <a:buNone/>
                      </a:pPr>
                      <a:r>
                        <a:rPr lang="en-GB" sz="2000" u="none" strike="noStrike" cap="none"/>
                        <a:t>Assessment guides and feedback</a:t>
                      </a:r>
                      <a:endParaRPr/>
                    </a:p>
                  </a:txBody>
                  <a:tcPr marL="91450" marR="91450" marT="45725" marB="45725"/>
                </a:tc>
                <a:tc>
                  <a:txBody>
                    <a:bodyPr/>
                    <a:lstStyle/>
                    <a:p>
                      <a:pPr marL="457200" marR="0" lvl="0" indent="-457200" algn="l" rtl="0">
                        <a:lnSpc>
                          <a:spcPct val="100000"/>
                        </a:lnSpc>
                        <a:spcBef>
                          <a:spcPts val="0"/>
                        </a:spcBef>
                        <a:spcAft>
                          <a:spcPts val="0"/>
                        </a:spcAft>
                        <a:buClr>
                          <a:srgbClr val="000000"/>
                        </a:buClr>
                        <a:buSzPts val="2000"/>
                        <a:buFont typeface="Arial"/>
                        <a:buChar char="●"/>
                      </a:pPr>
                      <a:r>
                        <a:rPr lang="en-GB" sz="2000" u="none" strike="noStrike" cap="none" dirty="0"/>
                        <a:t>Clarity of ILO, Dates, procedures, uploading.</a:t>
                      </a:r>
                      <a:endParaRPr dirty="0"/>
                    </a:p>
                    <a:p>
                      <a:pPr marL="457200" marR="0" lvl="0" indent="-457200" algn="l" rtl="0">
                        <a:lnSpc>
                          <a:spcPct val="100000"/>
                        </a:lnSpc>
                        <a:spcBef>
                          <a:spcPts val="0"/>
                        </a:spcBef>
                        <a:spcAft>
                          <a:spcPts val="0"/>
                        </a:spcAft>
                        <a:buClr>
                          <a:srgbClr val="000000"/>
                        </a:buClr>
                        <a:buSzPts val="2000"/>
                        <a:buFont typeface="Arial"/>
                        <a:buChar char="●"/>
                      </a:pPr>
                      <a:r>
                        <a:rPr lang="en-GB" sz="2000" u="none" strike="noStrike" cap="none" dirty="0"/>
                        <a:t>Part of the lecture</a:t>
                      </a:r>
                      <a:endParaRPr dirty="0"/>
                    </a:p>
                  </a:txBody>
                  <a:tcPr marL="91450" marR="91450" marT="45725" marB="45725"/>
                </a:tc>
                <a:extLst>
                  <a:ext uri="{0D108BD9-81ED-4DB2-BD59-A6C34878D82A}">
                    <a16:rowId xmlns:a16="http://schemas.microsoft.com/office/drawing/2014/main" val="10003"/>
                  </a:ext>
                </a:extLst>
              </a:tr>
            </a:tbl>
          </a:graphicData>
        </a:graphic>
      </p:graphicFrame>
      <p:pic>
        <p:nvPicPr>
          <p:cNvPr id="2" name="Google Shape;92;p12" descr="BSU + Transform-ED + Partner logos">
            <a:extLst>
              <a:ext uri="{FF2B5EF4-FFF2-40B4-BE49-F238E27FC236}">
                <a16:creationId xmlns:a16="http://schemas.microsoft.com/office/drawing/2014/main" id="{5308B2D9-5153-AEEF-EFAD-3EA2700396C5}"/>
              </a:ext>
            </a:extLst>
          </p:cNvPr>
          <p:cNvPicPr preferRelativeResize="0"/>
          <p:nvPr/>
        </p:nvPicPr>
        <p:blipFill>
          <a:blip r:embed="rId3">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31"/>
        <p:cNvGrpSpPr/>
        <p:nvPr/>
      </p:nvGrpSpPr>
      <p:grpSpPr>
        <a:xfrm>
          <a:off x="0" y="0"/>
          <a:ext cx="0" cy="0"/>
          <a:chOff x="0" y="0"/>
          <a:chExt cx="0" cy="0"/>
        </a:xfrm>
      </p:grpSpPr>
      <p:sp>
        <p:nvSpPr>
          <p:cNvPr id="232" name="Google Shape;232;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Summary</a:t>
            </a:r>
            <a:endParaRPr/>
          </a:p>
        </p:txBody>
      </p:sp>
      <p:sp>
        <p:nvSpPr>
          <p:cNvPr id="233" name="Google Shape;233;p24">
            <a:extLst>
              <a:ext uri="{C183D7F6-B498-43B3-948B-1728B52AA6E4}">
                <adec:decorative xmlns:adec="http://schemas.microsoft.com/office/drawing/2017/decorative" val="1"/>
              </a:ext>
            </a:extLst>
          </p:cNvPr>
          <p:cNvSpPr/>
          <p:nvPr/>
        </p:nvSpPr>
        <p:spPr>
          <a:xfrm>
            <a:off x="8413722" y="6248345"/>
            <a:ext cx="406750" cy="27699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rgbClr val="2F3951"/>
                </a:solidFill>
                <a:latin typeface="Arial"/>
                <a:ea typeface="Arial"/>
                <a:cs typeface="Arial"/>
                <a:sym typeface="Arial"/>
              </a:rPr>
              <a:t>14</a:t>
            </a:fld>
            <a:endParaRPr sz="1200" b="0" i="0" u="none" strike="noStrike" cap="none">
              <a:solidFill>
                <a:srgbClr val="2F3951"/>
              </a:solidFill>
              <a:latin typeface="Arial"/>
              <a:ea typeface="Arial"/>
              <a:cs typeface="Arial"/>
              <a:sym typeface="Arial"/>
            </a:endParaRPr>
          </a:p>
        </p:txBody>
      </p:sp>
      <p:pic>
        <p:nvPicPr>
          <p:cNvPr id="234" name="Google Shape;234;p24">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6529525" y="6019900"/>
            <a:ext cx="1940174" cy="435450"/>
          </a:xfrm>
          <a:prstGeom prst="rect">
            <a:avLst/>
          </a:prstGeom>
          <a:noFill/>
          <a:ln>
            <a:noFill/>
          </a:ln>
        </p:spPr>
      </p:pic>
      <p:sp>
        <p:nvSpPr>
          <p:cNvPr id="235" name="Google Shape;235;p24"/>
          <p:cNvSpPr txBox="1"/>
          <p:nvPr/>
        </p:nvSpPr>
        <p:spPr>
          <a:xfrm>
            <a:off x="457200" y="1828800"/>
            <a:ext cx="8229600" cy="3688500"/>
          </a:xfrm>
          <a:prstGeom prst="rect">
            <a:avLst/>
          </a:prstGeom>
          <a:noFill/>
          <a:ln>
            <a:noFill/>
          </a:ln>
        </p:spPr>
        <p:txBody>
          <a:bodyPr spcFirstLastPara="1" wrap="square" lIns="91425" tIns="45700" rIns="91425" bIns="45700" anchor="t" anchorCtr="0">
            <a:normAutofit/>
          </a:bodyPr>
          <a:lstStyle/>
          <a:p>
            <a:pPr marL="457200" marR="0" lvl="0" indent="-406400" algn="l" rtl="0">
              <a:lnSpc>
                <a:spcPct val="100000"/>
              </a:lnSpc>
              <a:spcBef>
                <a:spcPts val="0"/>
              </a:spcBef>
              <a:spcAft>
                <a:spcPts val="0"/>
              </a:spcAft>
              <a:buClr>
                <a:srgbClr val="22314E"/>
              </a:buClr>
              <a:buSzPts val="2200"/>
              <a:buChar char="•"/>
            </a:pPr>
            <a:r>
              <a:rPr lang="en-GB" sz="2200" i="0" u="none" strike="noStrike" cap="none">
                <a:solidFill>
                  <a:schemeClr val="dk1"/>
                </a:solidFill>
              </a:rPr>
              <a:t>The VLE is a good platform to share information and make learning to happen</a:t>
            </a:r>
            <a:endParaRPr sz="2200">
              <a:solidFill>
                <a:schemeClr val="dk1"/>
              </a:solidFill>
            </a:endParaRPr>
          </a:p>
          <a:p>
            <a:pPr marL="457200" marR="0" lvl="0" indent="0" algn="l" rtl="0">
              <a:lnSpc>
                <a:spcPct val="100000"/>
              </a:lnSpc>
              <a:spcBef>
                <a:spcPts val="0"/>
              </a:spcBef>
              <a:spcAft>
                <a:spcPts val="0"/>
              </a:spcAft>
              <a:buNone/>
            </a:pPr>
            <a:endParaRPr sz="2200">
              <a:solidFill>
                <a:schemeClr val="dk1"/>
              </a:solidFill>
            </a:endParaRPr>
          </a:p>
          <a:p>
            <a:pPr marL="457200" marR="0" lvl="0" indent="-406400" algn="l" rtl="0">
              <a:lnSpc>
                <a:spcPct val="100000"/>
              </a:lnSpc>
              <a:spcBef>
                <a:spcPts val="0"/>
              </a:spcBef>
              <a:spcAft>
                <a:spcPts val="0"/>
              </a:spcAft>
              <a:buClr>
                <a:srgbClr val="22314E"/>
              </a:buClr>
              <a:buSzPts val="2200"/>
              <a:buChar char="•"/>
            </a:pPr>
            <a:r>
              <a:rPr lang="en-GB" sz="2200" i="0" u="none" strike="noStrike" cap="none">
                <a:solidFill>
                  <a:schemeClr val="dk1"/>
                </a:solidFill>
              </a:rPr>
              <a:t>Students access information in different ways and have diverse learning approaches</a:t>
            </a:r>
            <a:endParaRPr sz="2200">
              <a:solidFill>
                <a:schemeClr val="dk1"/>
              </a:solidFill>
            </a:endParaRPr>
          </a:p>
          <a:p>
            <a:pPr marL="457200" marR="0" lvl="0" indent="0" algn="l" rtl="0">
              <a:lnSpc>
                <a:spcPct val="100000"/>
              </a:lnSpc>
              <a:spcBef>
                <a:spcPts val="0"/>
              </a:spcBef>
              <a:spcAft>
                <a:spcPts val="0"/>
              </a:spcAft>
              <a:buNone/>
            </a:pPr>
            <a:endParaRPr sz="2200">
              <a:solidFill>
                <a:schemeClr val="dk1"/>
              </a:solidFill>
            </a:endParaRPr>
          </a:p>
          <a:p>
            <a:pPr marL="457200" marR="0" lvl="0" indent="-406400" algn="l" rtl="0">
              <a:lnSpc>
                <a:spcPct val="100000"/>
              </a:lnSpc>
              <a:spcBef>
                <a:spcPts val="0"/>
              </a:spcBef>
              <a:spcAft>
                <a:spcPts val="0"/>
              </a:spcAft>
              <a:buClr>
                <a:srgbClr val="22314E"/>
              </a:buClr>
              <a:buSzPts val="2200"/>
              <a:buChar char="•"/>
            </a:pPr>
            <a:r>
              <a:rPr lang="en-GB" sz="2200" i="0" u="none" strike="noStrike" cap="none">
                <a:solidFill>
                  <a:schemeClr val="dk1"/>
                </a:solidFill>
              </a:rPr>
              <a:t>Easy to apply routines can save time. </a:t>
            </a:r>
            <a:endParaRPr sz="2200"/>
          </a:p>
        </p:txBody>
      </p:sp>
      <p:pic>
        <p:nvPicPr>
          <p:cNvPr id="236" name="Google Shape;236;p24">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3657600" y="5643925"/>
            <a:ext cx="914400" cy="914400"/>
          </a:xfrm>
          <a:prstGeom prst="rect">
            <a:avLst/>
          </a:prstGeom>
          <a:noFill/>
          <a:ln>
            <a:noFill/>
          </a:ln>
        </p:spPr>
      </p:pic>
      <p:sp>
        <p:nvSpPr>
          <p:cNvPr id="237" name="Google Shape;237;p24">
            <a:extLst>
              <a:ext uri="{C183D7F6-B498-43B3-948B-1728B52AA6E4}">
                <adec:decorative xmlns:adec="http://schemas.microsoft.com/office/drawing/2017/decorative" val="1"/>
              </a:ext>
            </a:extLst>
          </p:cNvPr>
          <p:cNvSpPr txBox="1"/>
          <p:nvPr/>
        </p:nvSpPr>
        <p:spPr>
          <a:xfrm>
            <a:off x="3404514" y="64821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3" name="Google Shape;84;p11" descr="BSU + Transform-ED + Partner logos&#10;">
            <a:extLst>
              <a:ext uri="{FF2B5EF4-FFF2-40B4-BE49-F238E27FC236}">
                <a16:creationId xmlns:a16="http://schemas.microsoft.com/office/drawing/2014/main" id="{00A68CBA-3298-F112-5D59-72546A7B7E97}"/>
              </a:ext>
            </a:extLst>
          </p:cNvPr>
          <p:cNvPicPr preferRelativeResize="0"/>
          <p:nvPr/>
        </p:nvPicPr>
        <p:blipFill rotWithShape="1">
          <a:blip r:embed="rId6">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43"/>
        <p:cNvGrpSpPr/>
        <p:nvPr/>
      </p:nvGrpSpPr>
      <p:grpSpPr>
        <a:xfrm>
          <a:off x="0" y="0"/>
          <a:ext cx="0" cy="0"/>
          <a:chOff x="0" y="0"/>
          <a:chExt cx="0" cy="0"/>
        </a:xfrm>
      </p:grpSpPr>
      <p:sp>
        <p:nvSpPr>
          <p:cNvPr id="244" name="Google Shape;244;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Just One Thing</a:t>
            </a:r>
            <a:endParaRPr/>
          </a:p>
        </p:txBody>
      </p:sp>
      <p:sp>
        <p:nvSpPr>
          <p:cNvPr id="245" name="Google Shape;245;p25"/>
          <p:cNvSpPr txBox="1">
            <a:spLocks noGrp="1"/>
          </p:cNvSpPr>
          <p:nvPr>
            <p:ph type="body" idx="1"/>
          </p:nvPr>
        </p:nvSpPr>
        <p:spPr>
          <a:xfrm>
            <a:off x="457200" y="1600201"/>
            <a:ext cx="7956600" cy="3151800"/>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360"/>
              </a:spcBef>
              <a:spcAft>
                <a:spcPts val="0"/>
              </a:spcAft>
              <a:buClr>
                <a:schemeClr val="dk1"/>
              </a:buClr>
              <a:buSzPts val="2600"/>
              <a:buChar char="•"/>
            </a:pPr>
            <a:r>
              <a:rPr lang="en-GB" sz="2600">
                <a:latin typeface="Arial"/>
                <a:ea typeface="Arial"/>
                <a:cs typeface="Arial"/>
                <a:sym typeface="Arial"/>
              </a:rPr>
              <a:t>Make sure your recordings have CC (captions) and transcription. </a:t>
            </a:r>
            <a:endParaRPr sz="2600">
              <a:latin typeface="Arial"/>
              <a:ea typeface="Arial"/>
              <a:cs typeface="Arial"/>
              <a:sym typeface="Arial"/>
            </a:endParaRPr>
          </a:p>
          <a:p>
            <a:pPr marL="457200" lvl="0" indent="-228600" algn="l" rtl="0">
              <a:lnSpc>
                <a:spcPct val="100000"/>
              </a:lnSpc>
              <a:spcBef>
                <a:spcPts val="360"/>
              </a:spcBef>
              <a:spcAft>
                <a:spcPts val="0"/>
              </a:spcAft>
              <a:buClr>
                <a:schemeClr val="dk1"/>
              </a:buClr>
              <a:buSzPts val="1800"/>
              <a:buNone/>
            </a:pPr>
            <a:endParaRPr sz="2600">
              <a:latin typeface="Arial"/>
              <a:ea typeface="Arial"/>
              <a:cs typeface="Arial"/>
              <a:sym typeface="Arial"/>
            </a:endParaRPr>
          </a:p>
          <a:p>
            <a:pPr marL="457200" lvl="0" indent="-393700" algn="l" rtl="0">
              <a:lnSpc>
                <a:spcPct val="100000"/>
              </a:lnSpc>
              <a:spcBef>
                <a:spcPts val="360"/>
              </a:spcBef>
              <a:spcAft>
                <a:spcPts val="0"/>
              </a:spcAft>
              <a:buClr>
                <a:schemeClr val="dk1"/>
              </a:buClr>
              <a:buSzPts val="2600"/>
              <a:buChar char="•"/>
            </a:pPr>
            <a:r>
              <a:rPr lang="en-GB" sz="2600">
                <a:latin typeface="Arial"/>
                <a:ea typeface="Arial"/>
                <a:cs typeface="Arial"/>
                <a:sym typeface="Arial"/>
              </a:rPr>
              <a:t>Or decide what is most urgent for you… </a:t>
            </a:r>
            <a:endParaRPr sz="2600">
              <a:latin typeface="Arial"/>
              <a:ea typeface="Arial"/>
              <a:cs typeface="Arial"/>
              <a:sym typeface="Arial"/>
            </a:endParaRPr>
          </a:p>
        </p:txBody>
      </p:sp>
      <p:pic>
        <p:nvPicPr>
          <p:cNvPr id="247" name="Google Shape;247;p25">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6529525" y="6019900"/>
            <a:ext cx="1940174" cy="435450"/>
          </a:xfrm>
          <a:prstGeom prst="rect">
            <a:avLst/>
          </a:prstGeom>
          <a:noFill/>
          <a:ln>
            <a:noFill/>
          </a:ln>
        </p:spPr>
      </p:pic>
      <p:pic>
        <p:nvPicPr>
          <p:cNvPr id="248" name="Google Shape;248;p25">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8229597" y="-7"/>
            <a:ext cx="914400" cy="914400"/>
          </a:xfrm>
          <a:prstGeom prst="rect">
            <a:avLst/>
          </a:prstGeom>
          <a:noFill/>
          <a:ln>
            <a:noFill/>
          </a:ln>
        </p:spPr>
      </p:pic>
      <p:pic>
        <p:nvPicPr>
          <p:cNvPr id="249" name="Google Shape;249;p25">
            <a:extLst>
              <a:ext uri="{C183D7F6-B498-43B3-948B-1728B52AA6E4}">
                <adec:decorative xmlns:adec="http://schemas.microsoft.com/office/drawing/2017/decorative" val="1"/>
              </a:ext>
            </a:extLst>
          </p:cNvPr>
          <p:cNvPicPr preferRelativeResize="0"/>
          <p:nvPr/>
        </p:nvPicPr>
        <p:blipFill rotWithShape="1">
          <a:blip r:embed="rId6">
            <a:alphaModFix/>
          </a:blip>
          <a:srcRect/>
          <a:stretch/>
        </p:blipFill>
        <p:spPr>
          <a:xfrm>
            <a:off x="3657600" y="5643925"/>
            <a:ext cx="914400" cy="914400"/>
          </a:xfrm>
          <a:prstGeom prst="rect">
            <a:avLst/>
          </a:prstGeom>
          <a:noFill/>
          <a:ln>
            <a:noFill/>
          </a:ln>
        </p:spPr>
      </p:pic>
      <p:sp>
        <p:nvSpPr>
          <p:cNvPr id="250" name="Google Shape;250;p25">
            <a:extLst>
              <a:ext uri="{C183D7F6-B498-43B3-948B-1728B52AA6E4}">
                <adec:decorative xmlns:adec="http://schemas.microsoft.com/office/drawing/2017/decorative" val="1"/>
              </a:ext>
            </a:extLst>
          </p:cNvPr>
          <p:cNvSpPr txBox="1"/>
          <p:nvPr/>
        </p:nvSpPr>
        <p:spPr>
          <a:xfrm>
            <a:off x="3404514" y="64821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3" name="Google Shape;84;p11" descr="BSU + Transform-ED + Partner logos">
            <a:extLst>
              <a:ext uri="{FF2B5EF4-FFF2-40B4-BE49-F238E27FC236}">
                <a16:creationId xmlns:a16="http://schemas.microsoft.com/office/drawing/2014/main" id="{1C2023D4-4130-0B31-13A7-ED64D63CDCCC}"/>
              </a:ext>
            </a:extLst>
          </p:cNvPr>
          <p:cNvPicPr preferRelativeResize="0"/>
          <p:nvPr/>
        </p:nvPicPr>
        <p:blipFill rotWithShape="1">
          <a:blip r:embed="rId7">
            <a:alphaModFix/>
          </a:blip>
          <a:srcRect r="517"/>
          <a:stretch/>
        </p:blipFill>
        <p:spPr>
          <a:xfrm>
            <a:off x="0" y="5643925"/>
            <a:ext cx="9151200" cy="1245450"/>
          </a:xfrm>
          <a:prstGeom prst="rect">
            <a:avLst/>
          </a:prstGeom>
          <a:noFill/>
          <a:ln>
            <a:noFill/>
          </a:ln>
        </p:spPr>
      </p:pic>
      <p:sp>
        <p:nvSpPr>
          <p:cNvPr id="246" name="Google Shape;246;p25"/>
          <p:cNvSpPr/>
          <p:nvPr/>
        </p:nvSpPr>
        <p:spPr>
          <a:xfrm>
            <a:off x="8607074" y="6266650"/>
            <a:ext cx="406750" cy="27699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rgbClr val="2F3951"/>
                </a:solidFill>
                <a:latin typeface="Arial"/>
                <a:ea typeface="Arial"/>
                <a:cs typeface="Arial"/>
                <a:sym typeface="Arial"/>
              </a:rPr>
              <a:t>15</a:t>
            </a:fld>
            <a:endParaRPr sz="1200" b="0" i="0" u="none" strike="noStrike" cap="none">
              <a:solidFill>
                <a:srgbClr val="2F395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56"/>
        <p:cNvGrpSpPr/>
        <p:nvPr/>
      </p:nvGrpSpPr>
      <p:grpSpPr>
        <a:xfrm>
          <a:off x="0" y="0"/>
          <a:ext cx="0" cy="0"/>
          <a:chOff x="0" y="0"/>
          <a:chExt cx="0" cy="0"/>
        </a:xfrm>
      </p:grpSpPr>
      <p:sp>
        <p:nvSpPr>
          <p:cNvPr id="257" name="Google Shape;257;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Resources</a:t>
            </a:r>
            <a:endParaRPr b="1">
              <a:latin typeface="Arial"/>
              <a:ea typeface="Arial"/>
              <a:cs typeface="Arial"/>
              <a:sym typeface="Arial"/>
            </a:endParaRPr>
          </a:p>
        </p:txBody>
      </p:sp>
      <p:sp>
        <p:nvSpPr>
          <p:cNvPr id="258" name="Google Shape;258;p26"/>
          <p:cNvSpPr txBox="1">
            <a:spLocks noGrp="1"/>
          </p:cNvSpPr>
          <p:nvPr>
            <p:ph type="body" idx="1"/>
          </p:nvPr>
        </p:nvSpPr>
        <p:spPr>
          <a:xfrm>
            <a:off x="343584" y="1417639"/>
            <a:ext cx="8476938" cy="4113732"/>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360"/>
              </a:spcBef>
              <a:spcAft>
                <a:spcPts val="0"/>
              </a:spcAft>
              <a:buClr>
                <a:schemeClr val="dk1"/>
              </a:buClr>
              <a:buSzPts val="2200"/>
              <a:buChar char="•"/>
            </a:pPr>
            <a:r>
              <a:rPr lang="en-GB" sz="2200">
                <a:latin typeface="Arial"/>
                <a:ea typeface="Arial"/>
                <a:cs typeface="Arial"/>
                <a:sym typeface="Arial"/>
              </a:rPr>
              <a:t>The </a:t>
            </a:r>
            <a:r>
              <a:rPr lang="en-GB" sz="2200" u="sng">
                <a:solidFill>
                  <a:schemeClr val="hlink"/>
                </a:solidFill>
                <a:latin typeface="Arial"/>
                <a:ea typeface="Arial"/>
                <a:cs typeface="Arial"/>
                <a:sym typeface="Arial"/>
                <a:hlinkClick r:id="rId4"/>
              </a:rPr>
              <a:t>ultimate guide </a:t>
            </a:r>
            <a:r>
              <a:rPr lang="en-GB" sz="2200">
                <a:latin typeface="Arial"/>
                <a:ea typeface="Arial"/>
                <a:cs typeface="Arial"/>
                <a:sym typeface="Arial"/>
              </a:rPr>
              <a:t>from BSU for Accessible Teaching and Learning </a:t>
            </a:r>
            <a:endParaRPr sz="2200">
              <a:latin typeface="Arial"/>
              <a:ea typeface="Arial"/>
              <a:cs typeface="Arial"/>
              <a:sym typeface="Arial"/>
            </a:endParaRPr>
          </a:p>
          <a:p>
            <a:pPr marL="457200" lvl="0" indent="0" algn="l" rtl="0">
              <a:lnSpc>
                <a:spcPct val="100000"/>
              </a:lnSpc>
              <a:spcBef>
                <a:spcPts val="360"/>
              </a:spcBef>
              <a:spcAft>
                <a:spcPts val="0"/>
              </a:spcAft>
              <a:buNone/>
            </a:pPr>
            <a:endParaRPr sz="2200">
              <a:latin typeface="Arial"/>
              <a:ea typeface="Arial"/>
              <a:cs typeface="Arial"/>
              <a:sym typeface="Arial"/>
            </a:endParaRPr>
          </a:p>
          <a:p>
            <a:pPr marL="457200" lvl="0" indent="-368300" algn="l" rtl="0">
              <a:lnSpc>
                <a:spcPct val="100000"/>
              </a:lnSpc>
              <a:spcBef>
                <a:spcPts val="360"/>
              </a:spcBef>
              <a:spcAft>
                <a:spcPts val="0"/>
              </a:spcAft>
              <a:buClr>
                <a:schemeClr val="dk1"/>
              </a:buClr>
              <a:buSzPts val="2200"/>
              <a:buChar char="•"/>
            </a:pPr>
            <a:r>
              <a:rPr lang="en-GB" sz="2200">
                <a:latin typeface="Arial"/>
                <a:ea typeface="Arial"/>
                <a:cs typeface="Arial"/>
                <a:sym typeface="Arial"/>
              </a:rPr>
              <a:t>Web content accessibility guidelines </a:t>
            </a:r>
            <a:r>
              <a:rPr lang="en-GB" sz="2200" u="sng">
                <a:solidFill>
                  <a:schemeClr val="hlink"/>
                </a:solidFill>
                <a:latin typeface="Arial"/>
                <a:ea typeface="Arial"/>
                <a:cs typeface="Arial"/>
                <a:sym typeface="Arial"/>
                <a:hlinkClick r:id="rId5"/>
              </a:rPr>
              <a:t>WCAG2.2.</a:t>
            </a:r>
            <a:endParaRPr sz="2200">
              <a:latin typeface="Arial"/>
              <a:ea typeface="Arial"/>
              <a:cs typeface="Arial"/>
              <a:sym typeface="Arial"/>
            </a:endParaRPr>
          </a:p>
          <a:p>
            <a:pPr marL="457200" lvl="0" indent="0" algn="l" rtl="0">
              <a:lnSpc>
                <a:spcPct val="100000"/>
              </a:lnSpc>
              <a:spcBef>
                <a:spcPts val="360"/>
              </a:spcBef>
              <a:spcAft>
                <a:spcPts val="0"/>
              </a:spcAft>
              <a:buNone/>
            </a:pPr>
            <a:endParaRPr sz="2200">
              <a:latin typeface="Arial"/>
              <a:ea typeface="Arial"/>
              <a:cs typeface="Arial"/>
              <a:sym typeface="Arial"/>
            </a:endParaRPr>
          </a:p>
          <a:p>
            <a:pPr marL="457200" lvl="0" indent="-368300" algn="l" rtl="0">
              <a:lnSpc>
                <a:spcPct val="100000"/>
              </a:lnSpc>
              <a:spcBef>
                <a:spcPts val="360"/>
              </a:spcBef>
              <a:spcAft>
                <a:spcPts val="0"/>
              </a:spcAft>
              <a:buClr>
                <a:schemeClr val="dk1"/>
              </a:buClr>
              <a:buSzPts val="2200"/>
              <a:buChar char="•"/>
            </a:pPr>
            <a:r>
              <a:rPr lang="en-GB" sz="2200">
                <a:latin typeface="Arial"/>
                <a:ea typeface="Arial"/>
                <a:cs typeface="Arial"/>
                <a:sym typeface="Arial"/>
              </a:rPr>
              <a:t>BSU </a:t>
            </a:r>
            <a:r>
              <a:rPr lang="en-GB" sz="2200" u="sng">
                <a:solidFill>
                  <a:schemeClr val="hlink"/>
                </a:solidFill>
                <a:latin typeface="Arial"/>
                <a:ea typeface="Arial"/>
                <a:cs typeface="Arial"/>
                <a:sym typeface="Arial"/>
                <a:hlinkClick r:id="rId6"/>
              </a:rPr>
              <a:t>Accessibility Statement </a:t>
            </a:r>
            <a:r>
              <a:rPr lang="en-GB" sz="2200">
                <a:latin typeface="Arial"/>
                <a:ea typeface="Arial"/>
                <a:cs typeface="Arial"/>
                <a:sym typeface="Arial"/>
              </a:rPr>
              <a:t>for Ultra VLE</a:t>
            </a:r>
            <a:endParaRPr sz="2200">
              <a:latin typeface="Arial"/>
              <a:ea typeface="Arial"/>
              <a:cs typeface="Arial"/>
              <a:sym typeface="Arial"/>
            </a:endParaRPr>
          </a:p>
          <a:p>
            <a:pPr marL="457200" lvl="0" indent="0" algn="l" rtl="0">
              <a:lnSpc>
                <a:spcPct val="100000"/>
              </a:lnSpc>
              <a:spcBef>
                <a:spcPts val="360"/>
              </a:spcBef>
              <a:spcAft>
                <a:spcPts val="0"/>
              </a:spcAft>
              <a:buNone/>
            </a:pPr>
            <a:endParaRPr sz="2200">
              <a:latin typeface="Arial"/>
              <a:ea typeface="Arial"/>
              <a:cs typeface="Arial"/>
              <a:sym typeface="Arial"/>
            </a:endParaRPr>
          </a:p>
          <a:p>
            <a:pPr marL="457200" lvl="0" indent="0" algn="l" rtl="0">
              <a:lnSpc>
                <a:spcPct val="100000"/>
              </a:lnSpc>
              <a:spcBef>
                <a:spcPts val="1185"/>
              </a:spcBef>
              <a:spcAft>
                <a:spcPts val="825"/>
              </a:spcAft>
              <a:buNone/>
            </a:pPr>
            <a:endParaRPr sz="2200"/>
          </a:p>
        </p:txBody>
      </p:sp>
      <p:pic>
        <p:nvPicPr>
          <p:cNvPr id="260" name="Google Shape;260;p26">
            <a:extLst>
              <a:ext uri="{C183D7F6-B498-43B3-948B-1728B52AA6E4}">
                <adec:decorative xmlns:adec="http://schemas.microsoft.com/office/drawing/2017/decorative" val="1"/>
              </a:ext>
            </a:extLst>
          </p:cNvPr>
          <p:cNvPicPr preferRelativeResize="0"/>
          <p:nvPr/>
        </p:nvPicPr>
        <p:blipFill rotWithShape="1">
          <a:blip r:embed="rId7">
            <a:alphaModFix/>
          </a:blip>
          <a:srcRect/>
          <a:stretch/>
        </p:blipFill>
        <p:spPr>
          <a:xfrm>
            <a:off x="6416275" y="6009600"/>
            <a:ext cx="1940174" cy="435450"/>
          </a:xfrm>
          <a:prstGeom prst="rect">
            <a:avLst/>
          </a:prstGeom>
          <a:noFill/>
          <a:ln>
            <a:noFill/>
          </a:ln>
        </p:spPr>
      </p:pic>
      <p:pic>
        <p:nvPicPr>
          <p:cNvPr id="261" name="Google Shape;261;p26">
            <a:extLst>
              <a:ext uri="{C183D7F6-B498-43B3-948B-1728B52AA6E4}">
                <adec:decorative xmlns:adec="http://schemas.microsoft.com/office/drawing/2017/decorative" val="1"/>
              </a:ext>
            </a:extLst>
          </p:cNvPr>
          <p:cNvPicPr preferRelativeResize="0"/>
          <p:nvPr/>
        </p:nvPicPr>
        <p:blipFill rotWithShape="1">
          <a:blip r:embed="rId8">
            <a:alphaModFix/>
          </a:blip>
          <a:srcRect/>
          <a:stretch/>
        </p:blipFill>
        <p:spPr>
          <a:xfrm>
            <a:off x="3657600" y="5643925"/>
            <a:ext cx="914400" cy="914400"/>
          </a:xfrm>
          <a:prstGeom prst="rect">
            <a:avLst/>
          </a:prstGeom>
          <a:noFill/>
          <a:ln>
            <a:noFill/>
          </a:ln>
        </p:spPr>
      </p:pic>
      <p:sp>
        <p:nvSpPr>
          <p:cNvPr id="262" name="Google Shape;262;p26">
            <a:extLst>
              <a:ext uri="{C183D7F6-B498-43B3-948B-1728B52AA6E4}">
                <adec:decorative xmlns:adec="http://schemas.microsoft.com/office/drawing/2017/decorative" val="1"/>
              </a:ext>
            </a:extLst>
          </p:cNvPr>
          <p:cNvSpPr txBox="1"/>
          <p:nvPr/>
        </p:nvSpPr>
        <p:spPr>
          <a:xfrm>
            <a:off x="3404514" y="64821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3" name="Google Shape;84;p11" descr="BSU + Transform-ED + Partner logos&#10;">
            <a:extLst>
              <a:ext uri="{FF2B5EF4-FFF2-40B4-BE49-F238E27FC236}">
                <a16:creationId xmlns:a16="http://schemas.microsoft.com/office/drawing/2014/main" id="{3E9D7747-F361-56C6-F0EA-A85EA84F6DE7}"/>
              </a:ext>
            </a:extLst>
          </p:cNvPr>
          <p:cNvPicPr preferRelativeResize="0"/>
          <p:nvPr/>
        </p:nvPicPr>
        <p:blipFill rotWithShape="1">
          <a:blip r:embed="rId9">
            <a:alphaModFix/>
          </a:blip>
          <a:srcRect r="517"/>
          <a:stretch/>
        </p:blipFill>
        <p:spPr>
          <a:xfrm>
            <a:off x="0" y="5643925"/>
            <a:ext cx="9151200" cy="1245450"/>
          </a:xfrm>
          <a:prstGeom prst="rect">
            <a:avLst/>
          </a:prstGeom>
          <a:noFill/>
          <a:ln>
            <a:noFill/>
          </a:ln>
        </p:spPr>
      </p:pic>
      <p:sp>
        <p:nvSpPr>
          <p:cNvPr id="259" name="Google Shape;259;p26"/>
          <p:cNvSpPr/>
          <p:nvPr/>
        </p:nvSpPr>
        <p:spPr>
          <a:xfrm>
            <a:off x="8413722" y="6248345"/>
            <a:ext cx="406800" cy="2769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rgbClr val="2F3951"/>
                </a:solidFill>
                <a:latin typeface="Arial"/>
                <a:ea typeface="Arial"/>
                <a:cs typeface="Arial"/>
                <a:sym typeface="Arial"/>
              </a:rPr>
              <a:t>16</a:t>
            </a:fld>
            <a:endParaRPr sz="1200" b="0" i="0" u="none" strike="noStrike" cap="none">
              <a:solidFill>
                <a:srgbClr val="2F395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86"/>
        <p:cNvGrpSpPr/>
        <p:nvPr/>
      </p:nvGrpSpPr>
      <p:grpSpPr>
        <a:xfrm>
          <a:off x="0" y="0"/>
          <a:ext cx="0" cy="0"/>
          <a:chOff x="0" y="0"/>
          <a:chExt cx="0" cy="0"/>
        </a:xfrm>
      </p:grpSpPr>
      <p:sp>
        <p:nvSpPr>
          <p:cNvPr id="87" name="Google Shape;87;p12"/>
          <p:cNvSpPr txBox="1">
            <a:spLocks noGrp="1"/>
          </p:cNvSpPr>
          <p:nvPr>
            <p:ph type="title"/>
          </p:nvPr>
        </p:nvSpPr>
        <p:spPr>
          <a:xfrm>
            <a:off x="457200" y="404664"/>
            <a:ext cx="8229600" cy="243723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Learning Outcomes</a:t>
            </a:r>
            <a:endParaRPr/>
          </a:p>
        </p:txBody>
      </p:sp>
      <p:sp>
        <p:nvSpPr>
          <p:cNvPr id="88" name="Google Shape;88;p12"/>
          <p:cNvSpPr txBox="1">
            <a:spLocks noGrp="1"/>
          </p:cNvSpPr>
          <p:nvPr>
            <p:ph type="body" idx="1"/>
          </p:nvPr>
        </p:nvSpPr>
        <p:spPr>
          <a:xfrm>
            <a:off x="457200" y="1476782"/>
            <a:ext cx="8362624" cy="4054587"/>
          </a:xfrm>
          <a:prstGeom prst="rect">
            <a:avLst/>
          </a:prstGeom>
          <a:noFill/>
          <a:ln>
            <a:noFill/>
          </a:ln>
        </p:spPr>
        <p:txBody>
          <a:bodyPr spcFirstLastPara="1" wrap="square" lIns="91425" tIns="45700" rIns="91425" bIns="45700" anchor="t" anchorCtr="0">
            <a:noAutofit/>
          </a:bodyPr>
          <a:lstStyle/>
          <a:p>
            <a:pPr marL="457200" lvl="0" indent="-381000" algn="l" rtl="0">
              <a:lnSpc>
                <a:spcPct val="150000"/>
              </a:lnSpc>
              <a:spcBef>
                <a:spcPts val="0"/>
              </a:spcBef>
              <a:spcAft>
                <a:spcPts val="0"/>
              </a:spcAft>
              <a:buSzPts val="2400"/>
              <a:buAutoNum type="arabicPeriod"/>
            </a:pPr>
            <a:r>
              <a:rPr lang="en-GB" sz="2400">
                <a:latin typeface="Arial"/>
                <a:ea typeface="Arial"/>
                <a:cs typeface="Arial"/>
                <a:sym typeface="Arial"/>
              </a:rPr>
              <a:t>To understand the new regulations regarding VLE and accessibility in HE.</a:t>
            </a:r>
            <a:endParaRPr sz="2400">
              <a:latin typeface="Arial"/>
              <a:ea typeface="Arial"/>
              <a:cs typeface="Arial"/>
              <a:sym typeface="Arial"/>
            </a:endParaRPr>
          </a:p>
          <a:p>
            <a:pPr marL="457200" lvl="0" indent="-381000" algn="l" rtl="0">
              <a:lnSpc>
                <a:spcPct val="150000"/>
              </a:lnSpc>
              <a:spcBef>
                <a:spcPts val="0"/>
              </a:spcBef>
              <a:spcAft>
                <a:spcPts val="0"/>
              </a:spcAft>
              <a:buSzPts val="2400"/>
              <a:buAutoNum type="arabicPeriod"/>
            </a:pPr>
            <a:r>
              <a:rPr lang="en-GB" sz="2400">
                <a:latin typeface="Arial"/>
                <a:ea typeface="Arial"/>
                <a:cs typeface="Arial"/>
                <a:sym typeface="Arial"/>
              </a:rPr>
              <a:t>To integrate VLE good practice as part of the Accessibility and Inclusivity Education Principle. </a:t>
            </a:r>
            <a:endParaRPr sz="3400">
              <a:solidFill>
                <a:srgbClr val="000000"/>
              </a:solidFill>
              <a:latin typeface="Arial"/>
              <a:ea typeface="Arial"/>
              <a:cs typeface="Arial"/>
              <a:sym typeface="Arial"/>
            </a:endParaRPr>
          </a:p>
          <a:p>
            <a:pPr marL="0" lvl="0" indent="0" algn="l" rtl="0">
              <a:lnSpc>
                <a:spcPct val="150000"/>
              </a:lnSpc>
              <a:spcBef>
                <a:spcPts val="360"/>
              </a:spcBef>
              <a:spcAft>
                <a:spcPts val="0"/>
              </a:spcAft>
              <a:buSzPts val="1800"/>
              <a:buNone/>
            </a:pPr>
            <a:endParaRPr sz="3800">
              <a:latin typeface="Arial"/>
              <a:ea typeface="Arial"/>
              <a:cs typeface="Arial"/>
              <a:sym typeface="Arial"/>
            </a:endParaRPr>
          </a:p>
        </p:txBody>
      </p:sp>
      <p:pic>
        <p:nvPicPr>
          <p:cNvPr id="89" name="Google Shape;89;p12">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6879650" y="6122875"/>
            <a:ext cx="1940174" cy="435450"/>
          </a:xfrm>
          <a:prstGeom prst="rect">
            <a:avLst/>
          </a:prstGeom>
          <a:noFill/>
          <a:ln>
            <a:noFill/>
          </a:ln>
        </p:spPr>
      </p:pic>
      <p:pic>
        <p:nvPicPr>
          <p:cNvPr id="90" name="Google Shape;90;p12">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3657600" y="5643925"/>
            <a:ext cx="914400" cy="914400"/>
          </a:xfrm>
          <a:prstGeom prst="rect">
            <a:avLst/>
          </a:prstGeom>
          <a:noFill/>
          <a:ln>
            <a:noFill/>
          </a:ln>
        </p:spPr>
      </p:pic>
      <p:sp>
        <p:nvSpPr>
          <p:cNvPr id="91" name="Google Shape;91;p12">
            <a:extLst>
              <a:ext uri="{C183D7F6-B498-43B3-948B-1728B52AA6E4}">
                <adec:decorative xmlns:adec="http://schemas.microsoft.com/office/drawing/2017/decorative" val="1"/>
              </a:ext>
            </a:extLst>
          </p:cNvPr>
          <p:cNvSpPr txBox="1"/>
          <p:nvPr/>
        </p:nvSpPr>
        <p:spPr>
          <a:xfrm>
            <a:off x="3404514" y="64821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2" name="Google Shape;92;p12" descr="BSU + Transform-ED + Partner logos">
            <a:extLst>
              <a:ext uri="{FF2B5EF4-FFF2-40B4-BE49-F238E27FC236}">
                <a16:creationId xmlns:a16="http://schemas.microsoft.com/office/drawing/2014/main" id="{FB4E1F87-6C40-F8D9-45A6-CBC9742A5656}"/>
              </a:ext>
            </a:extLst>
          </p:cNvPr>
          <p:cNvPicPr preferRelativeResize="0"/>
          <p:nvPr/>
        </p:nvPicPr>
        <p:blipFill>
          <a:blip r:embed="rId6">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96"/>
        <p:cNvGrpSpPr/>
        <p:nvPr/>
      </p:nvGrpSpPr>
      <p:grpSpPr>
        <a:xfrm>
          <a:off x="0" y="0"/>
          <a:ext cx="0" cy="0"/>
          <a:chOff x="0" y="0"/>
          <a:chExt cx="0" cy="0"/>
        </a:xfrm>
      </p:grpSpPr>
      <p:sp>
        <p:nvSpPr>
          <p:cNvPr id="97" name="Google Shape;97;p13"/>
          <p:cNvSpPr txBox="1">
            <a:spLocks noGrp="1"/>
          </p:cNvSpPr>
          <p:nvPr>
            <p:ph type="title"/>
          </p:nvPr>
        </p:nvSpPr>
        <p:spPr>
          <a:xfrm>
            <a:off x="457200" y="404668"/>
            <a:ext cx="8229600" cy="944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Content</a:t>
            </a:r>
            <a:endParaRPr/>
          </a:p>
        </p:txBody>
      </p:sp>
      <p:sp>
        <p:nvSpPr>
          <p:cNvPr id="98" name="Google Shape;98;p13"/>
          <p:cNvSpPr txBox="1">
            <a:spLocks noGrp="1"/>
          </p:cNvSpPr>
          <p:nvPr>
            <p:ph type="body" idx="1"/>
          </p:nvPr>
        </p:nvSpPr>
        <p:spPr>
          <a:xfrm>
            <a:off x="457200" y="1545181"/>
            <a:ext cx="8229600" cy="3592800"/>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400"/>
              </a:spcBef>
              <a:spcAft>
                <a:spcPts val="0"/>
              </a:spcAft>
              <a:buSzPts val="2200"/>
              <a:buFont typeface="Arial"/>
              <a:buChar char="•"/>
            </a:pPr>
            <a:r>
              <a:rPr lang="en-GB" sz="2200" b="0" i="0" u="none" strike="noStrike">
                <a:solidFill>
                  <a:srgbClr val="000000"/>
                </a:solidFill>
                <a:latin typeface="Arial"/>
                <a:ea typeface="Arial"/>
                <a:cs typeface="Arial"/>
                <a:sym typeface="Arial"/>
              </a:rPr>
              <a:t>VLE and the Education Design Principles at BSU</a:t>
            </a:r>
            <a:endParaRPr sz="2200" b="0" i="0" u="none" strike="noStrike">
              <a:solidFill>
                <a:srgbClr val="000000"/>
              </a:solidFill>
              <a:latin typeface="Arial"/>
              <a:ea typeface="Arial"/>
              <a:cs typeface="Arial"/>
              <a:sym typeface="Arial"/>
            </a:endParaRPr>
          </a:p>
          <a:p>
            <a:pPr marL="457200" lvl="0" indent="0" algn="l" rtl="0">
              <a:lnSpc>
                <a:spcPct val="100000"/>
              </a:lnSpc>
              <a:spcBef>
                <a:spcPts val="400"/>
              </a:spcBef>
              <a:spcAft>
                <a:spcPts val="0"/>
              </a:spcAft>
              <a:buNone/>
            </a:pPr>
            <a:endParaRPr sz="2200">
              <a:solidFill>
                <a:srgbClr val="000000"/>
              </a:solidFill>
              <a:latin typeface="Arial"/>
              <a:ea typeface="Arial"/>
              <a:cs typeface="Arial"/>
              <a:sym typeface="Arial"/>
            </a:endParaRPr>
          </a:p>
          <a:p>
            <a:pPr marL="457200" lvl="0" indent="-368300" algn="l" rtl="0">
              <a:lnSpc>
                <a:spcPct val="100000"/>
              </a:lnSpc>
              <a:spcBef>
                <a:spcPts val="400"/>
              </a:spcBef>
              <a:spcAft>
                <a:spcPts val="0"/>
              </a:spcAft>
              <a:buSzPts val="2200"/>
              <a:buFont typeface="Arial"/>
              <a:buChar char="•"/>
            </a:pPr>
            <a:r>
              <a:rPr lang="en-GB" sz="2200" b="0" i="0" u="none" strike="noStrike">
                <a:solidFill>
                  <a:srgbClr val="000000"/>
                </a:solidFill>
                <a:latin typeface="Arial"/>
                <a:ea typeface="Arial"/>
                <a:cs typeface="Arial"/>
                <a:sym typeface="Arial"/>
              </a:rPr>
              <a:t>BSU Good practice for Accessible Teaching and Learning</a:t>
            </a:r>
            <a:endParaRPr sz="2200" b="0" i="0" u="none" strike="noStrike">
              <a:solidFill>
                <a:srgbClr val="000000"/>
              </a:solidFill>
              <a:latin typeface="Arial"/>
              <a:ea typeface="Arial"/>
              <a:cs typeface="Arial"/>
              <a:sym typeface="Arial"/>
            </a:endParaRPr>
          </a:p>
          <a:p>
            <a:pPr marL="457200" lvl="0" indent="0" algn="l" rtl="0">
              <a:lnSpc>
                <a:spcPct val="100000"/>
              </a:lnSpc>
              <a:spcBef>
                <a:spcPts val="400"/>
              </a:spcBef>
              <a:spcAft>
                <a:spcPts val="0"/>
              </a:spcAft>
              <a:buNone/>
            </a:pPr>
            <a:endParaRPr sz="2200">
              <a:solidFill>
                <a:srgbClr val="000000"/>
              </a:solidFill>
              <a:latin typeface="Arial"/>
              <a:ea typeface="Arial"/>
              <a:cs typeface="Arial"/>
              <a:sym typeface="Arial"/>
            </a:endParaRPr>
          </a:p>
          <a:p>
            <a:pPr marL="457200" lvl="0" indent="-368300" algn="l" rtl="0">
              <a:lnSpc>
                <a:spcPct val="100000"/>
              </a:lnSpc>
              <a:spcBef>
                <a:spcPts val="400"/>
              </a:spcBef>
              <a:spcAft>
                <a:spcPts val="0"/>
              </a:spcAft>
              <a:buSzPts val="2200"/>
              <a:buFont typeface="Arial"/>
              <a:buChar char="•"/>
            </a:pPr>
            <a:r>
              <a:rPr lang="en-GB" sz="2200" b="0" i="0" u="none" strike="noStrike">
                <a:solidFill>
                  <a:srgbClr val="000000"/>
                </a:solidFill>
                <a:latin typeface="Arial"/>
                <a:ea typeface="Arial"/>
                <a:cs typeface="Arial"/>
                <a:sym typeface="Arial"/>
              </a:rPr>
              <a:t>Regulations</a:t>
            </a:r>
            <a:endParaRPr sz="2200" b="0" i="0" u="none" strike="noStrike">
              <a:solidFill>
                <a:srgbClr val="000000"/>
              </a:solidFill>
              <a:latin typeface="Arial"/>
              <a:ea typeface="Arial"/>
              <a:cs typeface="Arial"/>
              <a:sym typeface="Arial"/>
            </a:endParaRPr>
          </a:p>
          <a:p>
            <a:pPr marL="457200" lvl="0" indent="0" algn="l" rtl="0">
              <a:lnSpc>
                <a:spcPct val="100000"/>
              </a:lnSpc>
              <a:spcBef>
                <a:spcPts val="400"/>
              </a:spcBef>
              <a:spcAft>
                <a:spcPts val="0"/>
              </a:spcAft>
              <a:buNone/>
            </a:pPr>
            <a:endParaRPr sz="2200">
              <a:solidFill>
                <a:srgbClr val="000000"/>
              </a:solidFill>
              <a:latin typeface="Arial"/>
              <a:ea typeface="Arial"/>
              <a:cs typeface="Arial"/>
              <a:sym typeface="Arial"/>
            </a:endParaRPr>
          </a:p>
          <a:p>
            <a:pPr marL="457200" lvl="0" indent="-368300" algn="l" rtl="0">
              <a:lnSpc>
                <a:spcPct val="100000"/>
              </a:lnSpc>
              <a:spcBef>
                <a:spcPts val="400"/>
              </a:spcBef>
              <a:spcAft>
                <a:spcPts val="0"/>
              </a:spcAft>
              <a:buSzPts val="2200"/>
              <a:buFont typeface="Arial"/>
              <a:buChar char="•"/>
            </a:pPr>
            <a:r>
              <a:rPr lang="en-GB" sz="2200" b="0" i="0" u="none" strike="noStrike">
                <a:solidFill>
                  <a:srgbClr val="000000"/>
                </a:solidFill>
                <a:latin typeface="Arial"/>
                <a:ea typeface="Arial"/>
                <a:cs typeface="Arial"/>
                <a:sym typeface="Arial"/>
              </a:rPr>
              <a:t>Good practice exemplars</a:t>
            </a:r>
            <a:endParaRPr sz="2200"/>
          </a:p>
          <a:p>
            <a:pPr marL="800100" lvl="1" indent="-228600" algn="l" rtl="0">
              <a:lnSpc>
                <a:spcPct val="115000"/>
              </a:lnSpc>
              <a:spcBef>
                <a:spcPts val="360"/>
              </a:spcBef>
              <a:spcAft>
                <a:spcPts val="0"/>
              </a:spcAft>
              <a:buSzPts val="1800"/>
              <a:buFont typeface="Arial"/>
              <a:buNone/>
            </a:pPr>
            <a:endParaRPr sz="2000">
              <a:latin typeface="Arial"/>
              <a:ea typeface="Arial"/>
              <a:cs typeface="Arial"/>
              <a:sym typeface="Arial"/>
            </a:endParaRPr>
          </a:p>
        </p:txBody>
      </p:sp>
      <p:pic>
        <p:nvPicPr>
          <p:cNvPr id="99" name="Google Shape;99;p13">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6879650" y="6122875"/>
            <a:ext cx="1940174" cy="435450"/>
          </a:xfrm>
          <a:prstGeom prst="rect">
            <a:avLst/>
          </a:prstGeom>
          <a:noFill/>
          <a:ln>
            <a:noFill/>
          </a:ln>
        </p:spPr>
      </p:pic>
      <p:pic>
        <p:nvPicPr>
          <p:cNvPr id="100" name="Google Shape;100;p13">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3657600" y="5643925"/>
            <a:ext cx="914400" cy="914400"/>
          </a:xfrm>
          <a:prstGeom prst="rect">
            <a:avLst/>
          </a:prstGeom>
          <a:noFill/>
          <a:ln>
            <a:noFill/>
          </a:ln>
        </p:spPr>
      </p:pic>
      <p:sp>
        <p:nvSpPr>
          <p:cNvPr id="101" name="Google Shape;101;p13">
            <a:extLst>
              <a:ext uri="{C183D7F6-B498-43B3-948B-1728B52AA6E4}">
                <adec:decorative xmlns:adec="http://schemas.microsoft.com/office/drawing/2017/decorative" val="1"/>
              </a:ext>
            </a:extLst>
          </p:cNvPr>
          <p:cNvSpPr txBox="1"/>
          <p:nvPr/>
        </p:nvSpPr>
        <p:spPr>
          <a:xfrm>
            <a:off x="3404514" y="64821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2" name="Google Shape;92;p12" descr="BSU + Transform-ED + Partner logos">
            <a:extLst>
              <a:ext uri="{FF2B5EF4-FFF2-40B4-BE49-F238E27FC236}">
                <a16:creationId xmlns:a16="http://schemas.microsoft.com/office/drawing/2014/main" id="{BC10C733-8F6D-6515-2EBE-E06834AF5B0C}"/>
              </a:ext>
            </a:extLst>
          </p:cNvPr>
          <p:cNvPicPr preferRelativeResize="0"/>
          <p:nvPr/>
        </p:nvPicPr>
        <p:blipFill>
          <a:blip r:embed="rId6">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106"/>
        <p:cNvGrpSpPr/>
        <p:nvPr/>
      </p:nvGrpSpPr>
      <p:grpSpPr>
        <a:xfrm>
          <a:off x="0" y="0"/>
          <a:ext cx="0" cy="0"/>
          <a:chOff x="0" y="0"/>
          <a:chExt cx="0" cy="0"/>
        </a:xfrm>
      </p:grpSpPr>
      <p:pic>
        <p:nvPicPr>
          <p:cNvPr id="107" name="Google Shape;107;p14">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6879650" y="6122875"/>
            <a:ext cx="1940174" cy="435450"/>
          </a:xfrm>
          <a:prstGeom prst="rect">
            <a:avLst/>
          </a:prstGeom>
          <a:noFill/>
          <a:ln>
            <a:noFill/>
          </a:ln>
        </p:spPr>
      </p:pic>
      <p:sp>
        <p:nvSpPr>
          <p:cNvPr id="108" name="Google Shape;108;p14"/>
          <p:cNvSpPr txBox="1">
            <a:spLocks noGrp="1"/>
          </p:cNvSpPr>
          <p:nvPr>
            <p:ph type="title"/>
          </p:nvPr>
        </p:nvSpPr>
        <p:spPr>
          <a:xfrm>
            <a:off x="402568" y="60878"/>
            <a:ext cx="82296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GB" b="1">
                <a:latin typeface="Arial"/>
                <a:ea typeface="Arial"/>
                <a:cs typeface="Arial"/>
                <a:sym typeface="Arial"/>
              </a:rPr>
              <a:t>Educational Design Principles</a:t>
            </a:r>
            <a:endParaRPr b="1">
              <a:latin typeface="Arial"/>
              <a:ea typeface="Arial"/>
              <a:cs typeface="Arial"/>
              <a:sym typeface="Arial"/>
            </a:endParaRPr>
          </a:p>
        </p:txBody>
      </p:sp>
      <p:sp>
        <p:nvSpPr>
          <p:cNvPr id="109" name="Google Shape;109;p14"/>
          <p:cNvSpPr/>
          <p:nvPr/>
        </p:nvSpPr>
        <p:spPr>
          <a:xfrm>
            <a:off x="564610" y="1513296"/>
            <a:ext cx="1978800" cy="1439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CONNECTIVITY</a:t>
            </a:r>
            <a:endParaRPr/>
          </a:p>
        </p:txBody>
      </p:sp>
      <p:sp>
        <p:nvSpPr>
          <p:cNvPr id="112" name="Google Shape;112;p14"/>
          <p:cNvSpPr/>
          <p:nvPr/>
        </p:nvSpPr>
        <p:spPr>
          <a:xfrm>
            <a:off x="2990537" y="1538167"/>
            <a:ext cx="1978800" cy="1439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CREATIVITY</a:t>
            </a:r>
            <a:endParaRPr/>
          </a:p>
        </p:txBody>
      </p:sp>
      <p:sp>
        <p:nvSpPr>
          <p:cNvPr id="116" name="Google Shape;116;p14"/>
          <p:cNvSpPr/>
          <p:nvPr/>
        </p:nvSpPr>
        <p:spPr>
          <a:xfrm>
            <a:off x="1485275" y="2312042"/>
            <a:ext cx="2548200" cy="2033700"/>
          </a:xfrm>
          <a:prstGeom prst="quadArrowCallout">
            <a:avLst>
              <a:gd name="adj1" fmla="val 18515"/>
              <a:gd name="adj2" fmla="val 18515"/>
              <a:gd name="adj3" fmla="val 18515"/>
              <a:gd name="adj4" fmla="val 48123"/>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0" i="0" u="none" strike="noStrike" cap="none">
                <a:solidFill>
                  <a:schemeClr val="lt1"/>
                </a:solidFill>
                <a:latin typeface="Arial"/>
                <a:ea typeface="Arial"/>
                <a:cs typeface="Arial"/>
                <a:sym typeface="Arial"/>
              </a:rPr>
              <a:t>Active Learning</a:t>
            </a:r>
            <a:endParaRPr/>
          </a:p>
        </p:txBody>
      </p:sp>
      <p:sp>
        <p:nvSpPr>
          <p:cNvPr id="110" name="Google Shape;110;p14"/>
          <p:cNvSpPr/>
          <p:nvPr/>
        </p:nvSpPr>
        <p:spPr>
          <a:xfrm>
            <a:off x="564610" y="3726226"/>
            <a:ext cx="1978701" cy="1439055"/>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SUSTAINABILITY</a:t>
            </a:r>
            <a:endParaRPr/>
          </a:p>
        </p:txBody>
      </p:sp>
      <p:sp>
        <p:nvSpPr>
          <p:cNvPr id="111" name="Google Shape;111;p14"/>
          <p:cNvSpPr/>
          <p:nvPr/>
        </p:nvSpPr>
        <p:spPr>
          <a:xfrm>
            <a:off x="3055826" y="3726226"/>
            <a:ext cx="1978701" cy="1439055"/>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DIGITAL FLUENCY</a:t>
            </a:r>
            <a:endParaRPr/>
          </a:p>
        </p:txBody>
      </p:sp>
      <p:sp>
        <p:nvSpPr>
          <p:cNvPr id="113" name="Google Shape;113;p14"/>
          <p:cNvSpPr/>
          <p:nvPr/>
        </p:nvSpPr>
        <p:spPr>
          <a:xfrm>
            <a:off x="5711252" y="1657812"/>
            <a:ext cx="3108600" cy="1056300"/>
          </a:xfrm>
          <a:prstGeom prst="leftRightArrow">
            <a:avLst>
              <a:gd name="adj1" fmla="val 50000"/>
              <a:gd name="adj2" fmla="val 50000"/>
            </a:avLst>
          </a:prstGeom>
          <a:solidFill>
            <a:srgbClr val="3C3C3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INCLUSIVE TEACHING</a:t>
            </a:r>
            <a:endParaRPr/>
          </a:p>
        </p:txBody>
      </p:sp>
      <p:sp>
        <p:nvSpPr>
          <p:cNvPr id="114" name="Google Shape;114;p14"/>
          <p:cNvSpPr/>
          <p:nvPr/>
        </p:nvSpPr>
        <p:spPr>
          <a:xfrm>
            <a:off x="5711252" y="2800742"/>
            <a:ext cx="3108600" cy="1056300"/>
          </a:xfrm>
          <a:prstGeom prst="leftRightArrow">
            <a:avLst>
              <a:gd name="adj1" fmla="val 50000"/>
              <a:gd name="adj2" fmla="val 50000"/>
            </a:avLst>
          </a:prstGeom>
          <a:solidFill>
            <a:srgbClr val="3C3C3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COLLABORATIVE LEARNING</a:t>
            </a:r>
            <a:endParaRPr/>
          </a:p>
        </p:txBody>
      </p:sp>
      <p:sp>
        <p:nvSpPr>
          <p:cNvPr id="115" name="Google Shape;115;p14"/>
          <p:cNvSpPr/>
          <p:nvPr/>
        </p:nvSpPr>
        <p:spPr>
          <a:xfrm>
            <a:off x="5711252" y="3943704"/>
            <a:ext cx="3108600" cy="1056300"/>
          </a:xfrm>
          <a:prstGeom prst="leftRightArrow">
            <a:avLst>
              <a:gd name="adj1" fmla="val 50000"/>
              <a:gd name="adj2" fmla="val 50000"/>
            </a:avLst>
          </a:prstGeom>
          <a:solidFill>
            <a:srgbClr val="3C3C3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CURIOSITY DRIVEN PEDAGOGIES</a:t>
            </a:r>
            <a:endParaRPr/>
          </a:p>
        </p:txBody>
      </p:sp>
      <p:pic>
        <p:nvPicPr>
          <p:cNvPr id="2" name="Google Shape;92;p12" descr="BSU + Transform-ED + Partner logos">
            <a:extLst>
              <a:ext uri="{FF2B5EF4-FFF2-40B4-BE49-F238E27FC236}">
                <a16:creationId xmlns:a16="http://schemas.microsoft.com/office/drawing/2014/main" id="{C0DFE35C-3D03-3163-DC12-B84E51B52D50}"/>
              </a:ext>
            </a:extLst>
          </p:cNvPr>
          <p:cNvPicPr preferRelativeResize="0"/>
          <p:nvPr/>
        </p:nvPicPr>
        <p:blipFill>
          <a:blip r:embed="rId4">
            <a:alphaModFix/>
          </a:blip>
          <a:stretch>
            <a:fillRect/>
          </a:stretch>
        </p:blipFill>
        <p:spPr>
          <a:xfrm>
            <a:off x="0" y="5651346"/>
            <a:ext cx="9144002" cy="1206654"/>
          </a:xfrm>
          <a:prstGeom prst="rect">
            <a:avLst/>
          </a:prstGeom>
          <a:noFill/>
          <a:ln>
            <a:noFill/>
          </a:ln>
        </p:spPr>
      </p:pic>
      <p:pic>
        <p:nvPicPr>
          <p:cNvPr id="3" name="Google Shape;92;p12">
            <a:extLst>
              <a:ext uri="{FF2B5EF4-FFF2-40B4-BE49-F238E27FC236}">
                <a16:creationId xmlns:a16="http://schemas.microsoft.com/office/drawing/2014/main" id="{DAD8AEBC-0E11-9CD9-32AC-8CD588C7581D}"/>
              </a:ex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152400" y="58037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pic>
        <p:nvPicPr>
          <p:cNvPr id="125" name="Google Shape;125;p15">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6879650" y="6122875"/>
            <a:ext cx="1940174" cy="435450"/>
          </a:xfrm>
          <a:prstGeom prst="rect">
            <a:avLst/>
          </a:prstGeom>
          <a:noFill/>
          <a:ln>
            <a:noFill/>
          </a:ln>
        </p:spPr>
      </p:pic>
      <p:sp>
        <p:nvSpPr>
          <p:cNvPr id="126" name="Google Shape;126;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Digital Fluency</a:t>
            </a:r>
            <a:endParaRPr b="1">
              <a:latin typeface="Arial"/>
              <a:ea typeface="Arial"/>
              <a:cs typeface="Arial"/>
              <a:sym typeface="Arial"/>
            </a:endParaRPr>
          </a:p>
        </p:txBody>
      </p:sp>
      <p:sp>
        <p:nvSpPr>
          <p:cNvPr id="128" name="Google Shape;128;p15"/>
          <p:cNvSpPr/>
          <p:nvPr/>
        </p:nvSpPr>
        <p:spPr>
          <a:xfrm>
            <a:off x="457200" y="1780580"/>
            <a:ext cx="1978800" cy="1439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DIGITAL FLUENCY</a:t>
            </a:r>
            <a:endParaRPr/>
          </a:p>
        </p:txBody>
      </p:sp>
      <p:sp>
        <p:nvSpPr>
          <p:cNvPr id="127" name="Google Shape;127;p15"/>
          <p:cNvSpPr txBox="1">
            <a:spLocks noGrp="1"/>
          </p:cNvSpPr>
          <p:nvPr>
            <p:ph type="body" idx="2"/>
          </p:nvPr>
        </p:nvSpPr>
        <p:spPr>
          <a:xfrm>
            <a:off x="3237876" y="1596912"/>
            <a:ext cx="5581948" cy="4525963"/>
          </a:xfrm>
          <a:prstGeom prst="rect">
            <a:avLst/>
          </a:prstGeom>
          <a:noFill/>
          <a:ln>
            <a:noFill/>
          </a:ln>
        </p:spPr>
        <p:txBody>
          <a:bodyPr spcFirstLastPara="1" wrap="square" lIns="91425" tIns="45700" rIns="91425" bIns="45700" anchor="t" anchorCtr="0">
            <a:normAutofit lnSpcReduction="10000"/>
          </a:bodyPr>
          <a:lstStyle/>
          <a:p>
            <a:pPr marL="457200" lvl="0" indent="-368300" algn="l" rtl="0">
              <a:lnSpc>
                <a:spcPct val="100000"/>
              </a:lnSpc>
              <a:spcBef>
                <a:spcPts val="560"/>
              </a:spcBef>
              <a:spcAft>
                <a:spcPts val="0"/>
              </a:spcAft>
              <a:buSzPts val="2200"/>
              <a:buChar char="•"/>
            </a:pPr>
            <a:r>
              <a:rPr lang="en-GB" sz="2200" i="0">
                <a:solidFill>
                  <a:srgbClr val="3C3C3C"/>
                </a:solidFill>
                <a:latin typeface="Arial"/>
                <a:ea typeface="Arial"/>
                <a:cs typeface="Arial"/>
                <a:sym typeface="Arial"/>
              </a:rPr>
              <a:t>My students use and experience relevant and appropriate digital technologies.</a:t>
            </a:r>
            <a:endParaRPr sz="2200">
              <a:latin typeface="Arial"/>
              <a:ea typeface="Arial"/>
              <a:cs typeface="Arial"/>
              <a:sym typeface="Arial"/>
            </a:endParaRPr>
          </a:p>
          <a:p>
            <a:pPr marL="457200" lvl="0" indent="-368300" algn="l" rtl="0">
              <a:lnSpc>
                <a:spcPct val="100000"/>
              </a:lnSpc>
              <a:spcBef>
                <a:spcPts val="1385"/>
              </a:spcBef>
              <a:spcAft>
                <a:spcPts val="0"/>
              </a:spcAft>
              <a:buSzPts val="2200"/>
              <a:buChar char="•"/>
            </a:pPr>
            <a:r>
              <a:rPr lang="en-GB" sz="2200" i="0">
                <a:solidFill>
                  <a:srgbClr val="3C3C3C"/>
                </a:solidFill>
                <a:latin typeface="Arial"/>
                <a:ea typeface="Arial"/>
                <a:cs typeface="Arial"/>
                <a:sym typeface="Arial"/>
              </a:rPr>
              <a:t>My students understand the digital competencies they need and are encouraged to continually develop them.</a:t>
            </a:r>
            <a:endParaRPr sz="2200">
              <a:latin typeface="Arial"/>
              <a:ea typeface="Arial"/>
              <a:cs typeface="Arial"/>
              <a:sym typeface="Arial"/>
            </a:endParaRPr>
          </a:p>
          <a:p>
            <a:pPr marL="457200" lvl="0" indent="-368300" algn="l" rtl="0">
              <a:lnSpc>
                <a:spcPct val="100000"/>
              </a:lnSpc>
              <a:spcBef>
                <a:spcPts val="1385"/>
              </a:spcBef>
              <a:spcAft>
                <a:spcPts val="0"/>
              </a:spcAft>
              <a:buSzPts val="2200"/>
              <a:buChar char="•"/>
            </a:pPr>
            <a:r>
              <a:rPr lang="en-GB" sz="2200" i="0">
                <a:solidFill>
                  <a:srgbClr val="3C3C3C"/>
                </a:solidFill>
                <a:latin typeface="Arial"/>
                <a:ea typeface="Arial"/>
                <a:cs typeface="Arial"/>
                <a:sym typeface="Arial"/>
              </a:rPr>
              <a:t>My teaching and learning activities effectively uses the Virtual Learning Environment </a:t>
            </a:r>
            <a:r>
              <a:rPr lang="en-GB" sz="2200">
                <a:solidFill>
                  <a:srgbClr val="3C3C3C"/>
                </a:solidFill>
                <a:latin typeface="Arial"/>
                <a:ea typeface="Arial"/>
                <a:cs typeface="Arial"/>
                <a:sym typeface="Arial"/>
              </a:rPr>
              <a:t>(or equivalent) to provide </a:t>
            </a:r>
            <a:r>
              <a:rPr lang="en-GB" sz="2200" i="0">
                <a:solidFill>
                  <a:srgbClr val="3C3C3C"/>
                </a:solidFill>
                <a:latin typeface="Arial"/>
                <a:ea typeface="Arial"/>
                <a:cs typeface="Arial"/>
                <a:sym typeface="Arial"/>
              </a:rPr>
              <a:t>a coherent and consistent blended learning experience for our students.</a:t>
            </a:r>
            <a:endParaRPr sz="2200">
              <a:latin typeface="Arial"/>
              <a:ea typeface="Arial"/>
              <a:cs typeface="Arial"/>
              <a:sym typeface="Arial"/>
            </a:endParaRPr>
          </a:p>
          <a:p>
            <a:pPr marL="50800" lvl="0" indent="0" algn="l" rtl="0">
              <a:lnSpc>
                <a:spcPct val="100000"/>
              </a:lnSpc>
              <a:spcBef>
                <a:spcPts val="1385"/>
              </a:spcBef>
              <a:spcAft>
                <a:spcPts val="825"/>
              </a:spcAft>
              <a:buSzPts val="3294"/>
              <a:buNone/>
            </a:pPr>
            <a:endParaRPr/>
          </a:p>
        </p:txBody>
      </p:sp>
      <p:pic>
        <p:nvPicPr>
          <p:cNvPr id="3" name="Google Shape;92;p12" descr="BSU + Transform-ED + Partner logos">
            <a:extLst>
              <a:ext uri="{FF2B5EF4-FFF2-40B4-BE49-F238E27FC236}">
                <a16:creationId xmlns:a16="http://schemas.microsoft.com/office/drawing/2014/main" id="{65C0189D-F61A-FFDB-2E72-B4FF62B08DE9}"/>
              </a:ext>
            </a:extLst>
          </p:cNvPr>
          <p:cNvPicPr preferRelativeResize="0"/>
          <p:nvPr/>
        </p:nvPicPr>
        <p:blipFill>
          <a:blip r:embed="rId4">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pic>
        <p:nvPicPr>
          <p:cNvPr id="136" name="Google Shape;136;p16">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6879650" y="6122875"/>
            <a:ext cx="1940174" cy="435450"/>
          </a:xfrm>
          <a:prstGeom prst="rect">
            <a:avLst/>
          </a:prstGeom>
          <a:noFill/>
          <a:ln>
            <a:noFill/>
          </a:ln>
        </p:spPr>
      </p:pic>
      <p:sp>
        <p:nvSpPr>
          <p:cNvPr id="137" name="Google Shape;137;p16"/>
          <p:cNvSpPr txBox="1">
            <a:spLocks noGrp="1"/>
          </p:cNvSpPr>
          <p:nvPr>
            <p:ph type="title"/>
          </p:nvPr>
        </p:nvSpPr>
        <p:spPr>
          <a:xfrm>
            <a:off x="416703"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Inclusive Learning</a:t>
            </a:r>
            <a:endParaRPr b="1">
              <a:latin typeface="Arial"/>
              <a:ea typeface="Arial"/>
              <a:cs typeface="Arial"/>
              <a:sym typeface="Arial"/>
            </a:endParaRPr>
          </a:p>
        </p:txBody>
      </p:sp>
      <p:sp>
        <p:nvSpPr>
          <p:cNvPr id="138" name="Google Shape;138;p16"/>
          <p:cNvSpPr txBox="1">
            <a:spLocks noGrp="1"/>
          </p:cNvSpPr>
          <p:nvPr>
            <p:ph type="body" idx="2"/>
          </p:nvPr>
        </p:nvSpPr>
        <p:spPr>
          <a:xfrm>
            <a:off x="416703" y="1507274"/>
            <a:ext cx="5006700" cy="4526100"/>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560"/>
              </a:spcBef>
              <a:spcAft>
                <a:spcPts val="0"/>
              </a:spcAft>
              <a:buSzPts val="2200"/>
              <a:buChar char="•"/>
            </a:pPr>
            <a:r>
              <a:rPr lang="en-GB" sz="2200" i="0">
                <a:solidFill>
                  <a:srgbClr val="3C3C3C"/>
                </a:solidFill>
                <a:latin typeface="Arial"/>
                <a:ea typeface="Arial"/>
                <a:cs typeface="Arial"/>
                <a:sym typeface="Arial"/>
              </a:rPr>
              <a:t>My teaching, learning and assessment materials and activities are inclusive and accessible</a:t>
            </a:r>
            <a:endParaRPr sz="2200">
              <a:latin typeface="Arial"/>
              <a:ea typeface="Arial"/>
              <a:cs typeface="Arial"/>
              <a:sym typeface="Arial"/>
            </a:endParaRPr>
          </a:p>
          <a:p>
            <a:pPr marL="457200" lvl="0" indent="-368300" algn="l" rtl="0">
              <a:lnSpc>
                <a:spcPct val="100000"/>
              </a:lnSpc>
              <a:spcBef>
                <a:spcPts val="1385"/>
              </a:spcBef>
              <a:spcAft>
                <a:spcPts val="0"/>
              </a:spcAft>
              <a:buSzPts val="2200"/>
              <a:buChar char="•"/>
            </a:pPr>
            <a:r>
              <a:rPr lang="en-GB" sz="2200" i="0">
                <a:solidFill>
                  <a:srgbClr val="3C3C3C"/>
                </a:solidFill>
                <a:latin typeface="Arial"/>
                <a:ea typeface="Arial"/>
                <a:cs typeface="Arial"/>
                <a:sym typeface="Arial"/>
              </a:rPr>
              <a:t>My teaching and learning activities draw on a diversity of contributors to the discipline</a:t>
            </a:r>
            <a:endParaRPr sz="2200">
              <a:latin typeface="Arial"/>
              <a:ea typeface="Arial"/>
              <a:cs typeface="Arial"/>
              <a:sym typeface="Arial"/>
            </a:endParaRPr>
          </a:p>
          <a:p>
            <a:pPr marL="50800" lvl="0" indent="0" algn="l" rtl="0">
              <a:lnSpc>
                <a:spcPct val="100000"/>
              </a:lnSpc>
              <a:spcBef>
                <a:spcPts val="1385"/>
              </a:spcBef>
              <a:spcAft>
                <a:spcPts val="825"/>
              </a:spcAft>
              <a:buSzPts val="2800"/>
              <a:buNone/>
            </a:pPr>
            <a:endParaRPr/>
          </a:p>
        </p:txBody>
      </p:sp>
      <p:sp>
        <p:nvSpPr>
          <p:cNvPr id="139" name="Google Shape;139;p16"/>
          <p:cNvSpPr/>
          <p:nvPr/>
        </p:nvSpPr>
        <p:spPr>
          <a:xfrm>
            <a:off x="5578228" y="3242165"/>
            <a:ext cx="3108572" cy="1056183"/>
          </a:xfrm>
          <a:prstGeom prst="leftRightArrow">
            <a:avLst>
              <a:gd name="adj1" fmla="val 50000"/>
              <a:gd name="adj2" fmla="val 50000"/>
            </a:avLst>
          </a:prstGeom>
          <a:solidFill>
            <a:srgbClr val="3C3C3C"/>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INCLUSIVE TEACHING</a:t>
            </a:r>
            <a:endParaRPr/>
          </a:p>
        </p:txBody>
      </p:sp>
      <p:pic>
        <p:nvPicPr>
          <p:cNvPr id="3" name="Google Shape;92;p12" descr="BSU + Transform-ED + Partner logos">
            <a:extLst>
              <a:ext uri="{FF2B5EF4-FFF2-40B4-BE49-F238E27FC236}">
                <a16:creationId xmlns:a16="http://schemas.microsoft.com/office/drawing/2014/main" id="{E76FF13D-16A9-109A-DF90-0ACA5E248F28}"/>
              </a:ext>
            </a:extLst>
          </p:cNvPr>
          <p:cNvPicPr preferRelativeResize="0"/>
          <p:nvPr/>
        </p:nvPicPr>
        <p:blipFill>
          <a:blip r:embed="rId4">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145"/>
        <p:cNvGrpSpPr/>
        <p:nvPr/>
      </p:nvGrpSpPr>
      <p:grpSpPr>
        <a:xfrm>
          <a:off x="0" y="0"/>
          <a:ext cx="0" cy="0"/>
          <a:chOff x="0" y="0"/>
          <a:chExt cx="0" cy="0"/>
        </a:xfrm>
      </p:grpSpPr>
      <p:sp>
        <p:nvSpPr>
          <p:cNvPr id="146" name="Google Shape;146;p17"/>
          <p:cNvSpPr txBox="1">
            <a:spLocks noGrp="1"/>
          </p:cNvSpPr>
          <p:nvPr>
            <p:ph type="title"/>
          </p:nvPr>
        </p:nvSpPr>
        <p:spPr>
          <a:xfrm>
            <a:off x="457250" y="153107"/>
            <a:ext cx="79971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Student Profile </a:t>
            </a:r>
            <a:endParaRPr/>
          </a:p>
        </p:txBody>
      </p:sp>
      <p:sp>
        <p:nvSpPr>
          <p:cNvPr id="151" name="Google Shape;151;p17"/>
          <p:cNvSpPr/>
          <p:nvPr/>
        </p:nvSpPr>
        <p:spPr>
          <a:xfrm>
            <a:off x="457250" y="1059336"/>
            <a:ext cx="2593200" cy="1355400"/>
          </a:xfrm>
          <a:prstGeom prst="roundRect">
            <a:avLst>
              <a:gd name="adj" fmla="val 0"/>
            </a:avLst>
          </a:prstGeom>
          <a:solidFill>
            <a:srgbClr val="CACACA"/>
          </a:solidFill>
          <a:ln w="9525" cap="flat" cmpd="sng">
            <a:solidFill>
              <a:srgbClr val="3C3C3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dk1"/>
                </a:solidFill>
              </a:rPr>
              <a:t>Learning Modality</a:t>
            </a:r>
            <a:endParaRPr sz="2000" b="1" i="0" u="none" strike="noStrike" cap="none">
              <a:solidFill>
                <a:schemeClr val="dk1"/>
              </a:solidFill>
            </a:endParaRPr>
          </a:p>
        </p:txBody>
      </p:sp>
      <p:sp>
        <p:nvSpPr>
          <p:cNvPr id="152" name="Google Shape;152;p17"/>
          <p:cNvSpPr/>
          <p:nvPr/>
        </p:nvSpPr>
        <p:spPr>
          <a:xfrm>
            <a:off x="3263174" y="1059336"/>
            <a:ext cx="2593200" cy="1355400"/>
          </a:xfrm>
          <a:prstGeom prst="roundRect">
            <a:avLst>
              <a:gd name="adj" fmla="val 0"/>
            </a:avLst>
          </a:prstGeom>
          <a:solidFill>
            <a:srgbClr val="CACACA"/>
          </a:solidFill>
          <a:ln w="9525" cap="flat" cmpd="sng">
            <a:solidFill>
              <a:srgbClr val="3C3C3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dk1"/>
                </a:solidFill>
              </a:rPr>
              <a:t>How information is shared with students</a:t>
            </a:r>
            <a:endParaRPr sz="2000" b="1"/>
          </a:p>
        </p:txBody>
      </p:sp>
      <p:sp>
        <p:nvSpPr>
          <p:cNvPr id="156" name="Google Shape;156;p17"/>
          <p:cNvSpPr/>
          <p:nvPr/>
        </p:nvSpPr>
        <p:spPr>
          <a:xfrm>
            <a:off x="6093450" y="1059336"/>
            <a:ext cx="2593200" cy="1355400"/>
          </a:xfrm>
          <a:prstGeom prst="roundRect">
            <a:avLst>
              <a:gd name="adj" fmla="val 0"/>
            </a:avLst>
          </a:prstGeom>
          <a:solidFill>
            <a:srgbClr val="CACACA"/>
          </a:solidFill>
          <a:ln w="9525" cap="flat" cmpd="sng">
            <a:solidFill>
              <a:srgbClr val="3C3C3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dk1"/>
                </a:solidFill>
              </a:rPr>
              <a:t>Empathy and Care</a:t>
            </a:r>
            <a:endParaRPr sz="2000" b="1"/>
          </a:p>
        </p:txBody>
      </p:sp>
      <p:sp>
        <p:nvSpPr>
          <p:cNvPr id="149" name="Google Shape;149;p17"/>
          <p:cNvSpPr/>
          <p:nvPr/>
        </p:nvSpPr>
        <p:spPr>
          <a:xfrm>
            <a:off x="457250" y="2640498"/>
            <a:ext cx="2593200" cy="2786100"/>
          </a:xfrm>
          <a:prstGeom prst="roundRect">
            <a:avLst>
              <a:gd name="adj" fmla="val 0"/>
            </a:avLst>
          </a:prstGeom>
          <a:solidFill>
            <a:srgbClr val="CACACA"/>
          </a:solidFill>
          <a:ln w="9525" cap="flat" cmpd="sng">
            <a:solidFill>
              <a:srgbClr val="3C3C3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800" b="0" i="0" u="none" strike="noStrike" cap="none">
                <a:solidFill>
                  <a:schemeClr val="dk1"/>
                </a:solidFill>
                <a:latin typeface="Arial"/>
                <a:ea typeface="Arial"/>
                <a:cs typeface="Arial"/>
                <a:sym typeface="Arial"/>
              </a:rPr>
              <a:t>Physical and Online Environments</a:t>
            </a:r>
            <a:endParaRPr sz="1800"/>
          </a:p>
          <a:p>
            <a:pPr marL="0" marR="0" lvl="0" indent="0" algn="ctr" rtl="0">
              <a:lnSpc>
                <a:spcPct val="100000"/>
              </a:lnSpc>
              <a:spcBef>
                <a:spcPts val="0"/>
              </a:spcBef>
              <a:spcAft>
                <a:spcPts val="0"/>
              </a:spcAft>
              <a:buNone/>
            </a:pPr>
            <a:endParaRPr sz="18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None/>
            </a:pPr>
            <a:r>
              <a:rPr lang="en-GB" sz="1800" b="0" i="0" u="none" strike="noStrike" cap="none">
                <a:solidFill>
                  <a:schemeClr val="dk1"/>
                </a:solidFill>
                <a:latin typeface="Arial"/>
                <a:ea typeface="Arial"/>
                <a:cs typeface="Arial"/>
                <a:sym typeface="Arial"/>
              </a:rPr>
              <a:t>How students move from one space to other</a:t>
            </a:r>
            <a:endParaRPr sz="1800"/>
          </a:p>
        </p:txBody>
      </p:sp>
      <p:sp>
        <p:nvSpPr>
          <p:cNvPr id="150" name="Google Shape;150;p17"/>
          <p:cNvSpPr/>
          <p:nvPr/>
        </p:nvSpPr>
        <p:spPr>
          <a:xfrm>
            <a:off x="3263174" y="2640498"/>
            <a:ext cx="2593200" cy="772800"/>
          </a:xfrm>
          <a:prstGeom prst="roundRect">
            <a:avLst>
              <a:gd name="adj" fmla="val 0"/>
            </a:avLst>
          </a:prstGeom>
          <a:solidFill>
            <a:srgbClr val="CACACA"/>
          </a:solidFill>
          <a:ln w="9525" cap="flat" cmpd="sng">
            <a:solidFill>
              <a:srgbClr val="3C3C3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0" i="0" u="none" strike="noStrike" cap="none">
                <a:solidFill>
                  <a:schemeClr val="dk1"/>
                </a:solidFill>
                <a:latin typeface="Arial"/>
                <a:ea typeface="Arial"/>
                <a:cs typeface="Arial"/>
                <a:sym typeface="Arial"/>
              </a:rPr>
              <a:t>Digital Modes</a:t>
            </a:r>
            <a:endParaRPr/>
          </a:p>
        </p:txBody>
      </p:sp>
      <p:pic>
        <p:nvPicPr>
          <p:cNvPr id="153" name="Google Shape;153;p17">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275350" y="3639032"/>
            <a:ext cx="827978" cy="820081"/>
          </a:xfrm>
          <a:prstGeom prst="rect">
            <a:avLst/>
          </a:prstGeom>
          <a:noFill/>
          <a:ln>
            <a:noFill/>
          </a:ln>
        </p:spPr>
      </p:pic>
      <p:pic>
        <p:nvPicPr>
          <p:cNvPr id="154" name="Google Shape;154;p17">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4145785" y="3639038"/>
            <a:ext cx="827978" cy="820081"/>
          </a:xfrm>
          <a:prstGeom prst="rect">
            <a:avLst/>
          </a:prstGeom>
          <a:noFill/>
          <a:ln>
            <a:noFill/>
          </a:ln>
        </p:spPr>
      </p:pic>
      <p:pic>
        <p:nvPicPr>
          <p:cNvPr id="155" name="Google Shape;155;p17">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4985947" y="3627482"/>
            <a:ext cx="827978" cy="820081"/>
          </a:xfrm>
          <a:prstGeom prst="rect">
            <a:avLst/>
          </a:prstGeom>
          <a:noFill/>
          <a:ln>
            <a:noFill/>
          </a:ln>
        </p:spPr>
      </p:pic>
      <p:sp>
        <p:nvSpPr>
          <p:cNvPr id="157" name="Google Shape;157;p17"/>
          <p:cNvSpPr/>
          <p:nvPr/>
        </p:nvSpPr>
        <p:spPr>
          <a:xfrm>
            <a:off x="3263174" y="4650314"/>
            <a:ext cx="2593200" cy="772800"/>
          </a:xfrm>
          <a:prstGeom prst="roundRect">
            <a:avLst>
              <a:gd name="adj" fmla="val 0"/>
            </a:avLst>
          </a:prstGeom>
          <a:solidFill>
            <a:srgbClr val="CACACA"/>
          </a:solidFill>
          <a:ln w="9525" cap="flat" cmpd="sng">
            <a:solidFill>
              <a:srgbClr val="3C3C3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0" i="0" u="none" strike="noStrike" cap="none">
                <a:solidFill>
                  <a:schemeClr val="dk1"/>
                </a:solidFill>
                <a:latin typeface="Arial"/>
                <a:ea typeface="Arial"/>
                <a:cs typeface="Arial"/>
                <a:sym typeface="Arial"/>
              </a:rPr>
              <a:t>Flexibility</a:t>
            </a:r>
            <a:endParaRPr/>
          </a:p>
        </p:txBody>
      </p:sp>
      <p:sp>
        <p:nvSpPr>
          <p:cNvPr id="148" name="Google Shape;148;p17"/>
          <p:cNvSpPr/>
          <p:nvPr/>
        </p:nvSpPr>
        <p:spPr>
          <a:xfrm>
            <a:off x="6093450" y="2640500"/>
            <a:ext cx="2593200" cy="2782500"/>
          </a:xfrm>
          <a:prstGeom prst="roundRect">
            <a:avLst>
              <a:gd name="adj" fmla="val 632"/>
            </a:avLst>
          </a:prstGeom>
          <a:solidFill>
            <a:srgbClr val="CACACA"/>
          </a:solidFill>
          <a:ln w="9525" cap="flat" cmpd="sng">
            <a:solidFill>
              <a:srgbClr val="3C3C3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800" b="0" i="0" u="none" strike="noStrike" cap="none">
                <a:solidFill>
                  <a:schemeClr val="dk1"/>
                </a:solidFill>
                <a:latin typeface="Arial"/>
                <a:ea typeface="Arial"/>
                <a:cs typeface="Arial"/>
                <a:sym typeface="Arial"/>
              </a:rPr>
              <a:t>Giving enough time and space for listening to students and then to make reasonable adjustments</a:t>
            </a:r>
            <a:endParaRPr sz="1800"/>
          </a:p>
          <a:p>
            <a:pPr marL="0" marR="0" lvl="0" indent="0" algn="ctr" rtl="0">
              <a:lnSpc>
                <a:spcPct val="100000"/>
              </a:lnSpc>
              <a:spcBef>
                <a:spcPts val="0"/>
              </a:spcBef>
              <a:spcAft>
                <a:spcPts val="0"/>
              </a:spcAft>
              <a:buNone/>
            </a:pPr>
            <a:endParaRPr sz="18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None/>
            </a:pPr>
            <a:endParaRPr sz="1800" b="0" i="0" u="none" strike="noStrike" cap="none">
              <a:solidFill>
                <a:schemeClr val="dk1"/>
              </a:solidFill>
              <a:latin typeface="Arial"/>
              <a:ea typeface="Arial"/>
              <a:cs typeface="Arial"/>
              <a:sym typeface="Arial"/>
            </a:endParaRPr>
          </a:p>
        </p:txBody>
      </p:sp>
      <p:pic>
        <p:nvPicPr>
          <p:cNvPr id="3" name="Google Shape;92;p12" descr="BSU + Transform-ED + Partner logos">
            <a:extLst>
              <a:ext uri="{FF2B5EF4-FFF2-40B4-BE49-F238E27FC236}">
                <a16:creationId xmlns:a16="http://schemas.microsoft.com/office/drawing/2014/main" id="{D499E675-373F-E587-5BBA-574736FDAFA9}"/>
              </a:ext>
            </a:extLst>
          </p:cNvPr>
          <p:cNvPicPr preferRelativeResize="0"/>
          <p:nvPr/>
        </p:nvPicPr>
        <p:blipFill>
          <a:blip r:embed="rId6">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65"/>
        <p:cNvGrpSpPr/>
        <p:nvPr/>
      </p:nvGrpSpPr>
      <p:grpSpPr>
        <a:xfrm>
          <a:off x="0" y="0"/>
          <a:ext cx="0" cy="0"/>
          <a:chOff x="0" y="0"/>
          <a:chExt cx="0" cy="0"/>
        </a:xfrm>
      </p:grpSpPr>
      <p:pic>
        <p:nvPicPr>
          <p:cNvPr id="167" name="Google Shape;167;p18">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6879650" y="6122875"/>
            <a:ext cx="1940174" cy="435450"/>
          </a:xfrm>
          <a:prstGeom prst="rect">
            <a:avLst/>
          </a:prstGeom>
          <a:noFill/>
          <a:ln>
            <a:noFill/>
          </a:ln>
        </p:spPr>
      </p:pic>
      <p:sp>
        <p:nvSpPr>
          <p:cNvPr id="168" name="Google Shape;168;p18"/>
          <p:cNvSpPr txBox="1">
            <a:spLocks noGrp="1"/>
          </p:cNvSpPr>
          <p:nvPr>
            <p:ph type="title"/>
          </p:nvPr>
        </p:nvSpPr>
        <p:spPr>
          <a:xfrm>
            <a:off x="402568" y="6087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Legal requirements</a:t>
            </a:r>
            <a:endParaRPr b="1">
              <a:latin typeface="Arial"/>
              <a:ea typeface="Arial"/>
              <a:cs typeface="Arial"/>
              <a:sym typeface="Arial"/>
            </a:endParaRPr>
          </a:p>
        </p:txBody>
      </p:sp>
      <p:sp>
        <p:nvSpPr>
          <p:cNvPr id="169" name="Google Shape;169;p18"/>
          <p:cNvSpPr/>
          <p:nvPr/>
        </p:nvSpPr>
        <p:spPr>
          <a:xfrm>
            <a:off x="809476" y="1203875"/>
            <a:ext cx="2308200" cy="3840300"/>
          </a:xfrm>
          <a:prstGeom prst="snip2SameRect">
            <a:avLst>
              <a:gd name="adj1" fmla="val 16667"/>
              <a:gd name="adj2" fmla="val 0"/>
            </a:avLst>
          </a:prstGeom>
          <a:solidFill>
            <a:schemeClr val="accent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rgbClr val="FFFFFF"/>
                </a:solidFill>
                <a:latin typeface="Arial"/>
                <a:ea typeface="Arial"/>
                <a:cs typeface="Arial"/>
                <a:sym typeface="Arial"/>
              </a:rPr>
              <a:t>Public Sector Bodies Accessibility Regulations 2018</a:t>
            </a:r>
            <a:endParaRPr/>
          </a:p>
          <a:p>
            <a:pPr marL="0" marR="0" lvl="0" indent="0" algn="ctr" rtl="0">
              <a:lnSpc>
                <a:spcPct val="100000"/>
              </a:lnSpc>
              <a:spcBef>
                <a:spcPts val="0"/>
              </a:spcBef>
              <a:spcAft>
                <a:spcPts val="0"/>
              </a:spcAft>
              <a:buNone/>
            </a:pPr>
            <a:endParaRPr sz="2000" b="1" i="0" u="none" strike="noStrike" cap="none">
              <a:solidFill>
                <a:srgbClr val="FFFFFF"/>
              </a:solidFill>
              <a:latin typeface="Arial"/>
              <a:ea typeface="Arial"/>
              <a:cs typeface="Arial"/>
              <a:sym typeface="Arial"/>
            </a:endParaRPr>
          </a:p>
          <a:p>
            <a:pPr marL="0" marR="0" lvl="0" indent="0" algn="ctr" rtl="0">
              <a:lnSpc>
                <a:spcPct val="100000"/>
              </a:lnSpc>
              <a:spcBef>
                <a:spcPts val="0"/>
              </a:spcBef>
              <a:spcAft>
                <a:spcPts val="0"/>
              </a:spcAft>
              <a:buNone/>
            </a:pPr>
            <a:endParaRPr sz="2000" b="0" i="0" u="none" strike="noStrike" cap="none">
              <a:solidFill>
                <a:schemeClr val="lt1"/>
              </a:solidFill>
              <a:latin typeface="Arial"/>
              <a:ea typeface="Arial"/>
              <a:cs typeface="Arial"/>
              <a:sym typeface="Arial"/>
            </a:endParaRPr>
          </a:p>
        </p:txBody>
      </p:sp>
      <p:sp>
        <p:nvSpPr>
          <p:cNvPr id="170" name="Google Shape;170;p18"/>
          <p:cNvSpPr/>
          <p:nvPr/>
        </p:nvSpPr>
        <p:spPr>
          <a:xfrm>
            <a:off x="3298668" y="1203878"/>
            <a:ext cx="2516680" cy="3840164"/>
          </a:xfrm>
          <a:prstGeom prst="snip2SameRect">
            <a:avLst>
              <a:gd name="adj1" fmla="val 16667"/>
              <a:gd name="adj2" fmla="val 0"/>
            </a:avLst>
          </a:prstGeom>
          <a:solidFill>
            <a:schemeClr val="accent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lt1"/>
                </a:solidFill>
                <a:latin typeface="Arial"/>
                <a:ea typeface="Arial"/>
                <a:cs typeface="Arial"/>
                <a:sym typeface="Arial"/>
              </a:rPr>
              <a:t>The Web Content Accessibility Guidelines (WCAG) improving web accessibility.</a:t>
            </a:r>
            <a:endParaRPr sz="1600" b="1" i="0" u="none" strike="noStrike" cap="none">
              <a:solidFill>
                <a:schemeClr val="lt1"/>
              </a:solidFill>
              <a:latin typeface="Arial"/>
              <a:ea typeface="Arial"/>
              <a:cs typeface="Arial"/>
              <a:sym typeface="Arial"/>
            </a:endParaRPr>
          </a:p>
        </p:txBody>
      </p:sp>
      <p:sp>
        <p:nvSpPr>
          <p:cNvPr id="171" name="Google Shape;171;p18"/>
          <p:cNvSpPr/>
          <p:nvPr/>
        </p:nvSpPr>
        <p:spPr>
          <a:xfrm>
            <a:off x="5967750" y="1203875"/>
            <a:ext cx="2516700" cy="3840300"/>
          </a:xfrm>
          <a:prstGeom prst="snip2SameRect">
            <a:avLst>
              <a:gd name="adj1" fmla="val 16667"/>
              <a:gd name="adj2" fmla="val 0"/>
            </a:avLst>
          </a:prstGeom>
          <a:solidFill>
            <a:schemeClr val="accent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lt1"/>
                </a:solidFill>
                <a:latin typeface="Arial"/>
                <a:ea typeface="Arial"/>
                <a:cs typeface="Arial"/>
                <a:sym typeface="Arial"/>
              </a:rPr>
              <a:t>Accessibility</a:t>
            </a:r>
            <a:endParaRPr/>
          </a:p>
          <a:p>
            <a:pPr marL="0" marR="0" lvl="0" indent="0" algn="ctr" rtl="0">
              <a:lnSpc>
                <a:spcPct val="100000"/>
              </a:lnSpc>
              <a:spcBef>
                <a:spcPts val="0"/>
              </a:spcBef>
              <a:spcAft>
                <a:spcPts val="0"/>
              </a:spcAft>
              <a:buNone/>
            </a:pPr>
            <a:r>
              <a:rPr lang="en-GB" sz="2000" b="1" i="0" u="none" strike="noStrike" cap="none">
                <a:solidFill>
                  <a:schemeClr val="lt1"/>
                </a:solidFill>
                <a:latin typeface="Arial"/>
                <a:ea typeface="Arial"/>
                <a:cs typeface="Arial"/>
                <a:sym typeface="Arial"/>
              </a:rPr>
              <a:t>Equality</a:t>
            </a:r>
            <a:endParaRPr/>
          </a:p>
          <a:p>
            <a:pPr marL="0" marR="0" lvl="0" indent="0" algn="ctr" rtl="0">
              <a:lnSpc>
                <a:spcPct val="100000"/>
              </a:lnSpc>
              <a:spcBef>
                <a:spcPts val="0"/>
              </a:spcBef>
              <a:spcAft>
                <a:spcPts val="0"/>
              </a:spcAft>
              <a:buNone/>
            </a:pPr>
            <a:r>
              <a:rPr lang="en-GB" sz="2000" b="1" i="0" u="none" strike="noStrike" cap="none">
                <a:solidFill>
                  <a:schemeClr val="lt1"/>
                </a:solidFill>
                <a:latin typeface="Arial"/>
                <a:ea typeface="Arial"/>
                <a:cs typeface="Arial"/>
                <a:sym typeface="Arial"/>
              </a:rPr>
              <a:t>Diversity and</a:t>
            </a:r>
            <a:endParaRPr/>
          </a:p>
          <a:p>
            <a:pPr marL="0" marR="0" lvl="0" indent="0" algn="ctr" rtl="0">
              <a:lnSpc>
                <a:spcPct val="100000"/>
              </a:lnSpc>
              <a:spcBef>
                <a:spcPts val="0"/>
              </a:spcBef>
              <a:spcAft>
                <a:spcPts val="0"/>
              </a:spcAft>
              <a:buNone/>
            </a:pPr>
            <a:r>
              <a:rPr lang="en-GB" sz="2000" b="1" i="0" u="none" strike="noStrike" cap="none">
                <a:solidFill>
                  <a:schemeClr val="lt1"/>
                </a:solidFill>
                <a:latin typeface="Arial"/>
                <a:ea typeface="Arial"/>
                <a:cs typeface="Arial"/>
                <a:sym typeface="Arial"/>
              </a:rPr>
              <a:t>Inclusion</a:t>
            </a:r>
            <a:endParaRPr sz="2000" b="0" i="0" u="none" strike="noStrike" cap="none">
              <a:solidFill>
                <a:schemeClr val="lt1"/>
              </a:solidFill>
              <a:latin typeface="Arial"/>
              <a:ea typeface="Arial"/>
              <a:cs typeface="Arial"/>
              <a:sym typeface="Arial"/>
            </a:endParaRPr>
          </a:p>
          <a:p>
            <a:pPr marL="0" marR="0" lvl="0" indent="0" algn="ctr" rtl="0">
              <a:lnSpc>
                <a:spcPct val="100000"/>
              </a:lnSpc>
              <a:spcBef>
                <a:spcPts val="0"/>
              </a:spcBef>
              <a:spcAft>
                <a:spcPts val="0"/>
              </a:spcAft>
              <a:buNone/>
            </a:pPr>
            <a:endParaRPr sz="2000" b="1" i="0" u="none" strike="noStrike" cap="none">
              <a:solidFill>
                <a:schemeClr val="lt1"/>
              </a:solidFill>
              <a:latin typeface="Arial"/>
              <a:ea typeface="Arial"/>
              <a:cs typeface="Arial"/>
              <a:sym typeface="Arial"/>
            </a:endParaRPr>
          </a:p>
          <a:p>
            <a:pPr marL="0" marR="0" lvl="0" indent="0" algn="ctr" rtl="0">
              <a:lnSpc>
                <a:spcPct val="100000"/>
              </a:lnSpc>
              <a:spcBef>
                <a:spcPts val="0"/>
              </a:spcBef>
              <a:spcAft>
                <a:spcPts val="0"/>
              </a:spcAft>
              <a:buNone/>
            </a:pPr>
            <a:endParaRPr sz="2000" b="1" i="0" u="none" strike="noStrike" cap="none">
              <a:solidFill>
                <a:schemeClr val="lt1"/>
              </a:solidFill>
              <a:latin typeface="Arial"/>
              <a:ea typeface="Arial"/>
              <a:cs typeface="Arial"/>
              <a:sym typeface="Arial"/>
            </a:endParaRPr>
          </a:p>
        </p:txBody>
      </p:sp>
      <p:pic>
        <p:nvPicPr>
          <p:cNvPr id="2" name="Google Shape;92;p12" descr="BSU + Transform-ED + Partner logos">
            <a:extLst>
              <a:ext uri="{FF2B5EF4-FFF2-40B4-BE49-F238E27FC236}">
                <a16:creationId xmlns:a16="http://schemas.microsoft.com/office/drawing/2014/main" id="{9E9CFB7F-8ECD-14C3-B79F-A80F9526F7D7}"/>
              </a:ext>
            </a:extLst>
          </p:cNvPr>
          <p:cNvPicPr preferRelativeResize="0"/>
          <p:nvPr/>
        </p:nvPicPr>
        <p:blipFill>
          <a:blip r:embed="rId4">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177"/>
        <p:cNvGrpSpPr/>
        <p:nvPr/>
      </p:nvGrpSpPr>
      <p:grpSpPr>
        <a:xfrm>
          <a:off x="0" y="0"/>
          <a:ext cx="0" cy="0"/>
          <a:chOff x="0" y="0"/>
          <a:chExt cx="0" cy="0"/>
        </a:xfrm>
      </p:grpSpPr>
      <p:pic>
        <p:nvPicPr>
          <p:cNvPr id="179" name="Google Shape;179;p19">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6879650" y="6122875"/>
            <a:ext cx="1940174" cy="435450"/>
          </a:xfrm>
          <a:prstGeom prst="rect">
            <a:avLst/>
          </a:prstGeom>
          <a:noFill/>
          <a:ln>
            <a:noFill/>
          </a:ln>
        </p:spPr>
      </p:pic>
      <p:sp>
        <p:nvSpPr>
          <p:cNvPr id="180" name="Google Shape;180;p19"/>
          <p:cNvSpPr txBox="1">
            <a:spLocks noGrp="1"/>
          </p:cNvSpPr>
          <p:nvPr>
            <p:ph type="title"/>
          </p:nvPr>
        </p:nvSpPr>
        <p:spPr>
          <a:xfrm>
            <a:off x="402575" y="60875"/>
            <a:ext cx="8589600" cy="1143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000"/>
              <a:buNone/>
            </a:pPr>
            <a:r>
              <a:rPr lang="en-GB" b="1">
                <a:latin typeface="Arial"/>
                <a:ea typeface="Arial"/>
                <a:cs typeface="Arial"/>
                <a:sym typeface="Arial"/>
              </a:rPr>
              <a:t>Empathy, Clarity and Communication</a:t>
            </a:r>
            <a:endParaRPr b="1">
              <a:latin typeface="Arial"/>
              <a:ea typeface="Arial"/>
              <a:cs typeface="Arial"/>
              <a:sym typeface="Arial"/>
            </a:endParaRPr>
          </a:p>
        </p:txBody>
      </p:sp>
      <p:sp>
        <p:nvSpPr>
          <p:cNvPr id="181" name="Google Shape;181;p19"/>
          <p:cNvSpPr/>
          <p:nvPr/>
        </p:nvSpPr>
        <p:spPr>
          <a:xfrm>
            <a:off x="840534" y="1491832"/>
            <a:ext cx="1978701" cy="1439055"/>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PLANNING</a:t>
            </a:r>
            <a:endParaRPr/>
          </a:p>
        </p:txBody>
      </p:sp>
      <p:sp>
        <p:nvSpPr>
          <p:cNvPr id="184" name="Google Shape;184;p19"/>
          <p:cNvSpPr/>
          <p:nvPr/>
        </p:nvSpPr>
        <p:spPr>
          <a:xfrm>
            <a:off x="3055826" y="1505653"/>
            <a:ext cx="1978701" cy="1439055"/>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LEARNING MATERIALS</a:t>
            </a:r>
            <a:endParaRPr/>
          </a:p>
        </p:txBody>
      </p:sp>
      <p:sp>
        <p:nvSpPr>
          <p:cNvPr id="182" name="Google Shape;182;p19"/>
          <p:cNvSpPr/>
          <p:nvPr/>
        </p:nvSpPr>
        <p:spPr>
          <a:xfrm>
            <a:off x="840533" y="3218841"/>
            <a:ext cx="1978701" cy="1439055"/>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TEACHING</a:t>
            </a:r>
            <a:endParaRPr/>
          </a:p>
        </p:txBody>
      </p:sp>
      <p:sp>
        <p:nvSpPr>
          <p:cNvPr id="183" name="Google Shape;183;p19"/>
          <p:cNvSpPr/>
          <p:nvPr/>
        </p:nvSpPr>
        <p:spPr>
          <a:xfrm>
            <a:off x="3055826" y="3193765"/>
            <a:ext cx="1978701" cy="1439055"/>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COLLABORATIVE WORK AND ASSESSMENT</a:t>
            </a:r>
            <a:endParaRPr/>
          </a:p>
        </p:txBody>
      </p:sp>
      <p:sp>
        <p:nvSpPr>
          <p:cNvPr id="185" name="Google Shape;185;p19"/>
          <p:cNvSpPr txBox="1"/>
          <p:nvPr/>
        </p:nvSpPr>
        <p:spPr>
          <a:xfrm>
            <a:off x="5381469" y="1351508"/>
            <a:ext cx="3198000" cy="4155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2400" b="0" i="0" u="none" strike="noStrike" cap="none">
                <a:solidFill>
                  <a:srgbClr val="000000"/>
                </a:solidFill>
                <a:latin typeface="Arial"/>
                <a:ea typeface="Arial"/>
                <a:cs typeface="Arial"/>
                <a:sym typeface="Arial"/>
              </a:rPr>
              <a:t>Focused on the principle rather than on the technology</a:t>
            </a:r>
            <a:endParaRPr/>
          </a:p>
          <a:p>
            <a:pPr marL="0" marR="0" lvl="0" indent="0" algn="l" rtl="0">
              <a:lnSpc>
                <a:spcPct val="100000"/>
              </a:lnSpc>
              <a:spcBef>
                <a:spcPts val="0"/>
              </a:spcBef>
              <a:spcAft>
                <a:spcPts val="0"/>
              </a:spcAft>
              <a:buNone/>
            </a:pPr>
            <a:endParaRPr sz="2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GB" sz="2400" b="1" i="0" u="none" strike="noStrike" cap="none">
                <a:solidFill>
                  <a:srgbClr val="000000"/>
                </a:solidFill>
                <a:latin typeface="Arial"/>
                <a:ea typeface="Arial"/>
                <a:cs typeface="Arial"/>
                <a:sym typeface="Arial"/>
              </a:rPr>
              <a:t>WCAGG 2.2.</a:t>
            </a:r>
            <a:endParaRPr/>
          </a:p>
          <a:p>
            <a:pPr marL="0" marR="0" lvl="0" indent="0" algn="l" rtl="0">
              <a:lnSpc>
                <a:spcPct val="100000"/>
              </a:lnSpc>
              <a:spcBef>
                <a:spcPts val="0"/>
              </a:spcBef>
              <a:spcAft>
                <a:spcPts val="0"/>
              </a:spcAft>
              <a:buNone/>
            </a:pPr>
            <a:r>
              <a:rPr lang="en-GB" sz="2400" b="1"/>
              <a:t>	</a:t>
            </a:r>
            <a:endParaRPr sz="2400" b="1" i="0" u="none" strike="noStrike" cap="none">
              <a:solidFill>
                <a:srgbClr val="000000"/>
              </a:solidFill>
              <a:latin typeface="Arial"/>
              <a:ea typeface="Arial"/>
              <a:cs typeface="Arial"/>
              <a:sym typeface="Arial"/>
            </a:endParaRPr>
          </a:p>
          <a:p>
            <a:pPr marL="457200" marR="0" lvl="0" indent="-381000" algn="l" rtl="0">
              <a:lnSpc>
                <a:spcPct val="100000"/>
              </a:lnSpc>
              <a:spcBef>
                <a:spcPts val="0"/>
              </a:spcBef>
              <a:spcAft>
                <a:spcPts val="0"/>
              </a:spcAft>
              <a:buClr>
                <a:srgbClr val="000000"/>
              </a:buClr>
              <a:buSzPts val="2400"/>
              <a:buFont typeface="Arial"/>
              <a:buChar char="●"/>
            </a:pPr>
            <a:r>
              <a:rPr lang="en-GB" sz="2400"/>
              <a:t>P</a:t>
            </a:r>
            <a:r>
              <a:rPr lang="en-GB" sz="2400" b="0" i="0" u="none" strike="noStrike" cap="none">
                <a:solidFill>
                  <a:srgbClr val="000000"/>
                </a:solidFill>
                <a:latin typeface="Arial"/>
                <a:ea typeface="Arial"/>
                <a:cs typeface="Arial"/>
                <a:sym typeface="Arial"/>
              </a:rPr>
              <a:t>erceivable</a:t>
            </a:r>
            <a:endParaRPr/>
          </a:p>
          <a:p>
            <a:pPr marL="457200" marR="0" lvl="0" indent="-381000" algn="l" rtl="0">
              <a:lnSpc>
                <a:spcPct val="100000"/>
              </a:lnSpc>
              <a:spcBef>
                <a:spcPts val="0"/>
              </a:spcBef>
              <a:spcAft>
                <a:spcPts val="0"/>
              </a:spcAft>
              <a:buClr>
                <a:srgbClr val="000000"/>
              </a:buClr>
              <a:buSzPts val="2400"/>
              <a:buFont typeface="Arial"/>
              <a:buChar char="●"/>
            </a:pPr>
            <a:r>
              <a:rPr lang="en-GB" sz="2400"/>
              <a:t>O</a:t>
            </a:r>
            <a:r>
              <a:rPr lang="en-GB" sz="2400" b="0" i="0" u="none" strike="noStrike" cap="none">
                <a:solidFill>
                  <a:srgbClr val="000000"/>
                </a:solidFill>
                <a:latin typeface="Arial"/>
                <a:ea typeface="Arial"/>
                <a:cs typeface="Arial"/>
                <a:sym typeface="Arial"/>
              </a:rPr>
              <a:t>perable</a:t>
            </a:r>
            <a:endParaRPr/>
          </a:p>
          <a:p>
            <a:pPr marL="457200" marR="0" lvl="0" indent="-381000" algn="l" rtl="0">
              <a:lnSpc>
                <a:spcPct val="100000"/>
              </a:lnSpc>
              <a:spcBef>
                <a:spcPts val="0"/>
              </a:spcBef>
              <a:spcAft>
                <a:spcPts val="0"/>
              </a:spcAft>
              <a:buClr>
                <a:srgbClr val="000000"/>
              </a:buClr>
              <a:buSzPts val="2400"/>
              <a:buFont typeface="Arial"/>
              <a:buChar char="●"/>
            </a:pPr>
            <a:r>
              <a:rPr lang="en-GB" sz="2400"/>
              <a:t>U</a:t>
            </a:r>
            <a:r>
              <a:rPr lang="en-GB" sz="2400" b="0" i="0" u="none" strike="noStrike" cap="none">
                <a:solidFill>
                  <a:srgbClr val="000000"/>
                </a:solidFill>
                <a:latin typeface="Arial"/>
                <a:ea typeface="Arial"/>
                <a:cs typeface="Arial"/>
                <a:sym typeface="Arial"/>
              </a:rPr>
              <a:t>nderstandable</a:t>
            </a:r>
            <a:endParaRPr/>
          </a:p>
          <a:p>
            <a:pPr marL="457200" marR="0" lvl="0" indent="-381000" algn="l" rtl="0">
              <a:lnSpc>
                <a:spcPct val="100000"/>
              </a:lnSpc>
              <a:spcBef>
                <a:spcPts val="0"/>
              </a:spcBef>
              <a:spcAft>
                <a:spcPts val="0"/>
              </a:spcAft>
              <a:buClr>
                <a:srgbClr val="000000"/>
              </a:buClr>
              <a:buSzPts val="2400"/>
              <a:buFont typeface="Arial"/>
              <a:buChar char="●"/>
            </a:pPr>
            <a:r>
              <a:rPr lang="en-GB" sz="2400"/>
              <a:t>R</a:t>
            </a:r>
            <a:r>
              <a:rPr lang="en-GB" sz="2400" b="0" i="0" u="none" strike="noStrike" cap="none">
                <a:solidFill>
                  <a:srgbClr val="000000"/>
                </a:solidFill>
                <a:latin typeface="Arial"/>
                <a:ea typeface="Arial"/>
                <a:cs typeface="Arial"/>
                <a:sym typeface="Arial"/>
              </a:rPr>
              <a:t>obust</a:t>
            </a:r>
            <a:endParaRPr/>
          </a:p>
          <a:p>
            <a:pPr marL="0" marR="0" lvl="0" indent="0" algn="ctr" rtl="0">
              <a:lnSpc>
                <a:spcPct val="100000"/>
              </a:lnSpc>
              <a:spcBef>
                <a:spcPts val="0"/>
              </a:spcBef>
              <a:spcAft>
                <a:spcPts val="0"/>
              </a:spcAft>
              <a:buNone/>
            </a:pPr>
            <a:endParaRPr sz="2400" b="1" i="0" u="none" strike="noStrike" cap="none">
              <a:solidFill>
                <a:srgbClr val="000000"/>
              </a:solidFill>
              <a:latin typeface="Arial"/>
              <a:ea typeface="Arial"/>
              <a:cs typeface="Arial"/>
              <a:sym typeface="Arial"/>
            </a:endParaRPr>
          </a:p>
        </p:txBody>
      </p:sp>
      <p:pic>
        <p:nvPicPr>
          <p:cNvPr id="3" name="Google Shape;92;p12" descr="BSU + Transform-ED + Partner logos">
            <a:extLst>
              <a:ext uri="{FF2B5EF4-FFF2-40B4-BE49-F238E27FC236}">
                <a16:creationId xmlns:a16="http://schemas.microsoft.com/office/drawing/2014/main" id="{7095E82A-674F-E812-4851-18F7F0191D5E}"/>
              </a:ext>
            </a:extLst>
          </p:cNvPr>
          <p:cNvPicPr preferRelativeResize="0"/>
          <p:nvPr/>
        </p:nvPicPr>
        <p:blipFill>
          <a:blip r:embed="rId4">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Office Theme">
  <a:themeElements>
    <a:clrScheme name="Slate Blu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CCDB5FF491D143B9855EA991689B6A" ma:contentTypeVersion="14" ma:contentTypeDescription="Create a new document." ma:contentTypeScope="" ma:versionID="ca1a55901395ae8d1715e8365c813e24">
  <xsd:schema xmlns:xsd="http://www.w3.org/2001/XMLSchema" xmlns:xs="http://www.w3.org/2001/XMLSchema" xmlns:p="http://schemas.microsoft.com/office/2006/metadata/properties" xmlns:ns2="80d6cebe-6bc5-4fc1-8743-43be78958a5c" xmlns:ns3="670e9a06-2558-4476-a465-8b2886ca3e74" targetNamespace="http://schemas.microsoft.com/office/2006/metadata/properties" ma:root="true" ma:fieldsID="b8e0b36757283b14409c5905b460aa47" ns2:_="" ns3:_="">
    <xsd:import namespace="80d6cebe-6bc5-4fc1-8743-43be78958a5c"/>
    <xsd:import namespace="670e9a06-2558-4476-a465-8b2886ca3e7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d6cebe-6bc5-4fc1-8743-43be78958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40426f3f-527e-4846-a0f4-84d135560f89"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0e9a06-2558-4476-a465-8b2886ca3e7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d1b9c6d-a1e5-40fc-9aa1-a0f558db8621}" ma:internalName="TaxCatchAll" ma:showField="CatchAllData" ma:web="670e9a06-2558-4476-a465-8b2886ca3e7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70e9a06-2558-4476-a465-8b2886ca3e74" xsi:nil="true"/>
    <lcf76f155ced4ddcb4097134ff3c332f xmlns="80d6cebe-6bc5-4fc1-8743-43be78958a5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B08E6A-D953-423A-96AE-00EE2DBB79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d6cebe-6bc5-4fc1-8743-43be78958a5c"/>
    <ds:schemaRef ds:uri="670e9a06-2558-4476-a465-8b2886ca3e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F0DAC96-E1C0-40BE-A36F-774C76397CB4}">
  <ds:schemaRefs>
    <ds:schemaRef ds:uri="http://schemas.microsoft.com/office/2006/documentManagement/types"/>
    <ds:schemaRef ds:uri="http://www.w3.org/XML/1998/namespace"/>
    <ds:schemaRef ds:uri="http://schemas.microsoft.com/office/2006/metadata/properties"/>
    <ds:schemaRef ds:uri="http://purl.org/dc/dcmitype/"/>
    <ds:schemaRef ds:uri="http://schemas.openxmlformats.org/package/2006/metadata/core-properties"/>
    <ds:schemaRef ds:uri="http://schemas.microsoft.com/office/infopath/2007/PartnerControls"/>
    <ds:schemaRef ds:uri="80d6cebe-6bc5-4fc1-8743-43be78958a5c"/>
    <ds:schemaRef ds:uri="670e9a06-2558-4476-a465-8b2886ca3e74"/>
    <ds:schemaRef ds:uri="http://purl.org/dc/terms/"/>
    <ds:schemaRef ds:uri="http://purl.org/dc/elements/1.1/"/>
  </ds:schemaRefs>
</ds:datastoreItem>
</file>

<file path=customXml/itemProps3.xml><?xml version="1.0" encoding="utf-8"?>
<ds:datastoreItem xmlns:ds="http://schemas.openxmlformats.org/officeDocument/2006/customXml" ds:itemID="{FDAC7030-55DF-4A2E-AD86-5F403015104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TotalTime>
  <Words>2774</Words>
  <Application>Microsoft Office PowerPoint</Application>
  <PresentationFormat>On-screen Show (4:3)</PresentationFormat>
  <Paragraphs>237</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Quattrocento Sans</vt:lpstr>
      <vt:lpstr>Noto Sans Symbols</vt:lpstr>
      <vt:lpstr>Play</vt:lpstr>
      <vt:lpstr>Office Theme</vt:lpstr>
      <vt:lpstr>CPD10 Virtual Learning Environment (VLE) </vt:lpstr>
      <vt:lpstr>Learning Outcomes</vt:lpstr>
      <vt:lpstr>Content</vt:lpstr>
      <vt:lpstr>Educational Design Principles</vt:lpstr>
      <vt:lpstr>Digital Fluency</vt:lpstr>
      <vt:lpstr>Inclusive Learning</vt:lpstr>
      <vt:lpstr>Student Profile </vt:lpstr>
      <vt:lpstr>Legal requirements</vt:lpstr>
      <vt:lpstr>Empathy, Clarity and Communication</vt:lpstr>
      <vt:lpstr>VLE requirements (1)</vt:lpstr>
      <vt:lpstr>VLE requirements (2)</vt:lpstr>
      <vt:lpstr>Good Practice</vt:lpstr>
      <vt:lpstr>Make it yours</vt:lpstr>
      <vt:lpstr>Summary</vt:lpstr>
      <vt:lpstr>Just One Thing</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Lorna Lewis</cp:lastModifiedBy>
  <cp:revision>4</cp:revision>
  <dcterms:modified xsi:type="dcterms:W3CDTF">2025-01-27T10:03:16Z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0x01010024CCDB5FF491D143B9855EA991689B6A</vt:lpwstr>
  </property>
  <property fmtid="{D5CDD505-2E9C-101B-9397-08002B2CF9AE}" pid="3" name="MediaServiceImageTags">
    <vt:lpwstr/>
  </property>
  <property fmtid="{D5CDD505-2E9C-101B-9397-08002B2CF9AE}" pid="4" name="MSIP_Label_43c9f532-f68c-4710-a80c-2dea02e48496_Enabled">
    <vt:lpwstr>true</vt:lpwstr>
  </property>
  <property fmtid="{D5CDD505-2E9C-101B-9397-08002B2CF9AE}" pid="5" name="MSIP_Label_43c9f532-f68c-4710-a80c-2dea02e48496_SetDate">
    <vt:lpwstr>2025-01-27T09:23:22Z</vt:lpwstr>
  </property>
  <property fmtid="{D5CDD505-2E9C-101B-9397-08002B2CF9AE}" pid="6" name="MSIP_Label_43c9f532-f68c-4710-a80c-2dea02e48496_Method">
    <vt:lpwstr>Standard</vt:lpwstr>
  </property>
  <property fmtid="{D5CDD505-2E9C-101B-9397-08002B2CF9AE}" pid="7" name="MSIP_Label_43c9f532-f68c-4710-a80c-2dea02e48496_Name">
    <vt:lpwstr>Restricted Label</vt:lpwstr>
  </property>
  <property fmtid="{D5CDD505-2E9C-101B-9397-08002B2CF9AE}" pid="8" name="MSIP_Label_43c9f532-f68c-4710-a80c-2dea02e48496_SiteId">
    <vt:lpwstr>23706653-cd57-4504-9a59-0960251db4b0</vt:lpwstr>
  </property>
  <property fmtid="{D5CDD505-2E9C-101B-9397-08002B2CF9AE}" pid="9" name="MSIP_Label_43c9f532-f68c-4710-a80c-2dea02e48496_ActionId">
    <vt:lpwstr>f234bd87-e318-49a1-b227-7d91c6355aae</vt:lpwstr>
  </property>
  <property fmtid="{D5CDD505-2E9C-101B-9397-08002B2CF9AE}" pid="10" name="MSIP_Label_43c9f532-f68c-4710-a80c-2dea02e48496_ContentBits">
    <vt:lpwstr>0</vt:lpwstr>
  </property>
</Properties>
</file>