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2" r:id="rId4"/>
  </p:sldMasterIdLst>
  <p:notesMasterIdLst>
    <p:notesMasterId r:id="rId2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CPD12" id="{1E2B23C1-5F92-4E71-8FF9-B7F41E861D8D}">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2BE27F-DE63-4882-BAA3-83CA5DEE3163}" v="47" dt="2025-01-27T13:04:09.252"/>
  </p1510:revLst>
</p1510:revInfo>
</file>

<file path=ppt/tableStyles.xml><?xml version="1.0" encoding="utf-8"?>
<a:tblStyleLst xmlns:a="http://schemas.openxmlformats.org/drawingml/2006/main" def="{5F051CE9-4EDA-4FA3-AA87-34D799B780A5}">
  <a:tblStyle styleId="{5F051CE9-4EDA-4FA3-AA87-34D799B780A5}"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E6E6E6"/>
          </a:solidFill>
        </a:fill>
      </a:tcStyle>
    </a:wholeTbl>
    <a:band1H>
      <a:tcTxStyle/>
      <a:tcStyle>
        <a:tcBdr/>
        <a:fill>
          <a:solidFill>
            <a:srgbClr val="CACACA"/>
          </a:solidFill>
        </a:fill>
      </a:tcStyle>
    </a:band1H>
    <a:band2H>
      <a:tcTxStyle/>
      <a:tcStyle>
        <a:tcBdr/>
      </a:tcStyle>
    </a:band2H>
    <a:band1V>
      <a:tcTxStyle/>
      <a:tcStyle>
        <a:tcBdr/>
        <a:fill>
          <a:solidFill>
            <a:srgbClr val="CACACA"/>
          </a:solidFill>
        </a:fill>
      </a:tcStyle>
    </a:band1V>
    <a:band2V>
      <a:tcTxStyle/>
      <a:tcStyle>
        <a:tcBdr/>
      </a:tcStyle>
    </a:band2V>
    <a:lastCol>
      <a:tcTxStyle b="on" i="off"/>
      <a:tcStyle>
        <a:tcBdr/>
      </a:tcStyle>
    </a:lastCol>
    <a:firstCol>
      <a:tcTxStyle b="on" i="off"/>
      <a:tcStyle>
        <a:tcBdr/>
      </a:tcStyle>
    </a:firstCol>
    <a:lastRow>
      <a:tcTxStyle b="on" i="off"/>
      <a:tcStyle>
        <a:tcBdr>
          <a:top>
            <a:ln w="25400" cap="flat" cmpd="sng">
              <a:solidFill>
                <a:schemeClr val="dk1"/>
              </a:solidFill>
              <a:prstDash val="solid"/>
              <a:round/>
              <a:headEnd type="none" w="sm" len="sm"/>
              <a:tailEnd type="none" w="sm" len="sm"/>
            </a:ln>
          </a:top>
        </a:tcBdr>
        <a:fill>
          <a:solidFill>
            <a:srgbClr val="E6E6E6"/>
          </a:solidFill>
        </a:fill>
      </a:tcStyle>
    </a:lastRow>
    <a:seCell>
      <a:tcTxStyle/>
      <a:tcStyle>
        <a:tcBdr/>
      </a:tcStyle>
    </a:seCell>
    <a:swCell>
      <a:tcTxStyle/>
      <a:tcStyle>
        <a:tcBdr/>
      </a:tcStyle>
    </a:swCell>
    <a:firstRow>
      <a:tcTxStyle b="on" i="off"/>
      <a:tcStyle>
        <a:tcBdr/>
        <a:fill>
          <a:solidFill>
            <a:srgbClr val="E6E6E6"/>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6" autoAdjust="0"/>
    <p:restoredTop sz="86425" autoAdjust="0"/>
  </p:normalViewPr>
  <p:slideViewPr>
    <p:cSldViewPr snapToGrid="0">
      <p:cViewPr varScale="1">
        <p:scale>
          <a:sx n="71" d="100"/>
          <a:sy n="71" d="100"/>
        </p:scale>
        <p:origin x="1133" y="283"/>
      </p:cViewPr>
      <p:guideLst>
        <p:guide orient="horz" pos="2160"/>
        <p:guide pos="2880"/>
      </p:guideLst>
    </p:cSldViewPr>
  </p:slideViewPr>
  <p:outlineViewPr>
    <p:cViewPr>
      <p:scale>
        <a:sx n="33" d="100"/>
        <a:sy n="33" d="100"/>
      </p:scale>
      <p:origin x="0" y="-165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rna Lewis" userId="S::l.lewis@bathspa.ac.uk::47d66899-762e-4b21-aa4c-09b0846015fa" providerId="AD" clId="Web-{4CDE5B78-9B90-4D4B-8965-7EED60D3F77D}"/>
    <pc:docChg chg="modSld">
      <pc:chgData name="Lorna Lewis" userId="S::l.lewis@bathspa.ac.uk::47d66899-762e-4b21-aa4c-09b0846015fa" providerId="AD" clId="Web-{4CDE5B78-9B90-4D4B-8965-7EED60D3F77D}" dt="2025-01-22T18:38:38.045" v="1" actId="20577"/>
      <pc:docMkLst>
        <pc:docMk/>
      </pc:docMkLst>
      <pc:sldChg chg="modSp">
        <pc:chgData name="Lorna Lewis" userId="S::l.lewis@bathspa.ac.uk::47d66899-762e-4b21-aa4c-09b0846015fa" providerId="AD" clId="Web-{4CDE5B78-9B90-4D4B-8965-7EED60D3F77D}" dt="2025-01-22T18:38:38.045" v="1" actId="20577"/>
        <pc:sldMkLst>
          <pc:docMk/>
          <pc:sldMk cId="0" sldId="256"/>
        </pc:sldMkLst>
        <pc:spChg chg="mod">
          <ac:chgData name="Lorna Lewis" userId="S::l.lewis@bathspa.ac.uk::47d66899-762e-4b21-aa4c-09b0846015fa" providerId="AD" clId="Web-{4CDE5B78-9B90-4D4B-8965-7EED60D3F77D}" dt="2025-01-22T18:38:38.045" v="1" actId="20577"/>
          <ac:spMkLst>
            <pc:docMk/>
            <pc:sldMk cId="0" sldId="256"/>
            <ac:spMk id="30" creationId="{00000000-0000-0000-0000-000000000000}"/>
          </ac:spMkLst>
        </pc:spChg>
      </pc:sldChg>
    </pc:docChg>
  </pc:docChgLst>
  <pc:docChgLst>
    <pc:chgData name="Lorna Lewis" userId="S::l.lewis@bathspa.ac.uk::47d66899-762e-4b21-aa4c-09b0846015fa" providerId="AD" clId="Web-{F81DDD04-26DA-43AE-98A6-97DFFAB0EAB7}"/>
    <pc:docChg chg="mod">
      <pc:chgData name="Lorna Lewis" userId="S::l.lewis@bathspa.ac.uk::47d66899-762e-4b21-aa4c-09b0846015fa" providerId="AD" clId="Web-{F81DDD04-26DA-43AE-98A6-97DFFAB0EAB7}" dt="2025-01-22T18:25:19.707" v="0" actId="33475"/>
      <pc:docMkLst>
        <pc:docMk/>
      </pc:docMkLst>
    </pc:docChg>
  </pc:docChgLst>
  <pc:docChgLst>
    <pc:chgData name="Shaun Mudd" userId="e80bf90c-a474-43f6-8269-01a6d27907ba" providerId="ADAL" clId="{1D2BE27F-DE63-4882-BAA3-83CA5DEE3163}"/>
    <pc:docChg chg="undo custSel modSld addSection delSection modSection">
      <pc:chgData name="Shaun Mudd" userId="e80bf90c-a474-43f6-8269-01a6d27907ba" providerId="ADAL" clId="{1D2BE27F-DE63-4882-BAA3-83CA5DEE3163}" dt="2025-01-27T13:04:44.940" v="149" actId="17846"/>
      <pc:docMkLst>
        <pc:docMk/>
      </pc:docMkLst>
      <pc:sldChg chg="addSp delSp modSp mod modClrScheme chgLayout">
        <pc:chgData name="Shaun Mudd" userId="e80bf90c-a474-43f6-8269-01a6d27907ba" providerId="ADAL" clId="{1D2BE27F-DE63-4882-BAA3-83CA5DEE3163}" dt="2025-01-27T13:01:58.306" v="49" actId="14430"/>
        <pc:sldMkLst>
          <pc:docMk/>
          <pc:sldMk cId="0" sldId="260"/>
        </pc:sldMkLst>
        <pc:spChg chg="add del mod ord">
          <ac:chgData name="Shaun Mudd" userId="e80bf90c-a474-43f6-8269-01a6d27907ba" providerId="ADAL" clId="{1D2BE27F-DE63-4882-BAA3-83CA5DEE3163}" dt="2025-01-27T12:59:24.319" v="7" actId="478"/>
          <ac:spMkLst>
            <pc:docMk/>
            <pc:sldMk cId="0" sldId="260"/>
            <ac:spMk id="2" creationId="{B5E07A52-FA95-C371-D301-8A852C85F4EE}"/>
          </ac:spMkLst>
        </pc:spChg>
        <pc:spChg chg="mod ord modVis">
          <ac:chgData name="Shaun Mudd" userId="e80bf90c-a474-43f6-8269-01a6d27907ba" providerId="ADAL" clId="{1D2BE27F-DE63-4882-BAA3-83CA5DEE3163}" dt="2025-01-27T13:01:58.306" v="49" actId="14430"/>
          <ac:spMkLst>
            <pc:docMk/>
            <pc:sldMk cId="0" sldId="260"/>
            <ac:spMk id="77" creationId="{00000000-0000-0000-0000-000000000000}"/>
          </ac:spMkLst>
        </pc:spChg>
        <pc:picChg chg="mod">
          <ac:chgData name="Shaun Mudd" userId="e80bf90c-a474-43f6-8269-01a6d27907ba" providerId="ADAL" clId="{1D2BE27F-DE63-4882-BAA3-83CA5DEE3163}" dt="2025-01-27T12:57:00.291" v="0" actId="962"/>
          <ac:picMkLst>
            <pc:docMk/>
            <pc:sldMk cId="0" sldId="260"/>
            <ac:picMk id="79" creationId="{00000000-0000-0000-0000-000000000000}"/>
          </ac:picMkLst>
        </pc:picChg>
      </pc:sldChg>
      <pc:sldChg chg="addSp delSp modSp mod modClrScheme chgLayout">
        <pc:chgData name="Shaun Mudd" userId="e80bf90c-a474-43f6-8269-01a6d27907ba" providerId="ADAL" clId="{1D2BE27F-DE63-4882-BAA3-83CA5DEE3163}" dt="2025-01-27T13:04:09.252" v="147" actId="14430"/>
        <pc:sldMkLst>
          <pc:docMk/>
          <pc:sldMk cId="0" sldId="261"/>
        </pc:sldMkLst>
        <pc:spChg chg="add del mod ord">
          <ac:chgData name="Shaun Mudd" userId="e80bf90c-a474-43f6-8269-01a6d27907ba" providerId="ADAL" clId="{1D2BE27F-DE63-4882-BAA3-83CA5DEE3163}" dt="2025-01-27T12:59:41.418" v="16" actId="700"/>
          <ac:spMkLst>
            <pc:docMk/>
            <pc:sldMk cId="0" sldId="261"/>
            <ac:spMk id="2" creationId="{72D23FCA-9158-FD43-C5AE-FF23A242EA80}"/>
          </ac:spMkLst>
        </pc:spChg>
        <pc:spChg chg="add del mod">
          <ac:chgData name="Shaun Mudd" userId="e80bf90c-a474-43f6-8269-01a6d27907ba" providerId="ADAL" clId="{1D2BE27F-DE63-4882-BAA3-83CA5DEE3163}" dt="2025-01-27T13:02:39.599" v="81" actId="478"/>
          <ac:spMkLst>
            <pc:docMk/>
            <pc:sldMk cId="0" sldId="261"/>
            <ac:spMk id="3" creationId="{63E1CCC9-4CBD-99A7-8A58-44E14CEE9202}"/>
          </ac:spMkLst>
        </pc:spChg>
        <pc:spChg chg="add mod modVis">
          <ac:chgData name="Shaun Mudd" userId="e80bf90c-a474-43f6-8269-01a6d27907ba" providerId="ADAL" clId="{1D2BE27F-DE63-4882-BAA3-83CA5DEE3163}" dt="2025-01-27T13:04:09.252" v="147" actId="14430"/>
          <ac:spMkLst>
            <pc:docMk/>
            <pc:sldMk cId="0" sldId="261"/>
            <ac:spMk id="4" creationId="{59F3DB16-F445-C802-6957-E9EA3A5105C7}"/>
          </ac:spMkLst>
        </pc:spChg>
        <pc:spChg chg="mod ord">
          <ac:chgData name="Shaun Mudd" userId="e80bf90c-a474-43f6-8269-01a6d27907ba" providerId="ADAL" clId="{1D2BE27F-DE63-4882-BAA3-83CA5DEE3163}" dt="2025-01-27T13:03:14.831" v="117" actId="33553"/>
          <ac:spMkLst>
            <pc:docMk/>
            <pc:sldMk cId="0" sldId="261"/>
            <ac:spMk id="87" creationId="{00000000-0000-0000-0000-000000000000}"/>
          </ac:spMkLst>
        </pc:spChg>
        <pc:picChg chg="mod">
          <ac:chgData name="Shaun Mudd" userId="e80bf90c-a474-43f6-8269-01a6d27907ba" providerId="ADAL" clId="{1D2BE27F-DE63-4882-BAA3-83CA5DEE3163}" dt="2025-01-27T12:57:23.966" v="1" actId="962"/>
          <ac:picMkLst>
            <pc:docMk/>
            <pc:sldMk cId="0" sldId="261"/>
            <ac:picMk id="88" creationId="{00000000-0000-0000-0000-000000000000}"/>
          </ac:picMkLst>
        </pc:picChg>
      </pc:sldChg>
    </pc:docChg>
  </pc:docChgLst>
  <pc:docChgLst>
    <pc:chgData name="Lorna Lewis" userId="47d66899-762e-4b21-aa4c-09b0846015fa" providerId="ADAL" clId="{B0BE69AE-8A20-42B1-BA6F-EF50B683416B}"/>
    <pc:docChg chg="modSld">
      <pc:chgData name="Lorna Lewis" userId="47d66899-762e-4b21-aa4c-09b0846015fa" providerId="ADAL" clId="{B0BE69AE-8A20-42B1-BA6F-EF50B683416B}" dt="2025-01-27T10:04:19.627" v="59" actId="962"/>
      <pc:docMkLst>
        <pc:docMk/>
      </pc:docMkLst>
      <pc:sldChg chg="modSp mod">
        <pc:chgData name="Lorna Lewis" userId="47d66899-762e-4b21-aa4c-09b0846015fa" providerId="ADAL" clId="{B0BE69AE-8A20-42B1-BA6F-EF50B683416B}" dt="2025-01-27T09:51:48.803" v="4" actId="962"/>
        <pc:sldMkLst>
          <pc:docMk/>
          <pc:sldMk cId="0" sldId="257"/>
        </pc:sldMkLst>
        <pc:spChg chg="mod">
          <ac:chgData name="Lorna Lewis" userId="47d66899-762e-4b21-aa4c-09b0846015fa" providerId="ADAL" clId="{B0BE69AE-8A20-42B1-BA6F-EF50B683416B}" dt="2025-01-27T09:51:48.803" v="4" actId="962"/>
          <ac:spMkLst>
            <pc:docMk/>
            <pc:sldMk cId="0" sldId="257"/>
            <ac:spMk id="46" creationId="{00000000-0000-0000-0000-000000000000}"/>
          </ac:spMkLst>
        </pc:spChg>
        <pc:picChg chg="mod">
          <ac:chgData name="Lorna Lewis" userId="47d66899-762e-4b21-aa4c-09b0846015fa" providerId="ADAL" clId="{B0BE69AE-8A20-42B1-BA6F-EF50B683416B}" dt="2025-01-27T09:51:47.361" v="3" actId="962"/>
          <ac:picMkLst>
            <pc:docMk/>
            <pc:sldMk cId="0" sldId="257"/>
            <ac:picMk id="45" creationId="{00000000-0000-0000-0000-000000000000}"/>
          </ac:picMkLst>
        </pc:picChg>
      </pc:sldChg>
      <pc:sldChg chg="modSp mod">
        <pc:chgData name="Lorna Lewis" userId="47d66899-762e-4b21-aa4c-09b0846015fa" providerId="ADAL" clId="{B0BE69AE-8A20-42B1-BA6F-EF50B683416B}" dt="2025-01-27T10:04:19.627" v="59" actId="962"/>
        <pc:sldMkLst>
          <pc:docMk/>
          <pc:sldMk cId="0" sldId="260"/>
        </pc:sldMkLst>
        <pc:spChg chg="mod">
          <ac:chgData name="Lorna Lewis" userId="47d66899-762e-4b21-aa4c-09b0846015fa" providerId="ADAL" clId="{B0BE69AE-8A20-42B1-BA6F-EF50B683416B}" dt="2025-01-27T10:04:09.831" v="56" actId="962"/>
          <ac:spMkLst>
            <pc:docMk/>
            <pc:sldMk cId="0" sldId="260"/>
            <ac:spMk id="77" creationId="{00000000-0000-0000-0000-000000000000}"/>
          </ac:spMkLst>
        </pc:spChg>
        <pc:picChg chg="mod">
          <ac:chgData name="Lorna Lewis" userId="47d66899-762e-4b21-aa4c-09b0846015fa" providerId="ADAL" clId="{B0BE69AE-8A20-42B1-BA6F-EF50B683416B}" dt="2025-01-27T09:56:46.750" v="46" actId="962"/>
          <ac:picMkLst>
            <pc:docMk/>
            <pc:sldMk cId="0" sldId="260"/>
            <ac:picMk id="75" creationId="{00000000-0000-0000-0000-000000000000}"/>
          </ac:picMkLst>
        </pc:picChg>
        <pc:picChg chg="mod">
          <ac:chgData name="Lorna Lewis" userId="47d66899-762e-4b21-aa4c-09b0846015fa" providerId="ADAL" clId="{B0BE69AE-8A20-42B1-BA6F-EF50B683416B}" dt="2025-01-27T10:04:07.267" v="55" actId="962"/>
          <ac:picMkLst>
            <pc:docMk/>
            <pc:sldMk cId="0" sldId="260"/>
            <ac:picMk id="76" creationId="{00000000-0000-0000-0000-000000000000}"/>
          </ac:picMkLst>
        </pc:picChg>
        <pc:picChg chg="mod">
          <ac:chgData name="Lorna Lewis" userId="47d66899-762e-4b21-aa4c-09b0846015fa" providerId="ADAL" clId="{B0BE69AE-8A20-42B1-BA6F-EF50B683416B}" dt="2025-01-27T10:04:17.123" v="57" actId="962"/>
          <ac:picMkLst>
            <pc:docMk/>
            <pc:sldMk cId="0" sldId="260"/>
            <ac:picMk id="78" creationId="{00000000-0000-0000-0000-000000000000}"/>
          </ac:picMkLst>
        </pc:picChg>
        <pc:picChg chg="mod">
          <ac:chgData name="Lorna Lewis" userId="47d66899-762e-4b21-aa4c-09b0846015fa" providerId="ADAL" clId="{B0BE69AE-8A20-42B1-BA6F-EF50B683416B}" dt="2025-01-27T10:04:19.627" v="59" actId="962"/>
          <ac:picMkLst>
            <pc:docMk/>
            <pc:sldMk cId="0" sldId="260"/>
            <ac:picMk id="79" creationId="{00000000-0000-0000-0000-000000000000}"/>
          </ac:picMkLst>
        </pc:picChg>
      </pc:sldChg>
      <pc:sldChg chg="modSp mod">
        <pc:chgData name="Lorna Lewis" userId="47d66899-762e-4b21-aa4c-09b0846015fa" providerId="ADAL" clId="{B0BE69AE-8A20-42B1-BA6F-EF50B683416B}" dt="2025-01-27T09:52:30.563" v="5" actId="962"/>
        <pc:sldMkLst>
          <pc:docMk/>
          <pc:sldMk cId="0" sldId="261"/>
        </pc:sldMkLst>
        <pc:picChg chg="mod">
          <ac:chgData name="Lorna Lewis" userId="47d66899-762e-4b21-aa4c-09b0846015fa" providerId="ADAL" clId="{B0BE69AE-8A20-42B1-BA6F-EF50B683416B}" dt="2025-01-27T09:52:30.563" v="5" actId="962"/>
          <ac:picMkLst>
            <pc:docMk/>
            <pc:sldMk cId="0" sldId="261"/>
            <ac:picMk id="89" creationId="{00000000-0000-0000-0000-000000000000}"/>
          </ac:picMkLst>
        </pc:picChg>
      </pc:sldChg>
      <pc:sldChg chg="modSp mod">
        <pc:chgData name="Lorna Lewis" userId="47d66899-762e-4b21-aa4c-09b0846015fa" providerId="ADAL" clId="{B0BE69AE-8A20-42B1-BA6F-EF50B683416B}" dt="2025-01-27T09:54:03.197" v="19" actId="13244"/>
        <pc:sldMkLst>
          <pc:docMk/>
          <pc:sldMk cId="0" sldId="262"/>
        </pc:sldMkLst>
        <pc:spChg chg="ord">
          <ac:chgData name="Lorna Lewis" userId="47d66899-762e-4b21-aa4c-09b0846015fa" providerId="ADAL" clId="{B0BE69AE-8A20-42B1-BA6F-EF50B683416B}" dt="2025-01-27T09:54:03.197" v="19" actId="13244"/>
          <ac:spMkLst>
            <pc:docMk/>
            <pc:sldMk cId="0" sldId="262"/>
            <ac:spMk id="96" creationId="{00000000-0000-0000-0000-000000000000}"/>
          </ac:spMkLst>
        </pc:spChg>
        <pc:spChg chg="ord">
          <ac:chgData name="Lorna Lewis" userId="47d66899-762e-4b21-aa4c-09b0846015fa" providerId="ADAL" clId="{B0BE69AE-8A20-42B1-BA6F-EF50B683416B}" dt="2025-01-27T09:53:19.166" v="9" actId="13244"/>
          <ac:spMkLst>
            <pc:docMk/>
            <pc:sldMk cId="0" sldId="262"/>
            <ac:spMk id="97" creationId="{00000000-0000-0000-0000-000000000000}"/>
          </ac:spMkLst>
        </pc:spChg>
        <pc:spChg chg="ord">
          <ac:chgData name="Lorna Lewis" userId="47d66899-762e-4b21-aa4c-09b0846015fa" providerId="ADAL" clId="{B0BE69AE-8A20-42B1-BA6F-EF50B683416B}" dt="2025-01-27T09:53:21.942" v="10" actId="13244"/>
          <ac:spMkLst>
            <pc:docMk/>
            <pc:sldMk cId="0" sldId="262"/>
            <ac:spMk id="98" creationId="{00000000-0000-0000-0000-000000000000}"/>
          </ac:spMkLst>
        </pc:spChg>
        <pc:spChg chg="ord">
          <ac:chgData name="Lorna Lewis" userId="47d66899-762e-4b21-aa4c-09b0846015fa" providerId="ADAL" clId="{B0BE69AE-8A20-42B1-BA6F-EF50B683416B}" dt="2025-01-27T09:53:05.737" v="6" actId="13244"/>
          <ac:spMkLst>
            <pc:docMk/>
            <pc:sldMk cId="0" sldId="262"/>
            <ac:spMk id="99" creationId="{00000000-0000-0000-0000-000000000000}"/>
          </ac:spMkLst>
        </pc:spChg>
        <pc:spChg chg="ord">
          <ac:chgData name="Lorna Lewis" userId="47d66899-762e-4b21-aa4c-09b0846015fa" providerId="ADAL" clId="{B0BE69AE-8A20-42B1-BA6F-EF50B683416B}" dt="2025-01-27T09:53:08.344" v="7" actId="13244"/>
          <ac:spMkLst>
            <pc:docMk/>
            <pc:sldMk cId="0" sldId="262"/>
            <ac:spMk id="100" creationId="{00000000-0000-0000-0000-000000000000}"/>
          </ac:spMkLst>
        </pc:spChg>
        <pc:spChg chg="ord">
          <ac:chgData name="Lorna Lewis" userId="47d66899-762e-4b21-aa4c-09b0846015fa" providerId="ADAL" clId="{B0BE69AE-8A20-42B1-BA6F-EF50B683416B}" dt="2025-01-27T09:53:12.891" v="8" actId="13244"/>
          <ac:spMkLst>
            <pc:docMk/>
            <pc:sldMk cId="0" sldId="262"/>
            <ac:spMk id="104" creationId="{00000000-0000-0000-0000-000000000000}"/>
          </ac:spMkLst>
        </pc:spChg>
        <pc:spChg chg="ord">
          <ac:chgData name="Lorna Lewis" userId="47d66899-762e-4b21-aa4c-09b0846015fa" providerId="ADAL" clId="{B0BE69AE-8A20-42B1-BA6F-EF50B683416B}" dt="2025-01-27T09:53:59.971" v="18" actId="13244"/>
          <ac:spMkLst>
            <pc:docMk/>
            <pc:sldMk cId="0" sldId="262"/>
            <ac:spMk id="105" creationId="{00000000-0000-0000-0000-000000000000}"/>
          </ac:spMkLst>
        </pc:spChg>
        <pc:picChg chg="mod">
          <ac:chgData name="Lorna Lewis" userId="47d66899-762e-4b21-aa4c-09b0846015fa" providerId="ADAL" clId="{B0BE69AE-8A20-42B1-BA6F-EF50B683416B}" dt="2025-01-27T09:53:54.835" v="15" actId="962"/>
          <ac:picMkLst>
            <pc:docMk/>
            <pc:sldMk cId="0" sldId="262"/>
            <ac:picMk id="101" creationId="{00000000-0000-0000-0000-000000000000}"/>
          </ac:picMkLst>
        </pc:picChg>
        <pc:picChg chg="mod">
          <ac:chgData name="Lorna Lewis" userId="47d66899-762e-4b21-aa4c-09b0846015fa" providerId="ADAL" clId="{B0BE69AE-8A20-42B1-BA6F-EF50B683416B}" dt="2025-01-27T09:53:56.385" v="16" actId="962"/>
          <ac:picMkLst>
            <pc:docMk/>
            <pc:sldMk cId="0" sldId="262"/>
            <ac:picMk id="102" creationId="{00000000-0000-0000-0000-000000000000}"/>
          </ac:picMkLst>
        </pc:picChg>
        <pc:picChg chg="mod">
          <ac:chgData name="Lorna Lewis" userId="47d66899-762e-4b21-aa4c-09b0846015fa" providerId="ADAL" clId="{B0BE69AE-8A20-42B1-BA6F-EF50B683416B}" dt="2025-01-27T09:53:57.715" v="17" actId="962"/>
          <ac:picMkLst>
            <pc:docMk/>
            <pc:sldMk cId="0" sldId="262"/>
            <ac:picMk id="103" creationId="{00000000-0000-0000-0000-000000000000}"/>
          </ac:picMkLst>
        </pc:picChg>
        <pc:picChg chg="mod">
          <ac:chgData name="Lorna Lewis" userId="47d66899-762e-4b21-aa4c-09b0846015fa" providerId="ADAL" clId="{B0BE69AE-8A20-42B1-BA6F-EF50B683416B}" dt="2025-01-27T09:53:39.963" v="14" actId="962"/>
          <ac:picMkLst>
            <pc:docMk/>
            <pc:sldMk cId="0" sldId="262"/>
            <ac:picMk id="109" creationId="{00000000-0000-0000-0000-000000000000}"/>
          </ac:picMkLst>
        </pc:picChg>
      </pc:sldChg>
      <pc:sldChg chg="modSp mod">
        <pc:chgData name="Lorna Lewis" userId="47d66899-762e-4b21-aa4c-09b0846015fa" providerId="ADAL" clId="{B0BE69AE-8A20-42B1-BA6F-EF50B683416B}" dt="2025-01-27T09:54:22.003" v="24" actId="962"/>
        <pc:sldMkLst>
          <pc:docMk/>
          <pc:sldMk cId="0" sldId="265"/>
        </pc:sldMkLst>
        <pc:spChg chg="mod ord">
          <ac:chgData name="Lorna Lewis" userId="47d66899-762e-4b21-aa4c-09b0846015fa" providerId="ADAL" clId="{B0BE69AE-8A20-42B1-BA6F-EF50B683416B}" dt="2025-01-27T09:54:18.192" v="23" actId="13244"/>
          <ac:spMkLst>
            <pc:docMk/>
            <pc:sldMk cId="0" sldId="265"/>
            <ac:spMk id="138" creationId="{00000000-0000-0000-0000-000000000000}"/>
          </ac:spMkLst>
        </pc:spChg>
        <pc:picChg chg="mod">
          <ac:chgData name="Lorna Lewis" userId="47d66899-762e-4b21-aa4c-09b0846015fa" providerId="ADAL" clId="{B0BE69AE-8A20-42B1-BA6F-EF50B683416B}" dt="2025-01-27T09:54:22.003" v="24" actId="962"/>
          <ac:picMkLst>
            <pc:docMk/>
            <pc:sldMk cId="0" sldId="265"/>
            <ac:picMk id="141" creationId="{00000000-0000-0000-0000-000000000000}"/>
          </ac:picMkLst>
        </pc:picChg>
      </pc:sldChg>
      <pc:sldChg chg="modSp mod">
        <pc:chgData name="Lorna Lewis" userId="47d66899-762e-4b21-aa4c-09b0846015fa" providerId="ADAL" clId="{B0BE69AE-8A20-42B1-BA6F-EF50B683416B}" dt="2025-01-27T09:54:32.382" v="26" actId="962"/>
        <pc:sldMkLst>
          <pc:docMk/>
          <pc:sldMk cId="0" sldId="266"/>
        </pc:sldMkLst>
        <pc:spChg chg="ord">
          <ac:chgData name="Lorna Lewis" userId="47d66899-762e-4b21-aa4c-09b0846015fa" providerId="ADAL" clId="{B0BE69AE-8A20-42B1-BA6F-EF50B683416B}" dt="2025-01-27T09:54:29.223" v="25" actId="13244"/>
          <ac:spMkLst>
            <pc:docMk/>
            <pc:sldMk cId="0" sldId="266"/>
            <ac:spMk id="148" creationId="{00000000-0000-0000-0000-000000000000}"/>
          </ac:spMkLst>
        </pc:spChg>
        <pc:picChg chg="mod">
          <ac:chgData name="Lorna Lewis" userId="47d66899-762e-4b21-aa4c-09b0846015fa" providerId="ADAL" clId="{B0BE69AE-8A20-42B1-BA6F-EF50B683416B}" dt="2025-01-27T09:54:32.382" v="26" actId="962"/>
          <ac:picMkLst>
            <pc:docMk/>
            <pc:sldMk cId="0" sldId="266"/>
            <ac:picMk id="151" creationId="{00000000-0000-0000-0000-000000000000}"/>
          </ac:picMkLst>
        </pc:picChg>
      </pc:sldChg>
      <pc:sldChg chg="modSp mod">
        <pc:chgData name="Lorna Lewis" userId="47d66899-762e-4b21-aa4c-09b0846015fa" providerId="ADAL" clId="{B0BE69AE-8A20-42B1-BA6F-EF50B683416B}" dt="2025-01-27T09:54:51.312" v="29" actId="962"/>
        <pc:sldMkLst>
          <pc:docMk/>
          <pc:sldMk cId="0" sldId="268"/>
        </pc:sldMkLst>
        <pc:spChg chg="mod">
          <ac:chgData name="Lorna Lewis" userId="47d66899-762e-4b21-aa4c-09b0846015fa" providerId="ADAL" clId="{B0BE69AE-8A20-42B1-BA6F-EF50B683416B}" dt="2025-01-27T09:54:51.312" v="29" actId="962"/>
          <ac:spMkLst>
            <pc:docMk/>
            <pc:sldMk cId="0" sldId="268"/>
            <ac:spMk id="172" creationId="{00000000-0000-0000-0000-000000000000}"/>
          </ac:spMkLst>
        </pc:spChg>
        <pc:spChg chg="ord">
          <ac:chgData name="Lorna Lewis" userId="47d66899-762e-4b21-aa4c-09b0846015fa" providerId="ADAL" clId="{B0BE69AE-8A20-42B1-BA6F-EF50B683416B}" dt="2025-01-27T09:54:46.892" v="27" actId="13244"/>
          <ac:spMkLst>
            <pc:docMk/>
            <pc:sldMk cId="0" sldId="268"/>
            <ac:spMk id="173" creationId="{00000000-0000-0000-0000-000000000000}"/>
          </ac:spMkLst>
        </pc:spChg>
        <pc:picChg chg="mod">
          <ac:chgData name="Lorna Lewis" userId="47d66899-762e-4b21-aa4c-09b0846015fa" providerId="ADAL" clId="{B0BE69AE-8A20-42B1-BA6F-EF50B683416B}" dt="2025-01-27T09:54:49.741" v="28" actId="962"/>
          <ac:picMkLst>
            <pc:docMk/>
            <pc:sldMk cId="0" sldId="268"/>
            <ac:picMk id="171" creationId="{00000000-0000-0000-0000-000000000000}"/>
          </ac:picMkLst>
        </pc:picChg>
      </pc:sldChg>
      <pc:sldChg chg="modSp mod">
        <pc:chgData name="Lorna Lewis" userId="47d66899-762e-4b21-aa4c-09b0846015fa" providerId="ADAL" clId="{B0BE69AE-8A20-42B1-BA6F-EF50B683416B}" dt="2025-01-27T09:55:13.729" v="35" actId="962"/>
        <pc:sldMkLst>
          <pc:docMk/>
          <pc:sldMk cId="0" sldId="269"/>
        </pc:sldMkLst>
        <pc:spChg chg="mod">
          <ac:chgData name="Lorna Lewis" userId="47d66899-762e-4b21-aa4c-09b0846015fa" providerId="ADAL" clId="{B0BE69AE-8A20-42B1-BA6F-EF50B683416B}" dt="2025-01-27T09:55:09.237" v="33" actId="962"/>
          <ac:spMkLst>
            <pc:docMk/>
            <pc:sldMk cId="0" sldId="269"/>
            <ac:spMk id="183" creationId="{00000000-0000-0000-0000-000000000000}"/>
          </ac:spMkLst>
        </pc:spChg>
        <pc:spChg chg="ord">
          <ac:chgData name="Lorna Lewis" userId="47d66899-762e-4b21-aa4c-09b0846015fa" providerId="ADAL" clId="{B0BE69AE-8A20-42B1-BA6F-EF50B683416B}" dt="2025-01-27T09:55:02.171" v="30" actId="13244"/>
          <ac:spMkLst>
            <pc:docMk/>
            <pc:sldMk cId="0" sldId="269"/>
            <ac:spMk id="184" creationId="{00000000-0000-0000-0000-000000000000}"/>
          </ac:spMkLst>
        </pc:spChg>
        <pc:picChg chg="mod">
          <ac:chgData name="Lorna Lewis" userId="47d66899-762e-4b21-aa4c-09b0846015fa" providerId="ADAL" clId="{B0BE69AE-8A20-42B1-BA6F-EF50B683416B}" dt="2025-01-27T09:55:07.771" v="32" actId="962"/>
          <ac:picMkLst>
            <pc:docMk/>
            <pc:sldMk cId="0" sldId="269"/>
            <ac:picMk id="182" creationId="{00000000-0000-0000-0000-000000000000}"/>
          </ac:picMkLst>
        </pc:picChg>
        <pc:picChg chg="mod">
          <ac:chgData name="Lorna Lewis" userId="47d66899-762e-4b21-aa4c-09b0846015fa" providerId="ADAL" clId="{B0BE69AE-8A20-42B1-BA6F-EF50B683416B}" dt="2025-01-27T09:55:11.933" v="34" actId="962"/>
          <ac:picMkLst>
            <pc:docMk/>
            <pc:sldMk cId="0" sldId="269"/>
            <ac:picMk id="186" creationId="{00000000-0000-0000-0000-000000000000}"/>
          </ac:picMkLst>
        </pc:picChg>
        <pc:picChg chg="mod">
          <ac:chgData name="Lorna Lewis" userId="47d66899-762e-4b21-aa4c-09b0846015fa" providerId="ADAL" clId="{B0BE69AE-8A20-42B1-BA6F-EF50B683416B}" dt="2025-01-27T09:55:13.729" v="35" actId="962"/>
          <ac:picMkLst>
            <pc:docMk/>
            <pc:sldMk cId="0" sldId="269"/>
            <ac:picMk id="187" creationId="{00000000-0000-0000-0000-000000000000}"/>
          </ac:picMkLst>
        </pc:picChg>
      </pc:sldChg>
      <pc:sldChg chg="modSp mod">
        <pc:chgData name="Lorna Lewis" userId="47d66899-762e-4b21-aa4c-09b0846015fa" providerId="ADAL" clId="{B0BE69AE-8A20-42B1-BA6F-EF50B683416B}" dt="2025-01-27T09:55:31.071" v="37" actId="13244"/>
        <pc:sldMkLst>
          <pc:docMk/>
          <pc:sldMk cId="0" sldId="270"/>
        </pc:sldMkLst>
        <pc:spChg chg="ord">
          <ac:chgData name="Lorna Lewis" userId="47d66899-762e-4b21-aa4c-09b0846015fa" providerId="ADAL" clId="{B0BE69AE-8A20-42B1-BA6F-EF50B683416B}" dt="2025-01-27T09:55:31.071" v="37" actId="13244"/>
          <ac:spMkLst>
            <pc:docMk/>
            <pc:sldMk cId="0" sldId="270"/>
            <ac:spMk id="197" creationId="{00000000-0000-0000-0000-000000000000}"/>
          </ac:spMkLst>
        </pc:spChg>
        <pc:spChg chg="ord">
          <ac:chgData name="Lorna Lewis" userId="47d66899-762e-4b21-aa4c-09b0846015fa" providerId="ADAL" clId="{B0BE69AE-8A20-42B1-BA6F-EF50B683416B}" dt="2025-01-27T09:55:25.890" v="36" actId="13244"/>
          <ac:spMkLst>
            <pc:docMk/>
            <pc:sldMk cId="0" sldId="270"/>
            <ac:spMk id="19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officeforstudents.org.uk/publications/improving-opportunity-and-choice-for-mature-student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bathspa.ac.uk/media/bathspaacuk/hr/work-here/BATH-SPA-COUNTS-2021-final.pdf"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hesa.ac.uk/news/25-01-2022/sb262-higher-education-student-statistics/location"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
        <p:cNvGrpSpPr/>
        <p:nvPr/>
      </p:nvGrpSpPr>
      <p:grpSpPr>
        <a:xfrm>
          <a:off x="0" y="0"/>
          <a:ext cx="0" cy="0"/>
          <a:chOff x="0" y="0"/>
          <a:chExt cx="0" cy="0"/>
        </a:xfrm>
      </p:grpSpPr>
      <p:sp>
        <p:nvSpPr>
          <p:cNvPr id="27" name="Google Shape;27;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 name="Google Shape;28;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31aa3479d79_0_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g31aa3479d79_0_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1aa3479d79_0_7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4" name="Google Shape;144;g31aa3479d79_0_7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r>
              <a:rPr lang="en-GB"/>
              <a:t>https://www.plymouth.ac.uk/about-us/teaching-and-learning/supporting-mature-students</a:t>
            </a:r>
            <a:endParaRPr/>
          </a:p>
          <a:p>
            <a:pPr marL="0" lvl="0" indent="0" algn="l" rtl="0">
              <a:lnSpc>
                <a:spcPct val="100000"/>
              </a:lnSpc>
              <a:spcBef>
                <a:spcPts val="1500"/>
              </a:spcBef>
              <a:spcAft>
                <a:spcPts val="0"/>
              </a:spcAft>
              <a:buSzPts val="1400"/>
              <a:buNone/>
            </a:pPr>
            <a:endParaRPr/>
          </a:p>
          <a:p>
            <a:pPr marL="457200" lvl="0" indent="-228600" algn="l" rtl="0">
              <a:lnSpc>
                <a:spcPct val="100000"/>
              </a:lnSpc>
              <a:spcBef>
                <a:spcPts val="3375"/>
              </a:spcBef>
              <a:spcAft>
                <a:spcPts val="0"/>
              </a:spcAft>
              <a:buSzPts val="1400"/>
              <a:buNone/>
            </a:pPr>
            <a:r>
              <a:rPr lang="en-GB" b="1" i="0">
                <a:solidFill>
                  <a:srgbClr val="3C3C3C"/>
                </a:solidFill>
                <a:latin typeface="Arial"/>
                <a:ea typeface="Arial"/>
                <a:cs typeface="Arial"/>
                <a:sym typeface="Arial"/>
              </a:rPr>
              <a:t>What does "engagement" mean?</a:t>
            </a:r>
            <a:endParaRPr/>
          </a:p>
          <a:p>
            <a:pPr marL="457200" lvl="0" indent="-228600" algn="l" rtl="0">
              <a:lnSpc>
                <a:spcPct val="100000"/>
              </a:lnSpc>
              <a:spcBef>
                <a:spcPts val="750"/>
              </a:spcBef>
              <a:spcAft>
                <a:spcPts val="0"/>
              </a:spcAft>
              <a:buSzPts val="1400"/>
              <a:buNone/>
            </a:pPr>
            <a:r>
              <a:rPr lang="en-GB" b="0" i="0">
                <a:solidFill>
                  <a:srgbClr val="3C3C3C"/>
                </a:solidFill>
                <a:latin typeface="Arial"/>
                <a:ea typeface="Arial"/>
                <a:cs typeface="Arial"/>
                <a:sym typeface="Arial"/>
              </a:rPr>
              <a:t>Attendance is essential. Being fully present in your classes is an important way to develop your subject knowledge, build interpersonal and communication skills (both key for the workplace) and get instant feedback on your ideas from fellow students and tutors.</a:t>
            </a:r>
            <a:endParaRPr/>
          </a:p>
          <a:p>
            <a:pPr marL="457200" lvl="0" indent="-228600" algn="l" rtl="0">
              <a:lnSpc>
                <a:spcPct val="100000"/>
              </a:lnSpc>
              <a:spcBef>
                <a:spcPts val="1650"/>
              </a:spcBef>
              <a:spcAft>
                <a:spcPts val="0"/>
              </a:spcAft>
              <a:buSzPts val="1400"/>
              <a:buNone/>
            </a:pPr>
            <a:r>
              <a:rPr lang="en-GB" b="0" i="0">
                <a:solidFill>
                  <a:srgbClr val="3C3C3C"/>
                </a:solidFill>
                <a:latin typeface="Arial"/>
                <a:ea typeface="Arial"/>
                <a:cs typeface="Arial"/>
                <a:sym typeface="Arial"/>
              </a:rPr>
              <a:t>Interaction matters, too. Interacting with the learning and teaching resources available to you, such as recorded lectures and online library resources shared by your tutors, is an essential way to build up additional knowledge and experience.</a:t>
            </a:r>
            <a:endParaRPr/>
          </a:p>
          <a:p>
            <a:pPr marL="457200" lvl="0" indent="-228600" algn="l" rtl="0">
              <a:lnSpc>
                <a:spcPct val="100000"/>
              </a:lnSpc>
              <a:spcBef>
                <a:spcPts val="1650"/>
              </a:spcBef>
              <a:spcAft>
                <a:spcPts val="0"/>
              </a:spcAft>
              <a:buSzPts val="1400"/>
              <a:buNone/>
            </a:pPr>
            <a:r>
              <a:rPr lang="en-GB" b="0" i="0">
                <a:solidFill>
                  <a:srgbClr val="3C3C3C"/>
                </a:solidFill>
                <a:latin typeface="Arial"/>
                <a:ea typeface="Arial"/>
                <a:cs typeface="Arial"/>
                <a:sym typeface="Arial"/>
              </a:rPr>
              <a:t>A combination of consistent </a:t>
            </a:r>
            <a:r>
              <a:rPr lang="en-GB" b="1" i="0">
                <a:solidFill>
                  <a:srgbClr val="3C3C3C"/>
                </a:solidFill>
                <a:latin typeface="Arial"/>
                <a:ea typeface="Arial"/>
                <a:cs typeface="Arial"/>
                <a:sym typeface="Arial"/>
              </a:rPr>
              <a:t>attendance</a:t>
            </a:r>
            <a:r>
              <a:rPr lang="en-GB" b="0" i="0">
                <a:solidFill>
                  <a:srgbClr val="3C3C3C"/>
                </a:solidFill>
                <a:latin typeface="Arial"/>
                <a:ea typeface="Arial"/>
                <a:cs typeface="Arial"/>
                <a:sym typeface="Arial"/>
              </a:rPr>
              <a:t> and </a:t>
            </a:r>
            <a:r>
              <a:rPr lang="en-GB" b="1" i="0">
                <a:solidFill>
                  <a:srgbClr val="3C3C3C"/>
                </a:solidFill>
                <a:latin typeface="Arial"/>
                <a:ea typeface="Arial"/>
                <a:cs typeface="Arial"/>
                <a:sym typeface="Arial"/>
              </a:rPr>
              <a:t>interaction</a:t>
            </a:r>
            <a:r>
              <a:rPr lang="en-GB" b="0" i="0">
                <a:solidFill>
                  <a:srgbClr val="3C3C3C"/>
                </a:solidFill>
                <a:latin typeface="Arial"/>
                <a:ea typeface="Arial"/>
                <a:cs typeface="Arial"/>
                <a:sym typeface="Arial"/>
              </a:rPr>
              <a:t> will help you to achieve the best outcome from your course.</a:t>
            </a:r>
            <a:endParaRPr/>
          </a:p>
          <a:p>
            <a:pPr marL="0" lvl="0" indent="0" algn="l" rtl="0">
              <a:lnSpc>
                <a:spcPct val="100000"/>
              </a:lnSpc>
              <a:spcBef>
                <a:spcPts val="3150"/>
              </a:spcBef>
              <a:spcAft>
                <a:spcPts val="0"/>
              </a:spcAft>
              <a:buSzPts val="1400"/>
              <a:buNone/>
            </a:pPr>
            <a:endParaRPr/>
          </a:p>
        </p:txBody>
      </p:sp>
      <p:sp>
        <p:nvSpPr>
          <p:cNvPr id="154" name="Google Shape;154;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How can your Campus, Curriculum and community are already doing for mature and international students.</a:t>
            </a:r>
            <a:endParaRPr/>
          </a:p>
        </p:txBody>
      </p:sp>
      <p:sp>
        <p:nvSpPr>
          <p:cNvPr id="166" name="Google Shape;166;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1a8438f184_0_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How can your Campus, Curriculum and community are already doing for mature and international students.</a:t>
            </a:r>
            <a:endParaRPr/>
          </a:p>
        </p:txBody>
      </p:sp>
      <p:sp>
        <p:nvSpPr>
          <p:cNvPr id="177" name="Google Shape;177;g31a8438f184_0_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GB" b="1"/>
              <a:t>Flexible Learning Options</a:t>
            </a:r>
            <a:r>
              <a:rPr lang="en-GB"/>
              <a:t>: Offering part-time, online, and modular courses to accommodate the diverse schedules of mature students.</a:t>
            </a:r>
            <a:endParaRPr/>
          </a:p>
          <a:p>
            <a:pPr marL="457200" marR="0" lvl="0" indent="-228600" algn="l" rtl="0">
              <a:lnSpc>
                <a:spcPct val="100000"/>
              </a:lnSpc>
              <a:spcBef>
                <a:spcPts val="0"/>
              </a:spcBef>
              <a:spcAft>
                <a:spcPts val="0"/>
              </a:spcAft>
              <a:buClr>
                <a:srgbClr val="000000"/>
              </a:buClr>
              <a:buSzPts val="1400"/>
              <a:buFont typeface="Arial"/>
              <a:buNone/>
            </a:pPr>
            <a:r>
              <a:rPr lang="en-GB" b="1"/>
              <a:t>Tailored Support Services</a:t>
            </a:r>
            <a:r>
              <a:rPr lang="en-GB"/>
              <a:t>: Providing dedicated counseling, financial aid, and academic support specifically designed for mature learners</a:t>
            </a:r>
            <a:endParaRPr/>
          </a:p>
          <a:p>
            <a:pPr marL="457200" marR="0" lvl="0" indent="-228600" algn="l" rtl="0">
              <a:lnSpc>
                <a:spcPct val="100000"/>
              </a:lnSpc>
              <a:spcBef>
                <a:spcPts val="0"/>
              </a:spcBef>
              <a:spcAft>
                <a:spcPts val="0"/>
              </a:spcAft>
              <a:buClr>
                <a:srgbClr val="000000"/>
              </a:buClr>
              <a:buSzPts val="1400"/>
              <a:buFont typeface="Arial"/>
              <a:buNone/>
            </a:pPr>
            <a:r>
              <a:rPr lang="en-GB" b="1"/>
              <a:t>Student Well-being: Providing integral support. </a:t>
            </a:r>
            <a:endParaRPr/>
          </a:p>
          <a:p>
            <a:pPr marL="457200" marR="0" lvl="0" indent="-228600" algn="l" rtl="0">
              <a:lnSpc>
                <a:spcPct val="100000"/>
              </a:lnSpc>
              <a:spcBef>
                <a:spcPts val="0"/>
              </a:spcBef>
              <a:spcAft>
                <a:spcPts val="0"/>
              </a:spcAft>
              <a:buClr>
                <a:srgbClr val="000000"/>
              </a:buClr>
              <a:buSzPts val="1400"/>
              <a:buFont typeface="Arial"/>
              <a:buNone/>
            </a:pPr>
            <a:r>
              <a:rPr lang="en-GB" b="1"/>
              <a:t>Peer Support Networks</a:t>
            </a:r>
            <a:r>
              <a:rPr lang="en-GB"/>
              <a:t>: Establishing mentoring programs and study groups to foster a sense of community among mature students.</a:t>
            </a:r>
            <a:endParaRPr/>
          </a:p>
          <a:p>
            <a:pPr marL="0" lvl="0" indent="0" algn="l" rtl="0">
              <a:lnSpc>
                <a:spcPct val="100000"/>
              </a:lnSpc>
              <a:spcBef>
                <a:spcPts val="1500"/>
              </a:spcBef>
              <a:spcAft>
                <a:spcPts val="0"/>
              </a:spcAft>
              <a:buSzPts val="1400"/>
              <a:buNone/>
            </a:pPr>
            <a:endParaRPr>
              <a:latin typeface="Arial"/>
              <a:ea typeface="Arial"/>
              <a:cs typeface="Arial"/>
              <a:sym typeface="Arial"/>
            </a:endParaRPr>
          </a:p>
        </p:txBody>
      </p:sp>
      <p:sp>
        <p:nvSpPr>
          <p:cNvPr id="190" name="Google Shape;190;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endParaRPr/>
          </a:p>
        </p:txBody>
      </p:sp>
      <p:sp>
        <p:nvSpPr>
          <p:cNvPr id="202" name="Google Shape;202;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1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2" name="Google Shape;212;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1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3" name="Google Shape;223;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310f906a24e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5" name="Google Shape;235;g310f906a24e_0_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0" name="Google Shape;40;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310f906a24e_0_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0" name="Google Shape;50;g310f906a24e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r>
              <a:rPr lang="en-GB"/>
              <a:t>https://www.officeforstudents.org.uk/publications/improving-opportunity-and-choice-for-mature-students/#Conclusion</a:t>
            </a:r>
            <a:endParaRPr/>
          </a:p>
        </p:txBody>
      </p:sp>
      <p:sp>
        <p:nvSpPr>
          <p:cNvPr id="61" name="Google Shape;6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r>
              <a:rPr lang="en-GB" u="sng">
                <a:solidFill>
                  <a:schemeClr val="hlink"/>
                </a:solidFill>
                <a:hlinkClick r:id="rId3"/>
              </a:rPr>
              <a:t>https://www.officeforstudents.org.uk/publications/improving-opportunity-and-choice-for-mature-students</a:t>
            </a:r>
            <a:endParaRPr/>
          </a:p>
          <a:p>
            <a:pPr marL="0" lvl="0" indent="0" algn="l" rtl="0">
              <a:lnSpc>
                <a:spcPct val="100000"/>
              </a:lnSpc>
              <a:spcBef>
                <a:spcPts val="1500"/>
              </a:spcBef>
              <a:spcAft>
                <a:spcPts val="0"/>
              </a:spcAft>
              <a:buSzPts val="1400"/>
              <a:buNone/>
            </a:pPr>
            <a:endParaRPr/>
          </a:p>
          <a:p>
            <a:pPr marL="457200" lvl="0" indent="-228600" algn="l" rtl="0">
              <a:lnSpc>
                <a:spcPct val="100000"/>
              </a:lnSpc>
              <a:spcBef>
                <a:spcPts val="0"/>
              </a:spcBef>
              <a:spcAft>
                <a:spcPts val="0"/>
              </a:spcAft>
              <a:buSzPts val="1400"/>
              <a:buNone/>
            </a:pPr>
            <a:r>
              <a:rPr lang="en-GB" b="0" i="0">
                <a:solidFill>
                  <a:srgbClr val="333333"/>
                </a:solidFill>
                <a:latin typeface="Arial"/>
                <a:ea typeface="Arial"/>
                <a:cs typeface="Arial"/>
                <a:sym typeface="Arial"/>
              </a:rPr>
              <a:t>While higher education can be transformative for mature students, it is not always geared towards their needs. Mature students are more likely to discontinue their studies. In 2018-19, 84.4 per cent of mature full-time students continued onto their second year, a rate eight percentage points below that for young students. Of part-time mature students, around two-thirds continued into their second year. This was 6.6 percentage points below their younger counterparts.</a:t>
            </a:r>
            <a:r>
              <a:rPr lang="en-GB" b="0" i="0" baseline="30000">
                <a:solidFill>
                  <a:srgbClr val="333333"/>
                </a:solidFill>
                <a:latin typeface="Arial"/>
                <a:ea typeface="Arial"/>
                <a:cs typeface="Arial"/>
                <a:sym typeface="Arial"/>
              </a:rPr>
              <a:t>56</a:t>
            </a:r>
            <a:endParaRPr b="0" i="0">
              <a:solidFill>
                <a:srgbClr val="333333"/>
              </a:solidFill>
              <a:latin typeface="Arial"/>
              <a:ea typeface="Arial"/>
              <a:cs typeface="Arial"/>
              <a:sym typeface="Arial"/>
            </a:endParaRPr>
          </a:p>
          <a:p>
            <a:pPr marL="457200" lvl="0" indent="-228600" algn="l" rtl="0">
              <a:lnSpc>
                <a:spcPct val="100000"/>
              </a:lnSpc>
              <a:spcBef>
                <a:spcPts val="1500"/>
              </a:spcBef>
              <a:spcAft>
                <a:spcPts val="0"/>
              </a:spcAft>
              <a:buSzPts val="1400"/>
              <a:buNone/>
            </a:pPr>
            <a:r>
              <a:rPr lang="en-GB" b="0" i="0">
                <a:solidFill>
                  <a:srgbClr val="333333"/>
                </a:solidFill>
                <a:latin typeface="Arial"/>
                <a:ea typeface="Arial"/>
                <a:cs typeface="Arial"/>
                <a:sym typeface="Arial"/>
              </a:rPr>
              <a:t>There is also a degree attainment gap between mature and young students (see Figure 4). In 2019-20, for full-time undergraduates, this gap was 9.6 percentage points.</a:t>
            </a:r>
            <a:r>
              <a:rPr lang="en-GB" b="0" i="0" baseline="30000">
                <a:solidFill>
                  <a:srgbClr val="333333"/>
                </a:solidFill>
                <a:latin typeface="Arial"/>
                <a:ea typeface="Arial"/>
                <a:cs typeface="Arial"/>
                <a:sym typeface="Arial"/>
              </a:rPr>
              <a:t>57</a:t>
            </a:r>
            <a:r>
              <a:rPr lang="en-GB" b="0" i="0">
                <a:solidFill>
                  <a:srgbClr val="333333"/>
                </a:solidFill>
                <a:latin typeface="Arial"/>
                <a:ea typeface="Arial"/>
                <a:cs typeface="Arial"/>
                <a:sym typeface="Arial"/>
              </a:rPr>
              <a:t> It has, over recent years, been narrowing. Numbers of young part-time students are small, but the data suggests that attainment is higher (by between 16 and 24 percentage points) among mature part-time students than their younger counterparts.</a:t>
            </a:r>
            <a:r>
              <a:rPr lang="en-GB" b="0" i="0" baseline="30000">
                <a:solidFill>
                  <a:srgbClr val="333333"/>
                </a:solidFill>
                <a:latin typeface="Arial"/>
                <a:ea typeface="Arial"/>
                <a:cs typeface="Arial"/>
                <a:sym typeface="Arial"/>
              </a:rPr>
              <a:t>58</a:t>
            </a:r>
            <a:endParaRPr b="0" i="0">
              <a:solidFill>
                <a:srgbClr val="333333"/>
              </a:solidFill>
              <a:latin typeface="Arial"/>
              <a:ea typeface="Arial"/>
              <a:cs typeface="Arial"/>
              <a:sym typeface="Arial"/>
            </a:endParaRPr>
          </a:p>
          <a:p>
            <a:pPr marL="0" lvl="0" indent="0" algn="l" rtl="0">
              <a:lnSpc>
                <a:spcPct val="100000"/>
              </a:lnSpc>
              <a:spcBef>
                <a:spcPts val="3000"/>
              </a:spcBef>
              <a:spcAft>
                <a:spcPts val="0"/>
              </a:spcAft>
              <a:buSzPts val="1400"/>
              <a:buNone/>
            </a:pPr>
            <a:endParaRPr/>
          </a:p>
          <a:p>
            <a:pPr marL="0" lvl="0" indent="0" algn="l" rtl="0">
              <a:lnSpc>
                <a:spcPct val="100000"/>
              </a:lnSpc>
              <a:spcBef>
                <a:spcPts val="1500"/>
              </a:spcBef>
              <a:spcAft>
                <a:spcPts val="0"/>
              </a:spcAft>
              <a:buSzPts val="1400"/>
              <a:buNone/>
            </a:pPr>
            <a:r>
              <a:rPr lang="en-GB"/>
              <a:t>Description</a:t>
            </a:r>
            <a:endParaRPr/>
          </a:p>
          <a:p>
            <a:pPr marL="0" lvl="0" indent="0" algn="l" rtl="0">
              <a:lnSpc>
                <a:spcPct val="100000"/>
              </a:lnSpc>
              <a:spcBef>
                <a:spcPts val="1500"/>
              </a:spcBef>
              <a:spcAft>
                <a:spcPts val="0"/>
              </a:spcAft>
              <a:buSzPts val="1400"/>
              <a:buNone/>
            </a:pPr>
            <a:endParaRPr/>
          </a:p>
          <a:p>
            <a:pPr marL="457200" lvl="0" indent="-228600" algn="l" rtl="0">
              <a:lnSpc>
                <a:spcPct val="100000"/>
              </a:lnSpc>
              <a:spcBef>
                <a:spcPts val="0"/>
              </a:spcBef>
              <a:spcAft>
                <a:spcPts val="0"/>
              </a:spcAft>
              <a:buSzPts val="1400"/>
              <a:buNone/>
            </a:pPr>
            <a:r>
              <a:rPr lang="en-GB" b="0" i="0">
                <a:solidFill>
                  <a:srgbClr val="333333"/>
                </a:solidFill>
                <a:latin typeface="Arial"/>
                <a:ea typeface="Arial"/>
                <a:cs typeface="Arial"/>
                <a:sym typeface="Arial"/>
              </a:rPr>
              <a:t>These gaps in continuation and disparities in attainment have not translated into universal support from universities and colleges. In their access and participation plans submitted to the OfS as of March 2020, only 40 out of 230 included targets related to mature students. Of these, 27 were from universities, the rest from colleges or specialist providers. 37 had written commitments, such as bursaries and student support, and the majority of these related wholly or in part to access.</a:t>
            </a:r>
            <a:endParaRPr/>
          </a:p>
          <a:p>
            <a:pPr marL="457200" lvl="0" indent="-228600" algn="l" rtl="0">
              <a:lnSpc>
                <a:spcPct val="100000"/>
              </a:lnSpc>
              <a:spcBef>
                <a:spcPts val="1500"/>
              </a:spcBef>
              <a:spcAft>
                <a:spcPts val="0"/>
              </a:spcAft>
              <a:buSzPts val="1400"/>
              <a:buNone/>
            </a:pPr>
            <a:r>
              <a:rPr lang="en-GB" b="0" i="0">
                <a:solidFill>
                  <a:srgbClr val="333333"/>
                </a:solidFill>
                <a:latin typeface="Arial"/>
                <a:ea typeface="Arial"/>
                <a:cs typeface="Arial"/>
                <a:sym typeface="Arial"/>
              </a:rPr>
              <a:t>There is a need for greater choice of how to study, more flexible course structure and improved transitional support, particularly in the first year of higher education, or through foundation years and access courses.</a:t>
            </a:r>
            <a:r>
              <a:rPr lang="en-GB" b="0" i="0" baseline="30000">
                <a:solidFill>
                  <a:srgbClr val="333333"/>
                </a:solidFill>
                <a:latin typeface="Arial"/>
                <a:ea typeface="Arial"/>
                <a:cs typeface="Arial"/>
                <a:sym typeface="Arial"/>
              </a:rPr>
              <a:t>60</a:t>
            </a:r>
            <a:r>
              <a:rPr lang="en-GB" b="0" i="0">
                <a:solidFill>
                  <a:srgbClr val="333333"/>
                </a:solidFill>
                <a:latin typeface="Arial"/>
                <a:ea typeface="Arial"/>
                <a:cs typeface="Arial"/>
                <a:sym typeface="Arial"/>
              </a:rPr>
              <a:t> This support could include changes to the course structure, modular provision, evening seminars and childcare.</a:t>
            </a:r>
            <a:endParaRPr/>
          </a:p>
          <a:p>
            <a:pPr marL="457200" lvl="0" indent="-228600" algn="l" rtl="0">
              <a:lnSpc>
                <a:spcPct val="100000"/>
              </a:lnSpc>
              <a:spcBef>
                <a:spcPts val="1500"/>
              </a:spcBef>
              <a:spcAft>
                <a:spcPts val="0"/>
              </a:spcAft>
              <a:buSzPts val="1400"/>
              <a:buNone/>
            </a:pPr>
            <a:r>
              <a:rPr lang="en-GB" b="0" i="0">
                <a:solidFill>
                  <a:srgbClr val="333333"/>
                </a:solidFill>
                <a:latin typeface="Arial"/>
                <a:ea typeface="Arial"/>
                <a:cs typeface="Arial"/>
                <a:sym typeface="Arial"/>
              </a:rPr>
              <a:t>As we emerge from the pandemic, there will be more need than ever for opportunities to be available to mature students to reskill and upskill. Local opportunities for study and different pathways may be increasingly important, including higher education and further education partnerships, technical qualifications, and Access to Higher Education qualifications. Over the coming year, we will engage with universities and colleges to build these routes more substantially into access and participation plans.</a:t>
            </a:r>
            <a:endParaRPr/>
          </a:p>
          <a:p>
            <a:pPr marL="0" lvl="0" indent="0" algn="l" rtl="0">
              <a:lnSpc>
                <a:spcPct val="100000"/>
              </a:lnSpc>
              <a:spcBef>
                <a:spcPts val="3000"/>
              </a:spcBef>
              <a:spcAft>
                <a:spcPts val="0"/>
              </a:spcAft>
              <a:buSzPts val="1400"/>
              <a:buNone/>
            </a:pPr>
            <a:endParaRPr/>
          </a:p>
        </p:txBody>
      </p:sp>
      <p:sp>
        <p:nvSpPr>
          <p:cNvPr id="71" name="Google Shape;71;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1a8438f184_0_1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000"/>
              </a:spcBef>
              <a:spcAft>
                <a:spcPts val="0"/>
              </a:spcAft>
              <a:buSzPts val="1400"/>
              <a:buNone/>
            </a:pPr>
            <a:r>
              <a:rPr lang="en-GB" u="sng">
                <a:solidFill>
                  <a:schemeClr val="hlink"/>
                </a:solidFill>
                <a:hlinkClick r:id="rId3"/>
              </a:rPr>
              <a:t>https://www.bathspa.ac.uk/media/bathspaacuk/hr/work-here/BATH-SPA-COUNTS-2021-final.pdf</a:t>
            </a:r>
            <a:endParaRPr/>
          </a:p>
          <a:p>
            <a:pPr marL="0" lvl="0" indent="0" algn="l" rtl="0">
              <a:lnSpc>
                <a:spcPct val="100000"/>
              </a:lnSpc>
              <a:spcBef>
                <a:spcPts val="3000"/>
              </a:spcBef>
              <a:spcAft>
                <a:spcPts val="0"/>
              </a:spcAft>
              <a:buSzPts val="1400"/>
              <a:buNone/>
            </a:pPr>
            <a:r>
              <a:rPr lang="en-GB" sz="1000"/>
              <a:t>International students are attracted to UK HEI.  In a report by ICEF Monitor 2022, the UK </a:t>
            </a:r>
            <a:r>
              <a:rPr lang="en-GB" sz="1000">
                <a:solidFill>
                  <a:srgbClr val="00050D"/>
                </a:solidFill>
                <a:latin typeface="Arial"/>
                <a:ea typeface="Arial"/>
                <a:cs typeface="Arial"/>
                <a:sym typeface="Arial"/>
              </a:rPr>
              <a:t>strategy set out some concrete targets for growth through 2030, including a goal to reach a foreign enrolment of 600,000 students by that year – an overall increase of roughly 30% compared to 2017/18 levels. In 2020 – and nearly a decade ahead of schedule – that enrolment target has already been reached. The </a:t>
            </a:r>
            <a:r>
              <a:rPr lang="en-GB" sz="1000">
                <a:solidFill>
                  <a:srgbClr val="01748E"/>
                </a:solidFill>
                <a:uFill>
                  <a:noFill/>
                </a:uFill>
                <a:latin typeface="Arial"/>
                <a:ea typeface="Arial"/>
                <a:cs typeface="Arial"/>
                <a:sym typeface="Arial"/>
                <a:hlinkClick r:id="rId4">
                  <a:extLst>
                    <a:ext uri="{A12FA001-AC4F-418D-AE19-62706E023703}">
                      <ahyp:hlinkClr xmlns:ahyp="http://schemas.microsoft.com/office/drawing/2018/hyperlinkcolor" val="tx"/>
                    </a:ext>
                  </a:extLst>
                </a:hlinkClick>
              </a:rPr>
              <a:t>latest data release</a:t>
            </a:r>
            <a:r>
              <a:rPr lang="en-GB" sz="1000">
                <a:solidFill>
                  <a:srgbClr val="00050D"/>
                </a:solidFill>
                <a:latin typeface="Arial"/>
                <a:ea typeface="Arial"/>
                <a:cs typeface="Arial"/>
                <a:sym typeface="Arial"/>
              </a:rPr>
              <a:t> from the Higher Education Statistics Agency (HESA) reports a total of 605,130 international students enrolled for the 2020/21 academic year. This represents a year-over-year increase of nearly 9% from 2019/20 and extends a pattern of steady growth for UK higher education over the last five years. </a:t>
            </a:r>
            <a:r>
              <a:rPr lang="en-GB" sz="1000">
                <a:latin typeface="Arial"/>
                <a:ea typeface="Arial"/>
                <a:cs typeface="Arial"/>
                <a:sym typeface="Arial"/>
              </a:rPr>
              <a:t>In 2021-22 there were 679,970 international students studying in the UK. 120,140 of these were from the EU and 559,825 were non-EU. In the year ending March 2024, there were 446,924 sponsored study visas and 139,175 Graduate route visas granted to main applicants.</a:t>
            </a:r>
            <a:endParaRPr sz="1000">
              <a:latin typeface="Arial"/>
              <a:ea typeface="Arial"/>
              <a:cs typeface="Arial"/>
              <a:sym typeface="Arial"/>
            </a:endParaRPr>
          </a:p>
          <a:p>
            <a:pPr marL="0" lvl="0" indent="0" algn="l" rtl="0">
              <a:lnSpc>
                <a:spcPct val="100000"/>
              </a:lnSpc>
              <a:spcBef>
                <a:spcPts val="3000"/>
              </a:spcBef>
              <a:spcAft>
                <a:spcPts val="0"/>
              </a:spcAft>
              <a:buSzPts val="1400"/>
              <a:buNone/>
            </a:pPr>
            <a:endParaRPr sz="1100">
              <a:solidFill>
                <a:srgbClr val="00050D"/>
              </a:solidFill>
              <a:latin typeface="Arial"/>
              <a:ea typeface="Arial"/>
              <a:cs typeface="Arial"/>
              <a:sym typeface="Arial"/>
            </a:endParaRPr>
          </a:p>
          <a:p>
            <a:pPr marL="0" lvl="0" indent="0" algn="l" rtl="0">
              <a:lnSpc>
                <a:spcPct val="100000"/>
              </a:lnSpc>
              <a:spcBef>
                <a:spcPts val="3000"/>
              </a:spcBef>
              <a:spcAft>
                <a:spcPts val="0"/>
              </a:spcAft>
              <a:buSzPts val="1400"/>
              <a:buNone/>
            </a:pPr>
            <a:endParaRPr/>
          </a:p>
        </p:txBody>
      </p:sp>
      <p:sp>
        <p:nvSpPr>
          <p:cNvPr id="82" name="Google Shape;82;g31a8438f184_0_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310f906a24e_0_4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The purpose of this exercise is to design your classes for your student in mind. It is an exercise from Design Thinking methodologies, thinking about your student as a whole person, beyond the demographics and identifying motivations and goals, frustrations and pains. In this case, these ideas are related with Digital Modes of Engagement. How students engage with the materials: tablet, computer, telephone. Spaces where they interact and engage, and ways to keep them engaged beyond the lecture. </a:t>
            </a:r>
            <a:endParaRPr/>
          </a:p>
        </p:txBody>
      </p:sp>
      <p:sp>
        <p:nvSpPr>
          <p:cNvPr id="92" name="Google Shape;92;g310f906a24e_0_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Font typeface="Arial"/>
              <a:buChar char="•"/>
            </a:pPr>
            <a:r>
              <a:rPr lang="en-GB" b="0" i="0">
                <a:solidFill>
                  <a:srgbClr val="FFFFFF"/>
                </a:solidFill>
                <a:latin typeface="Arial"/>
                <a:ea typeface="Arial"/>
                <a:cs typeface="Arial"/>
                <a:sym typeface="Arial"/>
              </a:rPr>
              <a:t>Anything else? </a:t>
            </a:r>
            <a:br>
              <a:rPr lang="en-GB" b="0" i="0">
                <a:solidFill>
                  <a:srgbClr val="FFFFFF"/>
                </a:solidFill>
                <a:latin typeface="Arial"/>
                <a:ea typeface="Arial"/>
                <a:cs typeface="Arial"/>
                <a:sym typeface="Arial"/>
              </a:rPr>
            </a:br>
            <a:endParaRPr b="0" i="0">
              <a:solidFill>
                <a:srgbClr val="FFFFFF"/>
              </a:solidFill>
              <a:latin typeface="Arial"/>
              <a:ea typeface="Arial"/>
              <a:cs typeface="Arial"/>
              <a:sym typeface="Arial"/>
            </a:endParaRPr>
          </a:p>
          <a:p>
            <a:pPr marL="0" lvl="0" indent="0" algn="l" rtl="0">
              <a:lnSpc>
                <a:spcPct val="100000"/>
              </a:lnSpc>
              <a:spcBef>
                <a:spcPts val="2325"/>
              </a:spcBef>
              <a:spcAft>
                <a:spcPts val="0"/>
              </a:spcAft>
              <a:buSzPts val="1400"/>
              <a:buNone/>
            </a:pPr>
            <a:endParaRPr/>
          </a:p>
        </p:txBody>
      </p:sp>
      <p:sp>
        <p:nvSpPr>
          <p:cNvPr id="112" name="Google Shape;112;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31e8603dc5a_0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None/>
            </a:pPr>
            <a:r>
              <a:rPr lang="en-GB">
                <a:latin typeface="Arial"/>
                <a:ea typeface="Arial"/>
                <a:cs typeface="Arial"/>
                <a:sym typeface="Arial"/>
              </a:rPr>
              <a:t>Although not so many institutions have international students, some of the students come from international backgrounds, being first generation to attend higher education, and merging british and international cultural settings and context  </a:t>
            </a:r>
            <a:br>
              <a:rPr lang="en-GB" b="0" i="0">
                <a:solidFill>
                  <a:srgbClr val="FFFFFF"/>
                </a:solidFill>
                <a:latin typeface="Arial"/>
                <a:ea typeface="Arial"/>
                <a:cs typeface="Arial"/>
                <a:sym typeface="Arial"/>
              </a:rPr>
            </a:br>
            <a:endParaRPr b="0" i="0">
              <a:solidFill>
                <a:srgbClr val="FFFFFF"/>
              </a:solidFill>
              <a:latin typeface="Arial"/>
              <a:ea typeface="Arial"/>
              <a:cs typeface="Arial"/>
              <a:sym typeface="Arial"/>
            </a:endParaRPr>
          </a:p>
          <a:p>
            <a:pPr marL="0" lvl="0" indent="0" algn="l" rtl="0">
              <a:lnSpc>
                <a:spcPct val="100000"/>
              </a:lnSpc>
              <a:spcBef>
                <a:spcPts val="2325"/>
              </a:spcBef>
              <a:spcAft>
                <a:spcPts val="0"/>
              </a:spcAft>
              <a:buSzPts val="1400"/>
              <a:buNone/>
            </a:pPr>
            <a:endParaRPr/>
          </a:p>
        </p:txBody>
      </p:sp>
      <p:sp>
        <p:nvSpPr>
          <p:cNvPr id="123" name="Google Shape;123;g31e8603dc5a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2"/>
        <p:cNvGrpSpPr/>
        <p:nvPr/>
      </p:nvGrpSpPr>
      <p:grpSpPr>
        <a:xfrm>
          <a:off x="0" y="0"/>
          <a:ext cx="0" cy="0"/>
          <a:chOff x="0" y="0"/>
          <a:chExt cx="0" cy="0"/>
        </a:xfrm>
      </p:grpSpPr>
      <p:sp>
        <p:nvSpPr>
          <p:cNvPr id="13" name="Google Shape;13;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nSpc>
                <a:spcPct val="100000"/>
              </a:lnSpc>
              <a:spcBef>
                <a:spcPts val="0"/>
              </a:spcBef>
              <a:spcAft>
                <a:spcPts val="0"/>
              </a:spcAft>
              <a:buSzPts val="4400"/>
              <a:buNone/>
              <a:defRPr sz="4400" b="1" i="0" u="none" strike="noStrike" cap="none"/>
            </a:lvl1pPr>
            <a:lvl2pPr marR="0" lvl="1"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4" name="Google Shape;14;p2"/>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a:bodyPr>
          <a:lstStyle>
            <a:lvl1pPr marL="457200" marR="0" lvl="0" indent="-431800" algn="l">
              <a:lnSpc>
                <a:spcPct val="100000"/>
              </a:lnSpc>
              <a:spcBef>
                <a:spcPts val="640"/>
              </a:spcBef>
              <a:spcAft>
                <a:spcPts val="0"/>
              </a:spcAft>
              <a:buClr>
                <a:srgbClr val="333333"/>
              </a:buClr>
              <a:buSzPts val="3200"/>
              <a:buChar char="•"/>
              <a:defRPr sz="3200" i="0" u="none" strike="noStrike" cap="none">
                <a:solidFill>
                  <a:srgbClr val="333333"/>
                </a:solidFill>
              </a:defRPr>
            </a:lvl1pPr>
            <a:lvl2pPr marL="914400" marR="0" lvl="1" indent="-406400" algn="l">
              <a:lnSpc>
                <a:spcPct val="100000"/>
              </a:lnSpc>
              <a:spcBef>
                <a:spcPts val="560"/>
              </a:spcBef>
              <a:spcAft>
                <a:spcPts val="0"/>
              </a:spcAft>
              <a:buClr>
                <a:srgbClr val="333333"/>
              </a:buClr>
              <a:buSzPts val="2800"/>
              <a:buChar char="–"/>
              <a:defRPr sz="2800" i="0" u="none" strike="noStrike" cap="none">
                <a:solidFill>
                  <a:srgbClr val="333333"/>
                </a:solidFill>
              </a:defRPr>
            </a:lvl2pPr>
            <a:lvl3pPr marL="1371600" marR="0" lvl="2" indent="-381000" algn="l">
              <a:lnSpc>
                <a:spcPct val="100000"/>
              </a:lnSpc>
              <a:spcBef>
                <a:spcPts val="480"/>
              </a:spcBef>
              <a:spcAft>
                <a:spcPts val="0"/>
              </a:spcAft>
              <a:buClr>
                <a:srgbClr val="333333"/>
              </a:buClr>
              <a:buSzPts val="2400"/>
              <a:buChar char="•"/>
              <a:defRPr sz="2400" i="0" u="none" strike="noStrike" cap="none">
                <a:solidFill>
                  <a:srgbClr val="333333"/>
                </a:solidFill>
              </a:defRPr>
            </a:lvl3pPr>
            <a:lvl4pPr marL="1828800" marR="0" lvl="3" indent="-355600" algn="l">
              <a:lnSpc>
                <a:spcPct val="100000"/>
              </a:lnSpc>
              <a:spcBef>
                <a:spcPts val="400"/>
              </a:spcBef>
              <a:spcAft>
                <a:spcPts val="0"/>
              </a:spcAft>
              <a:buClr>
                <a:srgbClr val="333333"/>
              </a:buClr>
              <a:buSzPts val="2000"/>
              <a:buChar char="–"/>
              <a:defRPr sz="2000" i="0" u="none" strike="noStrike" cap="none">
                <a:solidFill>
                  <a:srgbClr val="333333"/>
                </a:solidFill>
              </a:defRPr>
            </a:lvl4pPr>
            <a:lvl5pPr marL="2286000" marR="0" lvl="4" indent="-355600" algn="l">
              <a:lnSpc>
                <a:spcPct val="100000"/>
              </a:lnSpc>
              <a:spcBef>
                <a:spcPts val="400"/>
              </a:spcBef>
              <a:spcAft>
                <a:spcPts val="0"/>
              </a:spcAft>
              <a:buClr>
                <a:srgbClr val="333333"/>
              </a:buClr>
              <a:buSzPts val="2000"/>
              <a:buChar char="»"/>
              <a:defRPr sz="2000" i="0" u="none" strike="noStrike" cap="none">
                <a:solidFill>
                  <a:srgbClr val="333333"/>
                </a:solidFill>
              </a:defRPr>
            </a:lvl5pPr>
            <a:lvl6pPr marL="2743200" marR="0" lvl="5" indent="-355600" algn="l">
              <a:lnSpc>
                <a:spcPct val="100000"/>
              </a:lnSpc>
              <a:spcBef>
                <a:spcPts val="400"/>
              </a:spcBef>
              <a:spcAft>
                <a:spcPts val="0"/>
              </a:spcAft>
              <a:buClr>
                <a:srgbClr val="333333"/>
              </a:buClr>
              <a:buSzPts val="2000"/>
              <a:buChar char="•"/>
              <a:defRPr sz="2000" i="0" u="none" strike="noStrike" cap="none">
                <a:solidFill>
                  <a:srgbClr val="333333"/>
                </a:solidFill>
              </a:defRPr>
            </a:lvl6pPr>
            <a:lvl7pPr marL="3200400" marR="0" lvl="6" indent="-355600" algn="l">
              <a:lnSpc>
                <a:spcPct val="100000"/>
              </a:lnSpc>
              <a:spcBef>
                <a:spcPts val="400"/>
              </a:spcBef>
              <a:spcAft>
                <a:spcPts val="0"/>
              </a:spcAft>
              <a:buClr>
                <a:srgbClr val="333333"/>
              </a:buClr>
              <a:buSzPts val="2000"/>
              <a:buChar char="•"/>
              <a:defRPr sz="2000" i="0" u="none" strike="noStrike" cap="none">
                <a:solidFill>
                  <a:srgbClr val="333333"/>
                </a:solidFill>
              </a:defRPr>
            </a:lvl7pPr>
            <a:lvl8pPr marL="3657600" marR="0" lvl="7" indent="-355600" algn="l">
              <a:lnSpc>
                <a:spcPct val="100000"/>
              </a:lnSpc>
              <a:spcBef>
                <a:spcPts val="400"/>
              </a:spcBef>
              <a:spcAft>
                <a:spcPts val="0"/>
              </a:spcAft>
              <a:buClr>
                <a:srgbClr val="333333"/>
              </a:buClr>
              <a:buSzPts val="2000"/>
              <a:buChar char="•"/>
              <a:defRPr sz="2000" i="0" u="none" strike="noStrike" cap="none">
                <a:solidFill>
                  <a:srgbClr val="333333"/>
                </a:solidFill>
              </a:defRPr>
            </a:lvl8pPr>
            <a:lvl9pPr marL="4114800" marR="0" lvl="8" indent="-355600" algn="l">
              <a:lnSpc>
                <a:spcPct val="100000"/>
              </a:lnSpc>
              <a:spcBef>
                <a:spcPts val="400"/>
              </a:spcBef>
              <a:spcAft>
                <a:spcPts val="0"/>
              </a:spcAft>
              <a:buClr>
                <a:srgbClr val="333333"/>
              </a:buClr>
              <a:buSzPts val="2000"/>
              <a:buChar char="•"/>
              <a:defRPr sz="2000" i="0" u="none" strike="noStrike" cap="none">
                <a:solidFill>
                  <a:srgbClr val="333333"/>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368300" algn="l">
              <a:lnSpc>
                <a:spcPct val="100000"/>
              </a:lnSpc>
              <a:spcBef>
                <a:spcPts val="560"/>
              </a:spcBef>
              <a:spcAft>
                <a:spcPts val="0"/>
              </a:spcAft>
              <a:buClr>
                <a:schemeClr val="dk1"/>
              </a:buClr>
              <a:buSzPts val="2200"/>
              <a:buChar char="•"/>
              <a:defRPr sz="2200"/>
            </a:lvl1pPr>
            <a:lvl2pPr marL="914400" lvl="1" indent="-368300" algn="l">
              <a:lnSpc>
                <a:spcPct val="100000"/>
              </a:lnSpc>
              <a:spcBef>
                <a:spcPts val="480"/>
              </a:spcBef>
              <a:spcAft>
                <a:spcPts val="0"/>
              </a:spcAft>
              <a:buClr>
                <a:schemeClr val="dk1"/>
              </a:buClr>
              <a:buSzPts val="2200"/>
              <a:buChar char="–"/>
              <a:defRPr sz="2200"/>
            </a:lvl2pPr>
            <a:lvl3pPr marL="1371600" lvl="2" indent="-368300" algn="l">
              <a:lnSpc>
                <a:spcPct val="100000"/>
              </a:lnSpc>
              <a:spcBef>
                <a:spcPts val="400"/>
              </a:spcBef>
              <a:spcAft>
                <a:spcPts val="0"/>
              </a:spcAft>
              <a:buClr>
                <a:schemeClr val="dk1"/>
              </a:buClr>
              <a:buSzPts val="2200"/>
              <a:buChar char="•"/>
              <a:defRPr sz="2200"/>
            </a:lvl3pPr>
            <a:lvl4pPr marL="1828800" lvl="3" indent="-368300" algn="l">
              <a:lnSpc>
                <a:spcPct val="100000"/>
              </a:lnSpc>
              <a:spcBef>
                <a:spcPts val="360"/>
              </a:spcBef>
              <a:spcAft>
                <a:spcPts val="0"/>
              </a:spcAft>
              <a:buClr>
                <a:schemeClr val="dk1"/>
              </a:buClr>
              <a:buSzPts val="2200"/>
              <a:buChar char="–"/>
              <a:defRPr sz="2200"/>
            </a:lvl4pPr>
            <a:lvl5pPr marL="2286000" lvl="4" indent="-368300" algn="l">
              <a:lnSpc>
                <a:spcPct val="100000"/>
              </a:lnSpc>
              <a:spcBef>
                <a:spcPts val="360"/>
              </a:spcBef>
              <a:spcAft>
                <a:spcPts val="0"/>
              </a:spcAft>
              <a:buClr>
                <a:schemeClr val="dk1"/>
              </a:buClr>
              <a:buSzPts val="2200"/>
              <a:buChar char="»"/>
              <a:defRPr sz="2200"/>
            </a:lvl5pPr>
            <a:lvl6pPr marL="2743200" lvl="5" indent="-368300" algn="l">
              <a:lnSpc>
                <a:spcPct val="100000"/>
              </a:lnSpc>
              <a:spcBef>
                <a:spcPts val="360"/>
              </a:spcBef>
              <a:spcAft>
                <a:spcPts val="0"/>
              </a:spcAft>
              <a:buClr>
                <a:schemeClr val="dk1"/>
              </a:buClr>
              <a:buSzPts val="2200"/>
              <a:buChar char="•"/>
              <a:defRPr sz="2200"/>
            </a:lvl6pPr>
            <a:lvl7pPr marL="3200400" lvl="6" indent="-368300" algn="l">
              <a:lnSpc>
                <a:spcPct val="100000"/>
              </a:lnSpc>
              <a:spcBef>
                <a:spcPts val="360"/>
              </a:spcBef>
              <a:spcAft>
                <a:spcPts val="0"/>
              </a:spcAft>
              <a:buClr>
                <a:schemeClr val="dk1"/>
              </a:buClr>
              <a:buSzPts val="2200"/>
              <a:buChar char="•"/>
              <a:defRPr sz="2200"/>
            </a:lvl7pPr>
            <a:lvl8pPr marL="3657600" lvl="7" indent="-368300" algn="l">
              <a:lnSpc>
                <a:spcPct val="100000"/>
              </a:lnSpc>
              <a:spcBef>
                <a:spcPts val="360"/>
              </a:spcBef>
              <a:spcAft>
                <a:spcPts val="0"/>
              </a:spcAft>
              <a:buClr>
                <a:schemeClr val="dk1"/>
              </a:buClr>
              <a:buSzPts val="2200"/>
              <a:buChar char="•"/>
              <a:defRPr sz="2200"/>
            </a:lvl8pPr>
            <a:lvl9pPr marL="4114800" lvl="8" indent="-368300" algn="l">
              <a:lnSpc>
                <a:spcPct val="100000"/>
              </a:lnSpc>
              <a:spcBef>
                <a:spcPts val="360"/>
              </a:spcBef>
              <a:spcAft>
                <a:spcPts val="0"/>
              </a:spcAft>
              <a:buClr>
                <a:schemeClr val="dk1"/>
              </a:buClr>
              <a:buSzPts val="2200"/>
              <a:buChar char="•"/>
              <a:defRPr sz="2200"/>
            </a:lvl9pPr>
          </a:lstStyle>
          <a:p>
            <a:endParaRPr/>
          </a:p>
        </p:txBody>
      </p:sp>
      <p:sp>
        <p:nvSpPr>
          <p:cNvPr id="18" name="Google Shape;18;p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368300" algn="l">
              <a:lnSpc>
                <a:spcPct val="100000"/>
              </a:lnSpc>
              <a:spcBef>
                <a:spcPts val="560"/>
              </a:spcBef>
              <a:spcAft>
                <a:spcPts val="0"/>
              </a:spcAft>
              <a:buClr>
                <a:schemeClr val="dk1"/>
              </a:buClr>
              <a:buSzPts val="2200"/>
              <a:buChar char="•"/>
              <a:defRPr sz="2200"/>
            </a:lvl1pPr>
            <a:lvl2pPr marL="914400" lvl="1" indent="-368300" algn="l">
              <a:lnSpc>
                <a:spcPct val="100000"/>
              </a:lnSpc>
              <a:spcBef>
                <a:spcPts val="480"/>
              </a:spcBef>
              <a:spcAft>
                <a:spcPts val="0"/>
              </a:spcAft>
              <a:buClr>
                <a:schemeClr val="dk1"/>
              </a:buClr>
              <a:buSzPts val="2200"/>
              <a:buChar char="–"/>
              <a:defRPr sz="2200"/>
            </a:lvl2pPr>
            <a:lvl3pPr marL="1371600" lvl="2" indent="-368300" algn="l">
              <a:lnSpc>
                <a:spcPct val="100000"/>
              </a:lnSpc>
              <a:spcBef>
                <a:spcPts val="400"/>
              </a:spcBef>
              <a:spcAft>
                <a:spcPts val="0"/>
              </a:spcAft>
              <a:buClr>
                <a:schemeClr val="dk1"/>
              </a:buClr>
              <a:buSzPts val="2200"/>
              <a:buChar char="•"/>
              <a:defRPr sz="2200"/>
            </a:lvl3pPr>
            <a:lvl4pPr marL="1828800" lvl="3" indent="-368300" algn="l">
              <a:lnSpc>
                <a:spcPct val="100000"/>
              </a:lnSpc>
              <a:spcBef>
                <a:spcPts val="360"/>
              </a:spcBef>
              <a:spcAft>
                <a:spcPts val="0"/>
              </a:spcAft>
              <a:buClr>
                <a:schemeClr val="dk1"/>
              </a:buClr>
              <a:buSzPts val="2200"/>
              <a:buChar char="–"/>
              <a:defRPr sz="2200"/>
            </a:lvl4pPr>
            <a:lvl5pPr marL="2286000" lvl="4" indent="-368300" algn="l">
              <a:lnSpc>
                <a:spcPct val="100000"/>
              </a:lnSpc>
              <a:spcBef>
                <a:spcPts val="360"/>
              </a:spcBef>
              <a:spcAft>
                <a:spcPts val="0"/>
              </a:spcAft>
              <a:buClr>
                <a:schemeClr val="dk1"/>
              </a:buClr>
              <a:buSzPts val="2200"/>
              <a:buChar char="»"/>
              <a:defRPr sz="2200"/>
            </a:lvl5pPr>
            <a:lvl6pPr marL="2743200" lvl="5" indent="-368300" algn="l">
              <a:lnSpc>
                <a:spcPct val="100000"/>
              </a:lnSpc>
              <a:spcBef>
                <a:spcPts val="360"/>
              </a:spcBef>
              <a:spcAft>
                <a:spcPts val="0"/>
              </a:spcAft>
              <a:buClr>
                <a:schemeClr val="dk1"/>
              </a:buClr>
              <a:buSzPts val="2200"/>
              <a:buChar char="•"/>
              <a:defRPr sz="2200"/>
            </a:lvl6pPr>
            <a:lvl7pPr marL="3200400" lvl="6" indent="-368300" algn="l">
              <a:lnSpc>
                <a:spcPct val="100000"/>
              </a:lnSpc>
              <a:spcBef>
                <a:spcPts val="360"/>
              </a:spcBef>
              <a:spcAft>
                <a:spcPts val="0"/>
              </a:spcAft>
              <a:buClr>
                <a:schemeClr val="dk1"/>
              </a:buClr>
              <a:buSzPts val="2200"/>
              <a:buChar char="•"/>
              <a:defRPr sz="2200"/>
            </a:lvl7pPr>
            <a:lvl8pPr marL="3657600" lvl="7" indent="-368300" algn="l">
              <a:lnSpc>
                <a:spcPct val="100000"/>
              </a:lnSpc>
              <a:spcBef>
                <a:spcPts val="360"/>
              </a:spcBef>
              <a:spcAft>
                <a:spcPts val="0"/>
              </a:spcAft>
              <a:buClr>
                <a:schemeClr val="dk1"/>
              </a:buClr>
              <a:buSzPts val="2200"/>
              <a:buChar char="•"/>
              <a:defRPr sz="2200"/>
            </a:lvl8pPr>
            <a:lvl9pPr marL="4114800" lvl="8" indent="-368300" algn="l">
              <a:lnSpc>
                <a:spcPct val="100000"/>
              </a:lnSpc>
              <a:spcBef>
                <a:spcPts val="360"/>
              </a:spcBef>
              <a:spcAft>
                <a:spcPts val="0"/>
              </a:spcAft>
              <a:buClr>
                <a:schemeClr val="dk1"/>
              </a:buClr>
              <a:buSzPts val="2200"/>
              <a:buChar char="•"/>
              <a:defRPr sz="22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1">
  <p:cSld name="OBJECT_1">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5"/>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5"/>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rtl="0">
              <a:lnSpc>
                <a:spcPct val="100000"/>
              </a:lnSpc>
              <a:spcBef>
                <a:spcPts val="0"/>
              </a:spcBef>
              <a:spcAft>
                <a:spcPts val="0"/>
              </a:spcAft>
              <a:buSzPts val="4400"/>
              <a:buNone/>
              <a:defRPr sz="4400" b="1" i="0" u="none" strike="noStrike" cap="none"/>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rgbClr val="333333"/>
              </a:buClr>
              <a:buSzPts val="3200"/>
              <a:buChar char="•"/>
              <a:defRPr sz="3200" i="0" u="none" strike="noStrike" cap="none">
                <a:solidFill>
                  <a:srgbClr val="333333"/>
                </a:solidFill>
              </a:defRPr>
            </a:lvl1pPr>
            <a:lvl2pPr marL="914400" marR="0" lvl="1" indent="-406400" algn="l" rtl="0">
              <a:lnSpc>
                <a:spcPct val="100000"/>
              </a:lnSpc>
              <a:spcBef>
                <a:spcPts val="560"/>
              </a:spcBef>
              <a:spcAft>
                <a:spcPts val="0"/>
              </a:spcAft>
              <a:buClr>
                <a:srgbClr val="333333"/>
              </a:buClr>
              <a:buSzPts val="2800"/>
              <a:buChar char="–"/>
              <a:defRPr sz="2800" i="0" u="none" strike="noStrike" cap="none">
                <a:solidFill>
                  <a:srgbClr val="333333"/>
                </a:solidFill>
              </a:defRPr>
            </a:lvl2pPr>
            <a:lvl3pPr marL="1371600" marR="0" lvl="2" indent="-381000" algn="l" rtl="0">
              <a:lnSpc>
                <a:spcPct val="100000"/>
              </a:lnSpc>
              <a:spcBef>
                <a:spcPts val="480"/>
              </a:spcBef>
              <a:spcAft>
                <a:spcPts val="0"/>
              </a:spcAft>
              <a:buClr>
                <a:srgbClr val="333333"/>
              </a:buClr>
              <a:buSzPts val="2400"/>
              <a:buChar char="•"/>
              <a:defRPr sz="2400" i="0" u="none" strike="noStrike" cap="none">
                <a:solidFill>
                  <a:srgbClr val="333333"/>
                </a:solidFill>
              </a:defRPr>
            </a:lvl3pPr>
            <a:lvl4pPr marL="1828800" marR="0" lvl="3" indent="-355600" algn="l" rtl="0">
              <a:lnSpc>
                <a:spcPct val="100000"/>
              </a:lnSpc>
              <a:spcBef>
                <a:spcPts val="400"/>
              </a:spcBef>
              <a:spcAft>
                <a:spcPts val="0"/>
              </a:spcAft>
              <a:buClr>
                <a:srgbClr val="333333"/>
              </a:buClr>
              <a:buSzPts val="2000"/>
              <a:buChar char="–"/>
              <a:defRPr sz="2000" i="0" u="none" strike="noStrike" cap="none">
                <a:solidFill>
                  <a:srgbClr val="333333"/>
                </a:solidFill>
              </a:defRPr>
            </a:lvl4pPr>
            <a:lvl5pPr marL="2286000" marR="0" lvl="4" indent="-355600" algn="l" rtl="0">
              <a:lnSpc>
                <a:spcPct val="100000"/>
              </a:lnSpc>
              <a:spcBef>
                <a:spcPts val="400"/>
              </a:spcBef>
              <a:spcAft>
                <a:spcPts val="0"/>
              </a:spcAft>
              <a:buClr>
                <a:srgbClr val="333333"/>
              </a:buClr>
              <a:buSzPts val="2000"/>
              <a:buChar char="»"/>
              <a:defRPr sz="2000" i="0" u="none" strike="noStrike" cap="none">
                <a:solidFill>
                  <a:srgbClr val="333333"/>
                </a:solidFill>
              </a:defRPr>
            </a:lvl5pPr>
            <a:lvl6pPr marL="2743200" marR="0" lvl="5" indent="-355600" algn="l" rtl="0">
              <a:lnSpc>
                <a:spcPct val="100000"/>
              </a:lnSpc>
              <a:spcBef>
                <a:spcPts val="400"/>
              </a:spcBef>
              <a:spcAft>
                <a:spcPts val="0"/>
              </a:spcAft>
              <a:buClr>
                <a:srgbClr val="333333"/>
              </a:buClr>
              <a:buSzPts val="2000"/>
              <a:buChar char="•"/>
              <a:defRPr sz="2000" i="0" u="none" strike="noStrike" cap="none">
                <a:solidFill>
                  <a:srgbClr val="333333"/>
                </a:solidFill>
              </a:defRPr>
            </a:lvl6pPr>
            <a:lvl7pPr marL="3200400" marR="0" lvl="6" indent="-355600" algn="l" rtl="0">
              <a:lnSpc>
                <a:spcPct val="100000"/>
              </a:lnSpc>
              <a:spcBef>
                <a:spcPts val="400"/>
              </a:spcBef>
              <a:spcAft>
                <a:spcPts val="0"/>
              </a:spcAft>
              <a:buClr>
                <a:srgbClr val="333333"/>
              </a:buClr>
              <a:buSzPts val="2000"/>
              <a:buChar char="•"/>
              <a:defRPr sz="2000" i="0" u="none" strike="noStrike" cap="none">
                <a:solidFill>
                  <a:srgbClr val="333333"/>
                </a:solidFill>
              </a:defRPr>
            </a:lvl7pPr>
            <a:lvl8pPr marL="3657600" marR="0" lvl="7" indent="-355600" algn="l" rtl="0">
              <a:lnSpc>
                <a:spcPct val="100000"/>
              </a:lnSpc>
              <a:spcBef>
                <a:spcPts val="400"/>
              </a:spcBef>
              <a:spcAft>
                <a:spcPts val="0"/>
              </a:spcAft>
              <a:buClr>
                <a:srgbClr val="333333"/>
              </a:buClr>
              <a:buSzPts val="2000"/>
              <a:buChar char="•"/>
              <a:defRPr sz="2000" i="0" u="none" strike="noStrike" cap="none">
                <a:solidFill>
                  <a:srgbClr val="333333"/>
                </a:solidFill>
              </a:defRPr>
            </a:lvl8pPr>
            <a:lvl9pPr marL="4114800" marR="0" lvl="8" indent="-355600" algn="l" rtl="0">
              <a:lnSpc>
                <a:spcPct val="100000"/>
              </a:lnSpc>
              <a:spcBef>
                <a:spcPts val="400"/>
              </a:spcBef>
              <a:spcAft>
                <a:spcPts val="0"/>
              </a:spcAft>
              <a:buClr>
                <a:srgbClr val="333333"/>
              </a:buClr>
              <a:buSzPts val="2000"/>
              <a:buChar char="•"/>
              <a:defRPr sz="2000" i="0" u="none" strike="noStrike" cap="none">
                <a:solidFill>
                  <a:srgbClr val="333333"/>
                </a:solidFil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www.discoveruni.gov.uk/"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hyperlink" Target="https://www.bathspa.ac.uk/students/student-wellbeing-services/" TargetMode="External"/><Relationship Id="rId5" Type="http://schemas.openxmlformats.org/officeDocument/2006/relationships/hyperlink" Target="https://www.officeforstudents.org.uk/publications/improving-opportunity-and-choice-for-mature-students/#Where%20mature%20students%20study" TargetMode="External"/><Relationship Id="rId4" Type="http://schemas.openxmlformats.org/officeDocument/2006/relationships/hyperlink" Target="https://heprofessional.co.uk/edition/how-to-support-mature-students-5-action-points-for-universitie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Clr>
                <a:srgbClr val="22314E"/>
              </a:buClr>
              <a:buSzPct val="90721"/>
              <a:buFont typeface="Arial"/>
              <a:buNone/>
            </a:pPr>
            <a:r>
              <a:rPr lang="en-GB" sz="4850" dirty="0">
                <a:solidFill>
                  <a:schemeClr val="dk1"/>
                </a:solidFill>
              </a:rPr>
              <a:t>CPD12</a:t>
            </a:r>
            <a:endParaRPr sz="4850" b="1" dirty="0">
              <a:solidFill>
                <a:schemeClr val="dk1"/>
              </a:solidFill>
              <a:latin typeface="Arial"/>
              <a:ea typeface="Arial"/>
              <a:cs typeface="Arial"/>
              <a:sym typeface="Arial"/>
            </a:endParaRPr>
          </a:p>
          <a:p>
            <a:pPr marL="0" lvl="0" indent="0" algn="l" rtl="0">
              <a:lnSpc>
                <a:spcPct val="100000"/>
              </a:lnSpc>
              <a:spcBef>
                <a:spcPts val="0"/>
              </a:spcBef>
              <a:spcAft>
                <a:spcPts val="0"/>
              </a:spcAft>
              <a:buClr>
                <a:srgbClr val="22314E"/>
              </a:buClr>
              <a:buSzPct val="90721"/>
              <a:buFont typeface="Arial"/>
              <a:buNone/>
            </a:pPr>
            <a:r>
              <a:rPr lang="en-GB" sz="4850" b="1" dirty="0">
                <a:solidFill>
                  <a:schemeClr val="dk1"/>
                </a:solidFill>
                <a:latin typeface="Arial"/>
                <a:ea typeface="Arial"/>
                <a:cs typeface="Arial"/>
                <a:sym typeface="Arial"/>
              </a:rPr>
              <a:t>Student Experience</a:t>
            </a:r>
            <a:endParaRPr sz="4850" b="1" dirty="0">
              <a:solidFill>
                <a:schemeClr val="dk1"/>
              </a:solidFill>
              <a:latin typeface="Arial"/>
              <a:ea typeface="Arial"/>
              <a:cs typeface="Arial"/>
              <a:sym typeface="Arial"/>
            </a:endParaRPr>
          </a:p>
          <a:p>
            <a:pPr marL="0" lvl="0" indent="0" algn="l" rtl="0">
              <a:lnSpc>
                <a:spcPct val="100000"/>
              </a:lnSpc>
              <a:spcBef>
                <a:spcPts val="0"/>
              </a:spcBef>
              <a:spcAft>
                <a:spcPts val="0"/>
              </a:spcAft>
              <a:buClr>
                <a:srgbClr val="22314E"/>
              </a:buClr>
              <a:buSzPct val="100000"/>
              <a:buFont typeface="Arial"/>
              <a:buNone/>
            </a:pPr>
            <a:endParaRPr b="1" dirty="0">
              <a:solidFill>
                <a:schemeClr val="dk1"/>
              </a:solidFill>
              <a:latin typeface="Arial"/>
              <a:ea typeface="Arial"/>
              <a:cs typeface="Arial"/>
              <a:sym typeface="Arial"/>
            </a:endParaRPr>
          </a:p>
        </p:txBody>
      </p:sp>
      <p:sp>
        <p:nvSpPr>
          <p:cNvPr id="31" name="Google Shape;31;p6"/>
          <p:cNvSpPr txBox="1">
            <a:spLocks noGrp="1"/>
          </p:cNvSpPr>
          <p:nvPr>
            <p:ph type="body" idx="4294967295"/>
          </p:nvPr>
        </p:nvSpPr>
        <p:spPr>
          <a:xfrm>
            <a:off x="457200" y="3717031"/>
            <a:ext cx="8229600" cy="1800201"/>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480"/>
              </a:spcBef>
              <a:spcAft>
                <a:spcPts val="0"/>
              </a:spcAft>
              <a:buClr>
                <a:srgbClr val="22314E"/>
              </a:buClr>
              <a:buSzPts val="2595"/>
              <a:buNone/>
            </a:pPr>
            <a:r>
              <a:rPr lang="en-GB" sz="2000" b="1" dirty="0">
                <a:solidFill>
                  <a:schemeClr val="dk1"/>
                </a:solidFill>
                <a:latin typeface="Arial"/>
                <a:ea typeface="Arial"/>
                <a:cs typeface="Arial"/>
                <a:sym typeface="Arial"/>
              </a:rPr>
              <a:t>Aim: 		Supporting a positive student experience </a:t>
            </a:r>
            <a:endParaRPr sz="2000" b="1" dirty="0">
              <a:solidFill>
                <a:schemeClr val="dk1"/>
              </a:solidFill>
              <a:latin typeface="Arial"/>
              <a:ea typeface="Arial"/>
              <a:cs typeface="Arial"/>
              <a:sym typeface="Arial"/>
            </a:endParaRPr>
          </a:p>
          <a:p>
            <a:pPr marL="0" lvl="0" indent="0" algn="l" rtl="0">
              <a:lnSpc>
                <a:spcPct val="100000"/>
              </a:lnSpc>
              <a:spcBef>
                <a:spcPts val="480"/>
              </a:spcBef>
              <a:spcAft>
                <a:spcPts val="0"/>
              </a:spcAft>
              <a:buClr>
                <a:srgbClr val="22314E"/>
              </a:buClr>
              <a:buSzPts val="2595"/>
              <a:buNone/>
            </a:pPr>
            <a:r>
              <a:rPr lang="en-GB" sz="2000" b="1" dirty="0">
                <a:solidFill>
                  <a:schemeClr val="dk1"/>
                </a:solidFill>
                <a:latin typeface="Arial"/>
                <a:ea typeface="Arial"/>
                <a:cs typeface="Arial"/>
                <a:sym typeface="Arial"/>
              </a:rPr>
              <a:t>Duration: 	</a:t>
            </a:r>
            <a:r>
              <a:rPr lang="en-GB" sz="2000" b="1" dirty="0">
                <a:solidFill>
                  <a:schemeClr val="dk1"/>
                </a:solidFill>
              </a:rPr>
              <a:t>1 hour</a:t>
            </a:r>
            <a:r>
              <a:rPr lang="en-GB" sz="2000" b="1" dirty="0">
                <a:solidFill>
                  <a:schemeClr val="dk1"/>
                </a:solidFill>
                <a:latin typeface="Arial"/>
                <a:ea typeface="Arial"/>
                <a:cs typeface="Arial"/>
                <a:sym typeface="Arial"/>
              </a:rPr>
              <a:t> </a:t>
            </a:r>
            <a:endParaRPr sz="2000" b="1" dirty="0">
              <a:solidFill>
                <a:schemeClr val="dk1"/>
              </a:solidFill>
              <a:latin typeface="Arial"/>
              <a:ea typeface="Arial"/>
              <a:cs typeface="Arial"/>
              <a:sym typeface="Arial"/>
            </a:endParaRPr>
          </a:p>
          <a:p>
            <a:pPr marL="0" lvl="0" indent="0" algn="l" rtl="0">
              <a:lnSpc>
                <a:spcPct val="100000"/>
              </a:lnSpc>
              <a:spcBef>
                <a:spcPts val="480"/>
              </a:spcBef>
              <a:spcAft>
                <a:spcPts val="0"/>
              </a:spcAft>
              <a:buClr>
                <a:srgbClr val="22314E"/>
              </a:buClr>
              <a:buSzPts val="2595"/>
              <a:buNone/>
            </a:pPr>
            <a:r>
              <a:rPr lang="en-GB" sz="2000" b="1" dirty="0">
                <a:solidFill>
                  <a:schemeClr val="dk1"/>
                </a:solidFill>
                <a:latin typeface="Arial"/>
                <a:ea typeface="Arial"/>
                <a:cs typeface="Arial"/>
                <a:sym typeface="Arial"/>
              </a:rPr>
              <a:t>Audience: 	Lecturers, Course Leaders</a:t>
            </a:r>
            <a:endParaRPr sz="2000" b="1" dirty="0">
              <a:solidFill>
                <a:schemeClr val="dk1"/>
              </a:solidFill>
              <a:latin typeface="Arial"/>
              <a:ea typeface="Arial"/>
              <a:cs typeface="Arial"/>
              <a:sym typeface="Arial"/>
            </a:endParaRPr>
          </a:p>
        </p:txBody>
      </p:sp>
      <p:pic>
        <p:nvPicPr>
          <p:cNvPr id="33" name="Google Shape;33;p6" descr="Badge Tm with solid fill"/>
          <p:cNvPicPr preferRelativeResize="0"/>
          <p:nvPr/>
        </p:nvPicPr>
        <p:blipFill rotWithShape="1">
          <a:blip r:embed="rId4">
            <a:alphaModFix/>
          </a:blip>
          <a:srcRect/>
          <a:stretch/>
        </p:blipFill>
        <p:spPr>
          <a:xfrm>
            <a:off x="3657600" y="5643925"/>
            <a:ext cx="914400" cy="914400"/>
          </a:xfrm>
          <a:prstGeom prst="rect">
            <a:avLst/>
          </a:prstGeom>
          <a:noFill/>
          <a:ln>
            <a:noFill/>
          </a:ln>
        </p:spPr>
      </p:pic>
      <p:sp>
        <p:nvSpPr>
          <p:cNvPr id="34" name="Google Shape;34;p6"/>
          <p:cNvSpPr txBox="1"/>
          <p:nvPr/>
        </p:nvSpPr>
        <p:spPr>
          <a:xfrm>
            <a:off x="3404514" y="65583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35" name="Google Shape;35;p6" descr="BSU + Transform-ED + Parter logos&#10;"/>
          <p:cNvPicPr preferRelativeResize="0"/>
          <p:nvPr/>
        </p:nvPicPr>
        <p:blipFill rotWithShape="1">
          <a:blip r:embed="rId5">
            <a:alphaModFix/>
          </a:blip>
          <a:srcRect r="517"/>
          <a:stretch/>
        </p:blipFill>
        <p:spPr>
          <a:xfrm>
            <a:off x="0" y="5643925"/>
            <a:ext cx="9151200" cy="1245450"/>
          </a:xfrm>
          <a:prstGeom prst="rect">
            <a:avLst/>
          </a:prstGeom>
          <a:noFill/>
          <a:ln>
            <a:noFill/>
          </a:ln>
        </p:spPr>
      </p:pic>
      <p:pic>
        <p:nvPicPr>
          <p:cNvPr id="36" name="Google Shape;36;p6" descr="BSU + Transform-ED + Parter logos"/>
          <p:cNvPicPr preferRelativeResize="0"/>
          <p:nvPr/>
        </p:nvPicPr>
        <p:blipFill>
          <a:blip r:embed="rId6">
            <a:alphaModFix/>
          </a:blip>
          <a:stretch>
            <a:fillRect/>
          </a:stretch>
        </p:blipFill>
        <p:spPr>
          <a:xfrm>
            <a:off x="0" y="5651348"/>
            <a:ext cx="9144002" cy="1206654"/>
          </a:xfrm>
          <a:prstGeom prst="rect">
            <a:avLst/>
          </a:prstGeom>
          <a:noFill/>
          <a:ln>
            <a:noFill/>
          </a:ln>
        </p:spPr>
      </p:pic>
      <p:pic>
        <p:nvPicPr>
          <p:cNvPr id="37" name="Google Shape;37;p6" descr="BSU + Transform-ED + Partner logos&#10;"/>
          <p:cNvPicPr preferRelativeResize="0"/>
          <p:nvPr/>
        </p:nvPicPr>
        <p:blipFill rotWithShape="1">
          <a:blip r:embed="rId5">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35"/>
        <p:cNvGrpSpPr/>
        <p:nvPr/>
      </p:nvGrpSpPr>
      <p:grpSpPr>
        <a:xfrm>
          <a:off x="0" y="0"/>
          <a:ext cx="0" cy="0"/>
          <a:chOff x="0" y="0"/>
          <a:chExt cx="0" cy="0"/>
        </a:xfrm>
      </p:grpSpPr>
      <p:sp>
        <p:nvSpPr>
          <p:cNvPr id="136" name="Google Shape;136;p15"/>
          <p:cNvSpPr txBox="1">
            <a:spLocks noGrp="1"/>
          </p:cNvSpPr>
          <p:nvPr>
            <p:ph type="title"/>
          </p:nvPr>
        </p:nvSpPr>
        <p:spPr>
          <a:xfrm>
            <a:off x="457200" y="404664"/>
            <a:ext cx="8229600" cy="1013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solidFill>
                  <a:schemeClr val="dk1"/>
                </a:solidFill>
                <a:latin typeface="Arial"/>
                <a:ea typeface="Arial"/>
                <a:cs typeface="Arial"/>
                <a:sym typeface="Arial"/>
              </a:rPr>
              <a:t>National Student Survey (NSS)</a:t>
            </a:r>
            <a:endParaRPr b="1">
              <a:solidFill>
                <a:schemeClr val="dk1"/>
              </a:solidFill>
              <a:latin typeface="Arial"/>
              <a:ea typeface="Arial"/>
              <a:cs typeface="Arial"/>
              <a:sym typeface="Arial"/>
            </a:endParaRPr>
          </a:p>
        </p:txBody>
      </p:sp>
      <p:sp>
        <p:nvSpPr>
          <p:cNvPr id="137" name="Google Shape;137;p15"/>
          <p:cNvSpPr txBox="1">
            <a:spLocks noGrp="1"/>
          </p:cNvSpPr>
          <p:nvPr>
            <p:ph type="body" idx="1"/>
          </p:nvPr>
        </p:nvSpPr>
        <p:spPr>
          <a:xfrm>
            <a:off x="457200" y="2027375"/>
            <a:ext cx="5241000" cy="36741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GB" sz="2000">
                <a:solidFill>
                  <a:schemeClr val="dk1"/>
                </a:solidFill>
                <a:latin typeface="Arial"/>
                <a:ea typeface="Arial"/>
                <a:cs typeface="Arial"/>
                <a:sym typeface="Arial"/>
              </a:rPr>
              <a:t>The NSS is the last part of the puzzle. It is an annual student survey completed by students who are just about to graduate. </a:t>
            </a:r>
            <a:endParaRPr sz="2000">
              <a:solidFill>
                <a:schemeClr val="dk1"/>
              </a:solidFill>
              <a:latin typeface="Arial"/>
              <a:ea typeface="Arial"/>
              <a:cs typeface="Arial"/>
              <a:sym typeface="Arial"/>
            </a:endParaRPr>
          </a:p>
          <a:p>
            <a:pPr marL="0" lvl="0" indent="0" algn="l" rtl="0">
              <a:lnSpc>
                <a:spcPct val="115000"/>
              </a:lnSpc>
              <a:spcBef>
                <a:spcPts val="0"/>
              </a:spcBef>
              <a:spcAft>
                <a:spcPts val="0"/>
              </a:spcAft>
              <a:buNone/>
            </a:pPr>
            <a:endParaRPr sz="2000">
              <a:solidFill>
                <a:schemeClr val="dk1"/>
              </a:solidFill>
              <a:latin typeface="Arial"/>
              <a:ea typeface="Arial"/>
              <a:cs typeface="Arial"/>
              <a:sym typeface="Arial"/>
            </a:endParaRPr>
          </a:p>
          <a:p>
            <a:pPr marL="0" lvl="0" indent="0" algn="l" rtl="0">
              <a:lnSpc>
                <a:spcPct val="115000"/>
              </a:lnSpc>
              <a:spcBef>
                <a:spcPts val="0"/>
              </a:spcBef>
              <a:spcAft>
                <a:spcPts val="0"/>
              </a:spcAft>
              <a:buNone/>
            </a:pPr>
            <a:r>
              <a:rPr lang="en-GB" sz="2000">
                <a:solidFill>
                  <a:schemeClr val="dk1"/>
                </a:solidFill>
                <a:latin typeface="Arial"/>
                <a:ea typeface="Arial"/>
                <a:cs typeface="Arial"/>
                <a:sym typeface="Arial"/>
              </a:rPr>
              <a:t>Results are also public on the </a:t>
            </a:r>
            <a:r>
              <a:rPr lang="en-GB" sz="2000" u="sng">
                <a:solidFill>
                  <a:schemeClr val="dk1"/>
                </a:solidFill>
                <a:latin typeface="Arial"/>
                <a:ea typeface="Arial"/>
                <a:cs typeface="Arial"/>
                <a:sym typeface="Arial"/>
                <a:hlinkClick r:id="rId3">
                  <a:extLst>
                    <a:ext uri="{A12FA001-AC4F-418D-AE19-62706E023703}">
                      <ahyp:hlinkClr xmlns:ahyp="http://schemas.microsoft.com/office/drawing/2018/hyperlinkcolor" val="tx"/>
                    </a:ext>
                  </a:extLst>
                </a:hlinkClick>
              </a:rPr>
              <a:t>Discover Uni</a:t>
            </a:r>
            <a:r>
              <a:rPr lang="en-GB" sz="2000">
                <a:solidFill>
                  <a:schemeClr val="dk1"/>
                </a:solidFill>
                <a:latin typeface="Arial"/>
                <a:ea typeface="Arial"/>
                <a:cs typeface="Arial"/>
                <a:sym typeface="Arial"/>
              </a:rPr>
              <a:t> undergraduate course search. Prospective students can see what others thought about any course, and it allows them to compare courses at different universities and colleges.</a:t>
            </a:r>
            <a:endParaRPr sz="2000">
              <a:solidFill>
                <a:schemeClr val="dk1"/>
              </a:solidFill>
              <a:latin typeface="Arial"/>
              <a:ea typeface="Arial"/>
              <a:cs typeface="Arial"/>
              <a:sym typeface="Arial"/>
            </a:endParaRPr>
          </a:p>
          <a:p>
            <a:pPr marL="0" lvl="0" indent="0" algn="l" rtl="0">
              <a:lnSpc>
                <a:spcPct val="115000"/>
              </a:lnSpc>
              <a:spcBef>
                <a:spcPts val="0"/>
              </a:spcBef>
              <a:spcAft>
                <a:spcPts val="0"/>
              </a:spcAft>
              <a:buNone/>
            </a:pPr>
            <a:endParaRPr sz="2000">
              <a:solidFill>
                <a:schemeClr val="dk1"/>
              </a:solidFill>
              <a:latin typeface="Arial"/>
              <a:ea typeface="Arial"/>
              <a:cs typeface="Arial"/>
              <a:sym typeface="Arial"/>
            </a:endParaRPr>
          </a:p>
          <a:p>
            <a:pPr marL="0" lvl="0" indent="0" algn="l" rtl="0">
              <a:lnSpc>
                <a:spcPct val="115000"/>
              </a:lnSpc>
              <a:spcBef>
                <a:spcPts val="0"/>
              </a:spcBef>
              <a:spcAft>
                <a:spcPts val="0"/>
              </a:spcAft>
              <a:buNone/>
            </a:pPr>
            <a:endParaRPr sz="2000">
              <a:solidFill>
                <a:schemeClr val="dk1"/>
              </a:solidFill>
              <a:latin typeface="Arial"/>
              <a:ea typeface="Arial"/>
              <a:cs typeface="Arial"/>
              <a:sym typeface="Arial"/>
            </a:endParaRPr>
          </a:p>
        </p:txBody>
      </p:sp>
      <p:pic>
        <p:nvPicPr>
          <p:cNvPr id="139" name="Google Shape;139;p15" descr="NSS Survey logo"/>
          <p:cNvPicPr preferRelativeResize="0"/>
          <p:nvPr/>
        </p:nvPicPr>
        <p:blipFill>
          <a:blip r:embed="rId4">
            <a:alphaModFix/>
          </a:blip>
          <a:stretch>
            <a:fillRect/>
          </a:stretch>
        </p:blipFill>
        <p:spPr>
          <a:xfrm>
            <a:off x="6182750" y="2543164"/>
            <a:ext cx="2324100" cy="1771650"/>
          </a:xfrm>
          <a:prstGeom prst="rect">
            <a:avLst/>
          </a:prstGeom>
          <a:noFill/>
          <a:ln>
            <a:noFill/>
          </a:ln>
        </p:spPr>
      </p:pic>
      <p:pic>
        <p:nvPicPr>
          <p:cNvPr id="140" name="Google Shape;140;p15" descr="BSU + Transform-ED + Parter logos"/>
          <p:cNvPicPr preferRelativeResize="0"/>
          <p:nvPr/>
        </p:nvPicPr>
        <p:blipFill>
          <a:blip r:embed="rId5">
            <a:alphaModFix/>
          </a:blip>
          <a:stretch>
            <a:fillRect/>
          </a:stretch>
        </p:blipFill>
        <p:spPr>
          <a:xfrm>
            <a:off x="0" y="5651348"/>
            <a:ext cx="9144002" cy="1206654"/>
          </a:xfrm>
          <a:prstGeom prst="rect">
            <a:avLst/>
          </a:prstGeom>
          <a:noFill/>
          <a:ln>
            <a:noFill/>
          </a:ln>
        </p:spPr>
      </p:pic>
      <p:pic>
        <p:nvPicPr>
          <p:cNvPr id="141" name="Google Shape;141;p15">
            <a:extLst>
              <a:ext uri="{C183D7F6-B498-43B3-948B-1728B52AA6E4}">
                <adec:decorative xmlns:adec="http://schemas.microsoft.com/office/drawing/2017/decorative" val="1"/>
              </a:ext>
            </a:extLst>
          </p:cNvPr>
          <p:cNvPicPr preferRelativeResize="0"/>
          <p:nvPr/>
        </p:nvPicPr>
        <p:blipFill>
          <a:blip r:embed="rId5">
            <a:alphaModFix/>
          </a:blip>
          <a:stretch>
            <a:fillRect/>
          </a:stretch>
        </p:blipFill>
        <p:spPr>
          <a:xfrm>
            <a:off x="0" y="5651348"/>
            <a:ext cx="9144002" cy="1206654"/>
          </a:xfrm>
          <a:prstGeom prst="rect">
            <a:avLst/>
          </a:prstGeom>
          <a:noFill/>
          <a:ln>
            <a:noFill/>
          </a:ln>
        </p:spPr>
      </p:pic>
      <p:sp>
        <p:nvSpPr>
          <p:cNvPr id="138" name="Google Shape;138;p15">
            <a:extLst>
              <a:ext uri="{C183D7F6-B498-43B3-948B-1728B52AA6E4}">
                <adec:decorative xmlns:adec="http://schemas.microsoft.com/office/drawing/2017/decorative" val="0"/>
              </a:ext>
            </a:extLst>
          </p:cNvPr>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10</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45"/>
        <p:cNvGrpSpPr/>
        <p:nvPr/>
      </p:nvGrpSpPr>
      <p:grpSpPr>
        <a:xfrm>
          <a:off x="0" y="0"/>
          <a:ext cx="0" cy="0"/>
          <a:chOff x="0" y="0"/>
          <a:chExt cx="0" cy="0"/>
        </a:xfrm>
      </p:grpSpPr>
      <p:sp>
        <p:nvSpPr>
          <p:cNvPr id="146" name="Google Shape;146;p16"/>
          <p:cNvSpPr txBox="1">
            <a:spLocks noGrp="1"/>
          </p:cNvSpPr>
          <p:nvPr>
            <p:ph type="title"/>
          </p:nvPr>
        </p:nvSpPr>
        <p:spPr>
          <a:xfrm>
            <a:off x="457200" y="404664"/>
            <a:ext cx="8229600" cy="1013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solidFill>
                  <a:schemeClr val="dk1"/>
                </a:solidFill>
                <a:latin typeface="Arial"/>
                <a:ea typeface="Arial"/>
                <a:cs typeface="Arial"/>
                <a:sym typeface="Arial"/>
              </a:rPr>
              <a:t>NSS question areas </a:t>
            </a:r>
            <a:r>
              <a:rPr lang="en-GB" sz="1200" b="1">
                <a:solidFill>
                  <a:schemeClr val="dk1"/>
                </a:solidFill>
                <a:latin typeface="Arial"/>
                <a:ea typeface="Arial"/>
                <a:cs typeface="Arial"/>
                <a:sym typeface="Arial"/>
              </a:rPr>
              <a:t>(from the website)</a:t>
            </a:r>
            <a:endParaRPr b="1">
              <a:solidFill>
                <a:schemeClr val="dk1"/>
              </a:solidFill>
              <a:latin typeface="Arial"/>
              <a:ea typeface="Arial"/>
              <a:cs typeface="Arial"/>
              <a:sym typeface="Arial"/>
            </a:endParaRPr>
          </a:p>
        </p:txBody>
      </p:sp>
      <p:sp>
        <p:nvSpPr>
          <p:cNvPr id="147" name="Google Shape;147;p16"/>
          <p:cNvSpPr txBox="1">
            <a:spLocks noGrp="1"/>
          </p:cNvSpPr>
          <p:nvPr>
            <p:ph type="body" idx="1"/>
          </p:nvPr>
        </p:nvSpPr>
        <p:spPr>
          <a:xfrm>
            <a:off x="457200" y="1417775"/>
            <a:ext cx="5241000" cy="398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2000">
                <a:solidFill>
                  <a:schemeClr val="dk1"/>
                </a:solidFill>
                <a:latin typeface="Arial"/>
                <a:ea typeface="Arial"/>
                <a:cs typeface="Arial"/>
                <a:sym typeface="Arial"/>
              </a:rPr>
              <a:t>The survey asks final year students to provide feedback on their academic experience relating to the following aspects:</a:t>
            </a:r>
            <a:endParaRPr sz="2000">
              <a:solidFill>
                <a:schemeClr val="dk1"/>
              </a:solidFill>
              <a:latin typeface="Arial"/>
              <a:ea typeface="Arial"/>
              <a:cs typeface="Arial"/>
              <a:sym typeface="Arial"/>
            </a:endParaRPr>
          </a:p>
          <a:p>
            <a:pPr marL="457200" lvl="0" indent="-355600" algn="l" rtl="0">
              <a:lnSpc>
                <a:spcPct val="115000"/>
              </a:lnSpc>
              <a:spcBef>
                <a:spcPts val="2900"/>
              </a:spcBef>
              <a:spcAft>
                <a:spcPts val="0"/>
              </a:spcAft>
              <a:buClr>
                <a:schemeClr val="dk1"/>
              </a:buClr>
              <a:buSzPts val="2000"/>
              <a:buFont typeface="Arial"/>
              <a:buChar char="●"/>
            </a:pPr>
            <a:r>
              <a:rPr lang="en-GB" sz="2000">
                <a:solidFill>
                  <a:schemeClr val="dk1"/>
                </a:solidFill>
                <a:latin typeface="Arial"/>
                <a:ea typeface="Arial"/>
                <a:cs typeface="Arial"/>
                <a:sym typeface="Arial"/>
              </a:rPr>
              <a:t>Teaching on my Course</a:t>
            </a:r>
            <a:endParaRPr sz="2000">
              <a:solidFill>
                <a:schemeClr val="dk1"/>
              </a:solidFill>
              <a:latin typeface="Arial"/>
              <a:ea typeface="Arial"/>
              <a:cs typeface="Arial"/>
              <a:sym typeface="Arial"/>
            </a:endParaRPr>
          </a:p>
          <a:p>
            <a:pPr marL="457200" lvl="0" indent="-355600" algn="l" rtl="0">
              <a:lnSpc>
                <a:spcPct val="115000"/>
              </a:lnSpc>
              <a:spcBef>
                <a:spcPts val="0"/>
              </a:spcBef>
              <a:spcAft>
                <a:spcPts val="0"/>
              </a:spcAft>
              <a:buClr>
                <a:schemeClr val="dk1"/>
              </a:buClr>
              <a:buSzPts val="2000"/>
              <a:buFont typeface="Arial"/>
              <a:buChar char="●"/>
            </a:pPr>
            <a:r>
              <a:rPr lang="en-GB" sz="2000">
                <a:solidFill>
                  <a:schemeClr val="dk1"/>
                </a:solidFill>
                <a:latin typeface="Arial"/>
                <a:ea typeface="Arial"/>
                <a:cs typeface="Arial"/>
                <a:sym typeface="Arial"/>
              </a:rPr>
              <a:t>Learning Opportunities</a:t>
            </a:r>
            <a:endParaRPr sz="2000">
              <a:solidFill>
                <a:schemeClr val="dk1"/>
              </a:solidFill>
              <a:latin typeface="Arial"/>
              <a:ea typeface="Arial"/>
              <a:cs typeface="Arial"/>
              <a:sym typeface="Arial"/>
            </a:endParaRPr>
          </a:p>
          <a:p>
            <a:pPr marL="457200" lvl="0" indent="-355600" algn="l" rtl="0">
              <a:lnSpc>
                <a:spcPct val="115000"/>
              </a:lnSpc>
              <a:spcBef>
                <a:spcPts val="0"/>
              </a:spcBef>
              <a:spcAft>
                <a:spcPts val="0"/>
              </a:spcAft>
              <a:buClr>
                <a:schemeClr val="dk1"/>
              </a:buClr>
              <a:buSzPts val="2000"/>
              <a:buFont typeface="Arial"/>
              <a:buChar char="●"/>
            </a:pPr>
            <a:r>
              <a:rPr lang="en-GB" sz="2000">
                <a:solidFill>
                  <a:schemeClr val="dk1"/>
                </a:solidFill>
                <a:latin typeface="Arial"/>
                <a:ea typeface="Arial"/>
                <a:cs typeface="Arial"/>
                <a:sym typeface="Arial"/>
              </a:rPr>
              <a:t>Assessment and Feedback</a:t>
            </a:r>
            <a:endParaRPr sz="2000">
              <a:solidFill>
                <a:schemeClr val="dk1"/>
              </a:solidFill>
              <a:latin typeface="Arial"/>
              <a:ea typeface="Arial"/>
              <a:cs typeface="Arial"/>
              <a:sym typeface="Arial"/>
            </a:endParaRPr>
          </a:p>
          <a:p>
            <a:pPr marL="457200" lvl="0" indent="-355600" algn="l" rtl="0">
              <a:lnSpc>
                <a:spcPct val="115000"/>
              </a:lnSpc>
              <a:spcBef>
                <a:spcPts val="0"/>
              </a:spcBef>
              <a:spcAft>
                <a:spcPts val="0"/>
              </a:spcAft>
              <a:buClr>
                <a:schemeClr val="dk1"/>
              </a:buClr>
              <a:buSzPts val="2000"/>
              <a:buFont typeface="Arial"/>
              <a:buChar char="●"/>
            </a:pPr>
            <a:r>
              <a:rPr lang="en-GB" sz="2000">
                <a:solidFill>
                  <a:schemeClr val="dk1"/>
                </a:solidFill>
                <a:latin typeface="Arial"/>
                <a:ea typeface="Arial"/>
                <a:cs typeface="Arial"/>
                <a:sym typeface="Arial"/>
              </a:rPr>
              <a:t>Academic Support</a:t>
            </a:r>
            <a:endParaRPr sz="2000">
              <a:solidFill>
                <a:schemeClr val="dk1"/>
              </a:solidFill>
              <a:latin typeface="Arial"/>
              <a:ea typeface="Arial"/>
              <a:cs typeface="Arial"/>
              <a:sym typeface="Arial"/>
            </a:endParaRPr>
          </a:p>
          <a:p>
            <a:pPr marL="457200" lvl="0" indent="-355600" algn="l" rtl="0">
              <a:lnSpc>
                <a:spcPct val="115000"/>
              </a:lnSpc>
              <a:spcBef>
                <a:spcPts val="0"/>
              </a:spcBef>
              <a:spcAft>
                <a:spcPts val="0"/>
              </a:spcAft>
              <a:buClr>
                <a:schemeClr val="dk1"/>
              </a:buClr>
              <a:buSzPts val="2000"/>
              <a:buFont typeface="Arial"/>
              <a:buChar char="●"/>
            </a:pPr>
            <a:r>
              <a:rPr lang="en-GB" sz="2000">
                <a:solidFill>
                  <a:schemeClr val="dk1"/>
                </a:solidFill>
                <a:latin typeface="Arial"/>
                <a:ea typeface="Arial"/>
                <a:cs typeface="Arial"/>
                <a:sym typeface="Arial"/>
              </a:rPr>
              <a:t>Organisation and Management</a:t>
            </a:r>
            <a:endParaRPr sz="2000">
              <a:solidFill>
                <a:schemeClr val="dk1"/>
              </a:solidFill>
              <a:latin typeface="Arial"/>
              <a:ea typeface="Arial"/>
              <a:cs typeface="Arial"/>
              <a:sym typeface="Arial"/>
            </a:endParaRPr>
          </a:p>
          <a:p>
            <a:pPr marL="457200" lvl="0" indent="-355600" algn="l" rtl="0">
              <a:lnSpc>
                <a:spcPct val="115000"/>
              </a:lnSpc>
              <a:spcBef>
                <a:spcPts val="0"/>
              </a:spcBef>
              <a:spcAft>
                <a:spcPts val="0"/>
              </a:spcAft>
              <a:buClr>
                <a:schemeClr val="dk1"/>
              </a:buClr>
              <a:buSzPts val="2000"/>
              <a:buFont typeface="Arial"/>
              <a:buChar char="●"/>
            </a:pPr>
            <a:r>
              <a:rPr lang="en-GB" sz="2000">
                <a:solidFill>
                  <a:schemeClr val="dk1"/>
                </a:solidFill>
                <a:latin typeface="Arial"/>
                <a:ea typeface="Arial"/>
                <a:cs typeface="Arial"/>
                <a:sym typeface="Arial"/>
              </a:rPr>
              <a:t>Learning Resources</a:t>
            </a:r>
            <a:endParaRPr sz="2000">
              <a:solidFill>
                <a:schemeClr val="dk1"/>
              </a:solidFill>
              <a:latin typeface="Arial"/>
              <a:ea typeface="Arial"/>
              <a:cs typeface="Arial"/>
              <a:sym typeface="Arial"/>
            </a:endParaRPr>
          </a:p>
          <a:p>
            <a:pPr marL="457200" lvl="0" indent="-355600" algn="l" rtl="0">
              <a:lnSpc>
                <a:spcPct val="115000"/>
              </a:lnSpc>
              <a:spcBef>
                <a:spcPts val="0"/>
              </a:spcBef>
              <a:spcAft>
                <a:spcPts val="0"/>
              </a:spcAft>
              <a:buClr>
                <a:schemeClr val="dk1"/>
              </a:buClr>
              <a:buSzPts val="2000"/>
              <a:buFont typeface="Arial"/>
              <a:buChar char="●"/>
            </a:pPr>
            <a:r>
              <a:rPr lang="en-GB" sz="2000">
                <a:solidFill>
                  <a:schemeClr val="dk1"/>
                </a:solidFill>
                <a:latin typeface="Arial"/>
                <a:ea typeface="Arial"/>
                <a:cs typeface="Arial"/>
                <a:sym typeface="Arial"/>
              </a:rPr>
              <a:t>Student Voice</a:t>
            </a:r>
            <a:endParaRPr sz="2000">
              <a:solidFill>
                <a:schemeClr val="dk1"/>
              </a:solidFill>
              <a:latin typeface="Arial"/>
              <a:ea typeface="Arial"/>
              <a:cs typeface="Arial"/>
              <a:sym typeface="Arial"/>
            </a:endParaRPr>
          </a:p>
          <a:p>
            <a:pPr marL="457200" lvl="0" indent="0" algn="l" rtl="0">
              <a:lnSpc>
                <a:spcPct val="115000"/>
              </a:lnSpc>
              <a:spcBef>
                <a:spcPts val="2900"/>
              </a:spcBef>
              <a:spcAft>
                <a:spcPts val="0"/>
              </a:spcAft>
              <a:buNone/>
            </a:pPr>
            <a:endParaRPr sz="2000">
              <a:solidFill>
                <a:schemeClr val="dk1"/>
              </a:solidFill>
              <a:latin typeface="Arial"/>
              <a:ea typeface="Arial"/>
              <a:cs typeface="Arial"/>
              <a:sym typeface="Arial"/>
            </a:endParaRPr>
          </a:p>
          <a:p>
            <a:pPr marL="0" lvl="0" indent="0" algn="l" rtl="0">
              <a:lnSpc>
                <a:spcPct val="115000"/>
              </a:lnSpc>
              <a:spcBef>
                <a:spcPts val="2900"/>
              </a:spcBef>
              <a:spcAft>
                <a:spcPts val="0"/>
              </a:spcAft>
              <a:buNone/>
            </a:pPr>
            <a:endParaRPr sz="2000">
              <a:solidFill>
                <a:schemeClr val="dk1"/>
              </a:solidFill>
              <a:latin typeface="Arial"/>
              <a:ea typeface="Arial"/>
              <a:cs typeface="Arial"/>
              <a:sym typeface="Arial"/>
            </a:endParaRPr>
          </a:p>
          <a:p>
            <a:pPr marL="0" lvl="0" indent="0" algn="l" rtl="0">
              <a:lnSpc>
                <a:spcPct val="115000"/>
              </a:lnSpc>
              <a:spcBef>
                <a:spcPts val="0"/>
              </a:spcBef>
              <a:spcAft>
                <a:spcPts val="0"/>
              </a:spcAft>
              <a:buNone/>
            </a:pPr>
            <a:endParaRPr sz="2000">
              <a:solidFill>
                <a:schemeClr val="dk1"/>
              </a:solidFill>
              <a:latin typeface="Arial"/>
              <a:ea typeface="Arial"/>
              <a:cs typeface="Arial"/>
              <a:sym typeface="Arial"/>
            </a:endParaRPr>
          </a:p>
          <a:p>
            <a:pPr marL="0" lvl="0" indent="0" algn="l" rtl="0">
              <a:lnSpc>
                <a:spcPct val="115000"/>
              </a:lnSpc>
              <a:spcBef>
                <a:spcPts val="0"/>
              </a:spcBef>
              <a:spcAft>
                <a:spcPts val="0"/>
              </a:spcAft>
              <a:buNone/>
            </a:pPr>
            <a:endParaRPr sz="2000">
              <a:solidFill>
                <a:schemeClr val="dk1"/>
              </a:solidFill>
              <a:latin typeface="Arial"/>
              <a:ea typeface="Arial"/>
              <a:cs typeface="Arial"/>
              <a:sym typeface="Arial"/>
            </a:endParaRPr>
          </a:p>
        </p:txBody>
      </p:sp>
      <p:pic>
        <p:nvPicPr>
          <p:cNvPr id="149" name="Google Shape;149;p16" descr="NSS Survey logo"/>
          <p:cNvPicPr preferRelativeResize="0"/>
          <p:nvPr/>
        </p:nvPicPr>
        <p:blipFill>
          <a:blip r:embed="rId3">
            <a:alphaModFix/>
          </a:blip>
          <a:stretch>
            <a:fillRect/>
          </a:stretch>
        </p:blipFill>
        <p:spPr>
          <a:xfrm>
            <a:off x="6182750" y="2543164"/>
            <a:ext cx="2324100" cy="1771650"/>
          </a:xfrm>
          <a:prstGeom prst="rect">
            <a:avLst/>
          </a:prstGeom>
          <a:noFill/>
          <a:ln>
            <a:noFill/>
          </a:ln>
        </p:spPr>
      </p:pic>
      <p:pic>
        <p:nvPicPr>
          <p:cNvPr id="150" name="Google Shape;150;p16"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151" name="Google Shape;151;p16">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0" y="5651348"/>
            <a:ext cx="9144002" cy="1206654"/>
          </a:xfrm>
          <a:prstGeom prst="rect">
            <a:avLst/>
          </a:prstGeom>
          <a:noFill/>
          <a:ln>
            <a:noFill/>
          </a:ln>
        </p:spPr>
      </p:pic>
      <p:sp>
        <p:nvSpPr>
          <p:cNvPr id="148" name="Google Shape;148;p16"/>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11</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55"/>
        <p:cNvGrpSpPr/>
        <p:nvPr/>
      </p:nvGrpSpPr>
      <p:grpSpPr>
        <a:xfrm>
          <a:off x="0" y="0"/>
          <a:ext cx="0" cy="0"/>
          <a:chOff x="0" y="0"/>
          <a:chExt cx="0" cy="0"/>
        </a:xfrm>
      </p:grpSpPr>
      <p:sp>
        <p:nvSpPr>
          <p:cNvPr id="158" name="Google Shape;158;p17"/>
          <p:cNvSpPr txBox="1">
            <a:spLocks noGrp="1"/>
          </p:cNvSpPr>
          <p:nvPr>
            <p:ph type="title"/>
          </p:nvPr>
        </p:nvSpPr>
        <p:spPr>
          <a:xfrm>
            <a:off x="3810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SzPct val="41237"/>
              <a:buNone/>
            </a:pPr>
            <a:r>
              <a:rPr lang="en-GB" sz="4850" b="1" dirty="0">
                <a:latin typeface="Arial"/>
                <a:ea typeface="Arial"/>
                <a:cs typeface="Arial"/>
                <a:sym typeface="Arial"/>
              </a:rPr>
              <a:t>Engagement practices </a:t>
            </a:r>
            <a:br>
              <a:rPr lang="en-GB" dirty="0"/>
            </a:br>
            <a:endParaRPr dirty="0"/>
          </a:p>
        </p:txBody>
      </p:sp>
      <p:sp>
        <p:nvSpPr>
          <p:cNvPr id="159" name="Google Shape;159;p17"/>
          <p:cNvSpPr txBox="1">
            <a:spLocks noGrp="1"/>
          </p:cNvSpPr>
          <p:nvPr>
            <p:ph type="body" idx="2"/>
          </p:nvPr>
        </p:nvSpPr>
        <p:spPr>
          <a:xfrm>
            <a:off x="381000" y="1143000"/>
            <a:ext cx="5429100" cy="4526100"/>
          </a:xfrm>
          <a:prstGeom prst="rect">
            <a:avLst/>
          </a:prstGeom>
          <a:noFill/>
          <a:ln>
            <a:noFill/>
          </a:ln>
        </p:spPr>
        <p:txBody>
          <a:bodyPr spcFirstLastPara="1" wrap="square" lIns="91425" tIns="45700" rIns="91425" bIns="45700" anchor="t" anchorCtr="0">
            <a:normAutofit fontScale="92500" lnSpcReduction="20000"/>
          </a:bodyPr>
          <a:lstStyle/>
          <a:p>
            <a:pPr marL="457200" lvl="0" indent="-353461" algn="l" rtl="0">
              <a:lnSpc>
                <a:spcPct val="100000"/>
              </a:lnSpc>
              <a:spcBef>
                <a:spcPts val="560"/>
              </a:spcBef>
              <a:spcAft>
                <a:spcPts val="0"/>
              </a:spcAft>
              <a:buSzPct val="100000"/>
              <a:buFont typeface="Arial"/>
              <a:buChar char="●"/>
            </a:pPr>
            <a:r>
              <a:rPr lang="en-GB" sz="2125" dirty="0">
                <a:solidFill>
                  <a:srgbClr val="3C3C3C"/>
                </a:solidFill>
                <a:latin typeface="Arial"/>
                <a:ea typeface="Arial"/>
                <a:cs typeface="Arial"/>
                <a:sym typeface="Arial"/>
              </a:rPr>
              <a:t>Lecturers draw on their experience in the classroom</a:t>
            </a:r>
            <a:endParaRPr sz="2125" dirty="0">
              <a:solidFill>
                <a:srgbClr val="3C3C3C"/>
              </a:solidFill>
              <a:latin typeface="Arial"/>
              <a:ea typeface="Arial"/>
              <a:cs typeface="Arial"/>
              <a:sym typeface="Arial"/>
            </a:endParaRPr>
          </a:p>
          <a:p>
            <a:pPr marL="457200" lvl="0" indent="0" algn="l" rtl="0">
              <a:lnSpc>
                <a:spcPct val="100000"/>
              </a:lnSpc>
              <a:spcBef>
                <a:spcPts val="560"/>
              </a:spcBef>
              <a:spcAft>
                <a:spcPts val="0"/>
              </a:spcAft>
              <a:buNone/>
            </a:pPr>
            <a:endParaRPr sz="2125" dirty="0">
              <a:solidFill>
                <a:srgbClr val="3C3C3C"/>
              </a:solidFill>
            </a:endParaRPr>
          </a:p>
          <a:p>
            <a:pPr marL="457200" lvl="0" indent="-353461" algn="l" rtl="0">
              <a:lnSpc>
                <a:spcPct val="100000"/>
              </a:lnSpc>
              <a:spcBef>
                <a:spcPts val="560"/>
              </a:spcBef>
              <a:spcAft>
                <a:spcPts val="0"/>
              </a:spcAft>
              <a:buClr>
                <a:srgbClr val="3C3C3C"/>
              </a:buClr>
              <a:buSzPct val="100000"/>
              <a:buFont typeface="Arial"/>
              <a:buChar char="●"/>
            </a:pPr>
            <a:r>
              <a:rPr lang="en-GB" sz="2125" dirty="0">
                <a:solidFill>
                  <a:srgbClr val="3C3C3C"/>
                </a:solidFill>
                <a:latin typeface="Arial"/>
                <a:ea typeface="Arial"/>
                <a:cs typeface="Arial"/>
                <a:sym typeface="Arial"/>
              </a:rPr>
              <a:t>Use a diversity of examples and authors from different countries and regions. </a:t>
            </a:r>
            <a:endParaRPr sz="2125" dirty="0">
              <a:solidFill>
                <a:srgbClr val="3C3C3C"/>
              </a:solidFill>
              <a:latin typeface="Arial"/>
              <a:ea typeface="Arial"/>
              <a:cs typeface="Arial"/>
              <a:sym typeface="Arial"/>
            </a:endParaRPr>
          </a:p>
          <a:p>
            <a:pPr marL="457200" lvl="0" indent="0" algn="l" rtl="0">
              <a:lnSpc>
                <a:spcPct val="100000"/>
              </a:lnSpc>
              <a:spcBef>
                <a:spcPts val="560"/>
              </a:spcBef>
              <a:spcAft>
                <a:spcPts val="0"/>
              </a:spcAft>
              <a:buNone/>
            </a:pPr>
            <a:endParaRPr sz="2125" dirty="0">
              <a:solidFill>
                <a:srgbClr val="3C3C3C"/>
              </a:solidFill>
            </a:endParaRPr>
          </a:p>
          <a:p>
            <a:pPr marL="457200" lvl="0" indent="-353461" algn="l" rtl="0">
              <a:lnSpc>
                <a:spcPct val="100000"/>
              </a:lnSpc>
              <a:spcBef>
                <a:spcPts val="1385"/>
              </a:spcBef>
              <a:spcAft>
                <a:spcPts val="0"/>
              </a:spcAft>
              <a:buSzPct val="100000"/>
              <a:buFont typeface="Arial"/>
              <a:buChar char="●"/>
            </a:pPr>
            <a:r>
              <a:rPr lang="en-GB" sz="2125" b="0" i="0" dirty="0">
                <a:solidFill>
                  <a:srgbClr val="3C3C3C"/>
                </a:solidFill>
                <a:latin typeface="Arial"/>
                <a:ea typeface="Arial"/>
                <a:cs typeface="Arial"/>
                <a:sym typeface="Arial"/>
              </a:rPr>
              <a:t>Provide a pre-reading or catch-up opportunities via non-traditional routes</a:t>
            </a:r>
            <a:endParaRPr sz="2125" b="0" i="0" dirty="0">
              <a:solidFill>
                <a:srgbClr val="3C3C3C"/>
              </a:solidFill>
              <a:latin typeface="Arial"/>
              <a:ea typeface="Arial"/>
              <a:cs typeface="Arial"/>
              <a:sym typeface="Arial"/>
            </a:endParaRPr>
          </a:p>
          <a:p>
            <a:pPr marL="457200" lvl="0" indent="0" algn="l" rtl="0">
              <a:lnSpc>
                <a:spcPct val="100000"/>
              </a:lnSpc>
              <a:spcBef>
                <a:spcPts val="1385"/>
              </a:spcBef>
              <a:spcAft>
                <a:spcPts val="0"/>
              </a:spcAft>
              <a:buNone/>
            </a:pPr>
            <a:endParaRPr sz="2125" dirty="0">
              <a:solidFill>
                <a:srgbClr val="3C3C3C"/>
              </a:solidFill>
            </a:endParaRPr>
          </a:p>
          <a:p>
            <a:pPr marL="457200" lvl="0" indent="-353461" algn="l" rtl="0">
              <a:lnSpc>
                <a:spcPct val="100000"/>
              </a:lnSpc>
              <a:spcBef>
                <a:spcPts val="1385"/>
              </a:spcBef>
              <a:spcAft>
                <a:spcPts val="0"/>
              </a:spcAft>
              <a:buSzPct val="100000"/>
              <a:buFont typeface="Arial"/>
              <a:buChar char="●"/>
            </a:pPr>
            <a:r>
              <a:rPr lang="en-GB" sz="2125" b="0" i="0" dirty="0">
                <a:solidFill>
                  <a:srgbClr val="3C3C3C"/>
                </a:solidFill>
                <a:latin typeface="Arial"/>
                <a:ea typeface="Arial"/>
                <a:cs typeface="Arial"/>
                <a:sym typeface="Arial"/>
              </a:rPr>
              <a:t>Flexibility and </a:t>
            </a:r>
            <a:r>
              <a:rPr lang="en-GB" sz="2125" dirty="0">
                <a:solidFill>
                  <a:srgbClr val="3C3C3C"/>
                </a:solidFill>
                <a:latin typeface="Arial"/>
                <a:ea typeface="Arial"/>
                <a:cs typeface="Arial"/>
                <a:sym typeface="Arial"/>
              </a:rPr>
              <a:t>empathy</a:t>
            </a:r>
            <a:endParaRPr sz="2125" dirty="0">
              <a:solidFill>
                <a:srgbClr val="3C3C3C"/>
              </a:solidFill>
              <a:latin typeface="Arial"/>
              <a:ea typeface="Arial"/>
              <a:cs typeface="Arial"/>
              <a:sym typeface="Arial"/>
            </a:endParaRPr>
          </a:p>
          <a:p>
            <a:pPr marL="457200" lvl="0" indent="0" algn="l" rtl="0">
              <a:lnSpc>
                <a:spcPct val="100000"/>
              </a:lnSpc>
              <a:spcBef>
                <a:spcPts val="1385"/>
              </a:spcBef>
              <a:spcAft>
                <a:spcPts val="0"/>
              </a:spcAft>
              <a:buNone/>
            </a:pPr>
            <a:endParaRPr sz="2125" dirty="0">
              <a:solidFill>
                <a:srgbClr val="3C3C3C"/>
              </a:solidFill>
            </a:endParaRPr>
          </a:p>
          <a:p>
            <a:pPr marL="457200" lvl="0" indent="-353461" algn="l" rtl="0">
              <a:lnSpc>
                <a:spcPct val="100000"/>
              </a:lnSpc>
              <a:spcBef>
                <a:spcPts val="1385"/>
              </a:spcBef>
              <a:spcAft>
                <a:spcPts val="0"/>
              </a:spcAft>
              <a:buSzPct val="100000"/>
              <a:buFont typeface="Arial"/>
              <a:buChar char="●"/>
            </a:pPr>
            <a:r>
              <a:rPr lang="en-GB" sz="2125" b="0" i="0" dirty="0">
                <a:solidFill>
                  <a:srgbClr val="3C3C3C"/>
                </a:solidFill>
                <a:latin typeface="Arial"/>
                <a:ea typeface="Arial"/>
                <a:cs typeface="Arial"/>
                <a:sym typeface="Arial"/>
              </a:rPr>
              <a:t>Tailored services</a:t>
            </a:r>
            <a:endParaRPr sz="2125" dirty="0"/>
          </a:p>
          <a:p>
            <a:pPr marL="50800" lvl="0" indent="0" algn="l" rtl="0">
              <a:lnSpc>
                <a:spcPct val="100000"/>
              </a:lnSpc>
              <a:spcBef>
                <a:spcPts val="1385"/>
              </a:spcBef>
              <a:spcAft>
                <a:spcPts val="825"/>
              </a:spcAft>
              <a:buSzPct val="127272"/>
              <a:buNone/>
            </a:pPr>
            <a:endParaRPr dirty="0"/>
          </a:p>
        </p:txBody>
      </p:sp>
      <p:sp>
        <p:nvSpPr>
          <p:cNvPr id="160" name="Google Shape;160;p17"/>
          <p:cNvSpPr/>
          <p:nvPr/>
        </p:nvSpPr>
        <p:spPr>
          <a:xfrm>
            <a:off x="5578228" y="2534922"/>
            <a:ext cx="3108572" cy="1056183"/>
          </a:xfrm>
          <a:prstGeom prst="leftRightArrow">
            <a:avLst>
              <a:gd name="adj1" fmla="val 50000"/>
              <a:gd name="adj2" fmla="val 50000"/>
            </a:avLst>
          </a:prstGeom>
          <a:solidFill>
            <a:schemeClr val="bg2">
              <a:lumMod val="5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a:solidFill>
                  <a:schemeClr val="lt1"/>
                </a:solidFill>
                <a:latin typeface="Arial"/>
                <a:ea typeface="Arial"/>
                <a:cs typeface="Arial"/>
                <a:sym typeface="Arial"/>
              </a:rPr>
              <a:t>Attendance</a:t>
            </a:r>
            <a:endParaRPr/>
          </a:p>
        </p:txBody>
      </p:sp>
      <p:sp>
        <p:nvSpPr>
          <p:cNvPr id="161" name="Google Shape;161;p17"/>
          <p:cNvSpPr/>
          <p:nvPr/>
        </p:nvSpPr>
        <p:spPr>
          <a:xfrm>
            <a:off x="5618725" y="3730734"/>
            <a:ext cx="3108572" cy="1056183"/>
          </a:xfrm>
          <a:prstGeom prst="leftRightArrow">
            <a:avLst>
              <a:gd name="adj1" fmla="val 50000"/>
              <a:gd name="adj2" fmla="val 50000"/>
            </a:avLst>
          </a:prstGeom>
          <a:solidFill>
            <a:schemeClr val="bg2">
              <a:lumMod val="5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400" b="0" i="0" u="none" strike="noStrike" cap="none" dirty="0">
                <a:solidFill>
                  <a:schemeClr val="lt1"/>
                </a:solidFill>
                <a:latin typeface="Arial"/>
                <a:ea typeface="Arial"/>
                <a:cs typeface="Arial"/>
                <a:sym typeface="Arial"/>
              </a:rPr>
              <a:t>Interaction</a:t>
            </a:r>
            <a:endParaRPr dirty="0"/>
          </a:p>
        </p:txBody>
      </p:sp>
      <p:pic>
        <p:nvPicPr>
          <p:cNvPr id="162" name="Google Shape;162;p17"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163" name="Google Shape;163;p17" descr="BSU + Transform-ED + Partn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67"/>
        <p:cNvGrpSpPr/>
        <p:nvPr/>
      </p:nvGrpSpPr>
      <p:grpSpPr>
        <a:xfrm>
          <a:off x="0" y="0"/>
          <a:ext cx="0" cy="0"/>
          <a:chOff x="0" y="0"/>
          <a:chExt cx="0" cy="0"/>
        </a:xfrm>
      </p:grpSpPr>
      <p:sp>
        <p:nvSpPr>
          <p:cNvPr id="173" name="Google Shape;173;p18"/>
          <p:cNvSpPr txBox="1">
            <a:spLocks noGrp="1"/>
          </p:cNvSpPr>
          <p:nvPr>
            <p:ph type="title"/>
          </p:nvPr>
        </p:nvSpPr>
        <p:spPr>
          <a:xfrm>
            <a:off x="3810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SzPct val="41237"/>
              <a:buNone/>
            </a:pPr>
            <a:r>
              <a:rPr lang="en-GB" sz="4850" b="1">
                <a:latin typeface="Arial"/>
                <a:ea typeface="Arial"/>
                <a:cs typeface="Arial"/>
                <a:sym typeface="Arial"/>
              </a:rPr>
              <a:t>Engagement </a:t>
            </a:r>
            <a:r>
              <a:rPr lang="en-GB" sz="4850"/>
              <a:t>strategies (1)</a:t>
            </a:r>
            <a:r>
              <a:rPr lang="en-GB" sz="4850" b="1">
                <a:latin typeface="Arial"/>
                <a:ea typeface="Arial"/>
                <a:cs typeface="Arial"/>
                <a:sym typeface="Arial"/>
              </a:rPr>
              <a:t> </a:t>
            </a:r>
            <a:br>
              <a:rPr lang="en-GB"/>
            </a:br>
            <a:endParaRPr/>
          </a:p>
        </p:txBody>
      </p:sp>
      <p:graphicFrame>
        <p:nvGraphicFramePr>
          <p:cNvPr id="169" name="Google Shape;169;p18"/>
          <p:cNvGraphicFramePr/>
          <p:nvPr>
            <p:extLst>
              <p:ext uri="{D42A27DB-BD31-4B8C-83A1-F6EECF244321}">
                <p14:modId xmlns:p14="http://schemas.microsoft.com/office/powerpoint/2010/main" val="1831314113"/>
              </p:ext>
            </p:extLst>
          </p:nvPr>
        </p:nvGraphicFramePr>
        <p:xfrm>
          <a:off x="524655" y="1409075"/>
          <a:ext cx="7959750" cy="4175690"/>
        </p:xfrm>
        <a:graphic>
          <a:graphicData uri="http://schemas.openxmlformats.org/drawingml/2006/table">
            <a:tbl>
              <a:tblPr firstRow="1" bandRow="1">
                <a:noFill/>
                <a:tableStyleId>{5F051CE9-4EDA-4FA3-AA87-34D799B780A5}</a:tableStyleId>
              </a:tblPr>
              <a:tblGrid>
                <a:gridCol w="2653250">
                  <a:extLst>
                    <a:ext uri="{9D8B030D-6E8A-4147-A177-3AD203B41FA5}">
                      <a16:colId xmlns:a16="http://schemas.microsoft.com/office/drawing/2014/main" val="20000"/>
                    </a:ext>
                  </a:extLst>
                </a:gridCol>
                <a:gridCol w="2653250">
                  <a:extLst>
                    <a:ext uri="{9D8B030D-6E8A-4147-A177-3AD203B41FA5}">
                      <a16:colId xmlns:a16="http://schemas.microsoft.com/office/drawing/2014/main" val="20001"/>
                    </a:ext>
                  </a:extLst>
                </a:gridCol>
                <a:gridCol w="2653250">
                  <a:extLst>
                    <a:ext uri="{9D8B030D-6E8A-4147-A177-3AD203B41FA5}">
                      <a16:colId xmlns:a16="http://schemas.microsoft.com/office/drawing/2014/main" val="20002"/>
                    </a:ext>
                  </a:extLst>
                </a:gridCol>
              </a:tblGrid>
              <a:tr h="792400">
                <a:tc>
                  <a:txBody>
                    <a:bodyPr/>
                    <a:lstStyle/>
                    <a:p>
                      <a:pPr marL="0" marR="0" lvl="0" indent="0" algn="l" rtl="0">
                        <a:lnSpc>
                          <a:spcPct val="100000"/>
                        </a:lnSpc>
                        <a:spcBef>
                          <a:spcPts val="0"/>
                        </a:spcBef>
                        <a:spcAft>
                          <a:spcPts val="0"/>
                        </a:spcAft>
                        <a:buNone/>
                      </a:pPr>
                      <a:r>
                        <a:rPr lang="en-GB" sz="2400" u="none" strike="noStrike" cap="none"/>
                        <a:t>Campus</a:t>
                      </a:r>
                      <a:endParaRPr sz="2400"/>
                    </a:p>
                  </a:txBody>
                  <a:tcPr marL="91450" marR="91450" marT="45725" marB="45725"/>
                </a:tc>
                <a:tc>
                  <a:txBody>
                    <a:bodyPr/>
                    <a:lstStyle/>
                    <a:p>
                      <a:pPr marL="0" marR="0" lvl="0" indent="0" algn="l" rtl="0">
                        <a:lnSpc>
                          <a:spcPct val="100000"/>
                        </a:lnSpc>
                        <a:spcBef>
                          <a:spcPts val="0"/>
                        </a:spcBef>
                        <a:spcAft>
                          <a:spcPts val="0"/>
                        </a:spcAft>
                        <a:buNone/>
                      </a:pPr>
                      <a:r>
                        <a:rPr lang="en-GB" sz="2400" u="none" strike="noStrike" cap="none"/>
                        <a:t>Curriculum</a:t>
                      </a:r>
                      <a:endParaRPr sz="2400"/>
                    </a:p>
                  </a:txBody>
                  <a:tcPr marL="91450" marR="91450" marT="45725" marB="45725"/>
                </a:tc>
                <a:tc>
                  <a:txBody>
                    <a:bodyPr/>
                    <a:lstStyle/>
                    <a:p>
                      <a:pPr marL="0" marR="0" lvl="0" indent="0" algn="l" rtl="0">
                        <a:lnSpc>
                          <a:spcPct val="100000"/>
                        </a:lnSpc>
                        <a:spcBef>
                          <a:spcPts val="0"/>
                        </a:spcBef>
                        <a:spcAft>
                          <a:spcPts val="0"/>
                        </a:spcAft>
                        <a:buNone/>
                      </a:pPr>
                      <a:r>
                        <a:rPr lang="en-GB" sz="2400" u="none" strike="noStrike" cap="none"/>
                        <a:t>Community</a:t>
                      </a:r>
                      <a:endParaRPr sz="2400"/>
                    </a:p>
                  </a:txBody>
                  <a:tcPr marL="91450" marR="91450" marT="45725" marB="45725"/>
                </a:tc>
                <a:extLst>
                  <a:ext uri="{0D108BD9-81ED-4DB2-BD59-A6C34878D82A}">
                    <a16:rowId xmlns:a16="http://schemas.microsoft.com/office/drawing/2014/main" val="10000"/>
                  </a:ext>
                </a:extLst>
              </a:tr>
              <a:tr h="3054825">
                <a:tc>
                  <a:txBody>
                    <a:bodyPr/>
                    <a:lstStyle/>
                    <a:p>
                      <a:pPr marL="0" marR="0" lvl="0" indent="0" algn="l" rtl="0">
                        <a:lnSpc>
                          <a:spcPct val="100000"/>
                        </a:lnSpc>
                        <a:spcBef>
                          <a:spcPts val="0"/>
                        </a:spcBef>
                        <a:spcAft>
                          <a:spcPts val="0"/>
                        </a:spcAft>
                        <a:buNone/>
                      </a:pPr>
                      <a:r>
                        <a:rPr lang="en-GB" sz="2400" u="none" strike="noStrike" cap="none" dirty="0"/>
                        <a:t>How can the campus be adapted for </a:t>
                      </a:r>
                      <a:r>
                        <a:rPr lang="en-GB" sz="2400" dirty="0"/>
                        <a:t>your type of </a:t>
                      </a:r>
                      <a:r>
                        <a:rPr lang="en-GB" sz="2400" u="none" strike="noStrike" cap="none" dirty="0"/>
                        <a:t>students (e.g. childcare, gardens)</a:t>
                      </a:r>
                      <a:endParaRPr sz="2400" dirty="0"/>
                    </a:p>
                  </a:txBody>
                  <a:tcPr marL="91450" marR="91450" marT="45725" marB="45725"/>
                </a:tc>
                <a:tc>
                  <a:txBody>
                    <a:bodyPr/>
                    <a:lstStyle/>
                    <a:p>
                      <a:pPr marL="0" marR="0" lvl="0" indent="0" algn="l" rtl="0">
                        <a:lnSpc>
                          <a:spcPct val="100000"/>
                        </a:lnSpc>
                        <a:spcBef>
                          <a:spcPts val="0"/>
                        </a:spcBef>
                        <a:spcAft>
                          <a:spcPts val="0"/>
                        </a:spcAft>
                        <a:buNone/>
                      </a:pPr>
                      <a:r>
                        <a:rPr lang="en-GB" sz="2400" u="none" strike="noStrike" cap="none" dirty="0"/>
                        <a:t>How is the curriculum adapted to </a:t>
                      </a:r>
                      <a:r>
                        <a:rPr lang="en-GB" sz="2400" dirty="0"/>
                        <a:t>your type of</a:t>
                      </a:r>
                      <a:r>
                        <a:rPr lang="en-GB" sz="2400" u="none" strike="noStrike" cap="none" dirty="0"/>
                        <a:t> students' needs and what support is offered? (e.g. </a:t>
                      </a:r>
                      <a:r>
                        <a:rPr lang="en-GB" sz="2400" dirty="0"/>
                        <a:t>academic language)</a:t>
                      </a:r>
                      <a:endParaRPr sz="2400" dirty="0"/>
                    </a:p>
                  </a:txBody>
                  <a:tcPr marL="91450" marR="91450" marT="45725" marB="45725"/>
                </a:tc>
                <a:tc>
                  <a:txBody>
                    <a:bodyPr/>
                    <a:lstStyle/>
                    <a:p>
                      <a:pPr marL="0" marR="0" lvl="0" indent="0" algn="l" rtl="0">
                        <a:lnSpc>
                          <a:spcPct val="100000"/>
                        </a:lnSpc>
                        <a:spcBef>
                          <a:spcPts val="0"/>
                        </a:spcBef>
                        <a:spcAft>
                          <a:spcPts val="0"/>
                        </a:spcAft>
                        <a:buNone/>
                      </a:pPr>
                      <a:r>
                        <a:rPr lang="en-GB" sz="2400" u="none" strike="noStrike" cap="none" dirty="0"/>
                        <a:t>How does </a:t>
                      </a:r>
                      <a:r>
                        <a:rPr lang="en-GB" sz="2400" dirty="0"/>
                        <a:t>your institution </a:t>
                      </a:r>
                      <a:r>
                        <a:rPr lang="en-GB" sz="2400" u="none" strike="noStrike" cap="none" dirty="0"/>
                        <a:t>enhance a sense of belonging and community support?</a:t>
                      </a:r>
                      <a:endParaRPr sz="2400" dirty="0"/>
                    </a:p>
                  </a:txBody>
                  <a:tcPr marL="91450" marR="91450" marT="45725" marB="45725"/>
                </a:tc>
                <a:extLst>
                  <a:ext uri="{0D108BD9-81ED-4DB2-BD59-A6C34878D82A}">
                    <a16:rowId xmlns:a16="http://schemas.microsoft.com/office/drawing/2014/main" val="10001"/>
                  </a:ext>
                </a:extLst>
              </a:tr>
            </a:tbl>
          </a:graphicData>
        </a:graphic>
      </p:graphicFrame>
      <p:pic>
        <p:nvPicPr>
          <p:cNvPr id="171" name="Google Shape;171;p18">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3657600" y="5643925"/>
            <a:ext cx="914400" cy="914400"/>
          </a:xfrm>
          <a:prstGeom prst="rect">
            <a:avLst/>
          </a:prstGeom>
          <a:noFill/>
          <a:ln>
            <a:noFill/>
          </a:ln>
        </p:spPr>
      </p:pic>
      <p:sp>
        <p:nvSpPr>
          <p:cNvPr id="172" name="Google Shape;172;p18">
            <a:extLst>
              <a:ext uri="{C183D7F6-B498-43B3-948B-1728B52AA6E4}">
                <adec:decorative xmlns:adec="http://schemas.microsoft.com/office/drawing/2017/decorative" val="1"/>
              </a:ext>
            </a:extLst>
          </p:cNvPr>
          <p:cNvSpPr txBox="1"/>
          <p:nvPr/>
        </p:nvSpPr>
        <p:spPr>
          <a:xfrm>
            <a:off x="3404514" y="65583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174" name="Google Shape;174;p18" descr="BSU + Transform-ED + Parter logos&#10;"/>
          <p:cNvPicPr preferRelativeResize="0"/>
          <p:nvPr/>
        </p:nvPicPr>
        <p:blipFill rotWithShape="1">
          <a:blip r:embed="rId5">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78"/>
        <p:cNvGrpSpPr/>
        <p:nvPr/>
      </p:nvGrpSpPr>
      <p:grpSpPr>
        <a:xfrm>
          <a:off x="0" y="0"/>
          <a:ext cx="0" cy="0"/>
          <a:chOff x="0" y="0"/>
          <a:chExt cx="0" cy="0"/>
        </a:xfrm>
      </p:grpSpPr>
      <p:sp>
        <p:nvSpPr>
          <p:cNvPr id="184" name="Google Shape;184;p19"/>
          <p:cNvSpPr txBox="1">
            <a:spLocks noGrp="1"/>
          </p:cNvSpPr>
          <p:nvPr>
            <p:ph type="title"/>
          </p:nvPr>
        </p:nvSpPr>
        <p:spPr>
          <a:xfrm>
            <a:off x="3810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SzPct val="41237"/>
              <a:buNone/>
            </a:pPr>
            <a:r>
              <a:rPr lang="en-GB" sz="4850" b="1">
                <a:latin typeface="Arial"/>
                <a:ea typeface="Arial"/>
                <a:cs typeface="Arial"/>
                <a:sym typeface="Arial"/>
              </a:rPr>
              <a:t>Engagement </a:t>
            </a:r>
            <a:r>
              <a:rPr lang="en-GB" sz="4850"/>
              <a:t>strategies (2)</a:t>
            </a:r>
            <a:r>
              <a:rPr lang="en-GB" sz="4850" b="1">
                <a:latin typeface="Arial"/>
                <a:ea typeface="Arial"/>
                <a:cs typeface="Arial"/>
                <a:sym typeface="Arial"/>
              </a:rPr>
              <a:t> </a:t>
            </a:r>
            <a:br>
              <a:rPr lang="en-GB"/>
            </a:br>
            <a:endParaRPr/>
          </a:p>
        </p:txBody>
      </p:sp>
      <p:graphicFrame>
        <p:nvGraphicFramePr>
          <p:cNvPr id="180" name="Google Shape;180;p19"/>
          <p:cNvGraphicFramePr/>
          <p:nvPr>
            <p:extLst>
              <p:ext uri="{D42A27DB-BD31-4B8C-83A1-F6EECF244321}">
                <p14:modId xmlns:p14="http://schemas.microsoft.com/office/powerpoint/2010/main" val="4133296640"/>
              </p:ext>
            </p:extLst>
          </p:nvPr>
        </p:nvGraphicFramePr>
        <p:xfrm>
          <a:off x="524655" y="1409075"/>
          <a:ext cx="7959750" cy="3831825"/>
        </p:xfrm>
        <a:graphic>
          <a:graphicData uri="http://schemas.openxmlformats.org/drawingml/2006/table">
            <a:tbl>
              <a:tblPr firstRow="1" bandRow="1">
                <a:noFill/>
                <a:tableStyleId>{5F051CE9-4EDA-4FA3-AA87-34D799B780A5}</a:tableStyleId>
              </a:tblPr>
              <a:tblGrid>
                <a:gridCol w="2653250">
                  <a:extLst>
                    <a:ext uri="{9D8B030D-6E8A-4147-A177-3AD203B41FA5}">
                      <a16:colId xmlns:a16="http://schemas.microsoft.com/office/drawing/2014/main" val="20000"/>
                    </a:ext>
                  </a:extLst>
                </a:gridCol>
                <a:gridCol w="2653250">
                  <a:extLst>
                    <a:ext uri="{9D8B030D-6E8A-4147-A177-3AD203B41FA5}">
                      <a16:colId xmlns:a16="http://schemas.microsoft.com/office/drawing/2014/main" val="20001"/>
                    </a:ext>
                  </a:extLst>
                </a:gridCol>
                <a:gridCol w="2653250">
                  <a:extLst>
                    <a:ext uri="{9D8B030D-6E8A-4147-A177-3AD203B41FA5}">
                      <a16:colId xmlns:a16="http://schemas.microsoft.com/office/drawing/2014/main" val="20002"/>
                    </a:ext>
                  </a:extLst>
                </a:gridCol>
              </a:tblGrid>
              <a:tr h="685725">
                <a:tc>
                  <a:txBody>
                    <a:bodyPr/>
                    <a:lstStyle/>
                    <a:p>
                      <a:pPr marL="0" marR="0" lvl="0" indent="0" algn="l" rtl="0">
                        <a:lnSpc>
                          <a:spcPct val="100000"/>
                        </a:lnSpc>
                        <a:spcBef>
                          <a:spcPts val="0"/>
                        </a:spcBef>
                        <a:spcAft>
                          <a:spcPts val="0"/>
                        </a:spcAft>
                        <a:buNone/>
                      </a:pPr>
                      <a:r>
                        <a:rPr lang="en-GB" sz="2400" u="none" strike="noStrike" cap="none"/>
                        <a:t>Campus</a:t>
                      </a:r>
                      <a:endParaRPr/>
                    </a:p>
                  </a:txBody>
                  <a:tcPr marL="91450" marR="91450" marT="45725" marB="45725"/>
                </a:tc>
                <a:tc>
                  <a:txBody>
                    <a:bodyPr/>
                    <a:lstStyle/>
                    <a:p>
                      <a:pPr marL="0" marR="0" lvl="0" indent="0" algn="l" rtl="0">
                        <a:lnSpc>
                          <a:spcPct val="100000"/>
                        </a:lnSpc>
                        <a:spcBef>
                          <a:spcPts val="0"/>
                        </a:spcBef>
                        <a:spcAft>
                          <a:spcPts val="0"/>
                        </a:spcAft>
                        <a:buNone/>
                      </a:pPr>
                      <a:r>
                        <a:rPr lang="en-GB" sz="2400" u="none" strike="noStrike" cap="none"/>
                        <a:t>Curriculum</a:t>
                      </a:r>
                      <a:endParaRPr/>
                    </a:p>
                  </a:txBody>
                  <a:tcPr marL="91450" marR="91450" marT="45725" marB="45725"/>
                </a:tc>
                <a:tc>
                  <a:txBody>
                    <a:bodyPr/>
                    <a:lstStyle/>
                    <a:p>
                      <a:pPr marL="0" marR="0" lvl="0" indent="0" algn="l" rtl="0">
                        <a:lnSpc>
                          <a:spcPct val="100000"/>
                        </a:lnSpc>
                        <a:spcBef>
                          <a:spcPts val="0"/>
                        </a:spcBef>
                        <a:spcAft>
                          <a:spcPts val="0"/>
                        </a:spcAft>
                        <a:buNone/>
                      </a:pPr>
                      <a:r>
                        <a:rPr lang="en-GB" sz="2400" u="none" strike="noStrike" cap="none"/>
                        <a:t>Community</a:t>
                      </a:r>
                      <a:endParaRPr/>
                    </a:p>
                  </a:txBody>
                  <a:tcPr marL="91450" marR="91450" marT="45725" marB="45725"/>
                </a:tc>
                <a:extLst>
                  <a:ext uri="{0D108BD9-81ED-4DB2-BD59-A6C34878D82A}">
                    <a16:rowId xmlns:a16="http://schemas.microsoft.com/office/drawing/2014/main" val="10000"/>
                  </a:ext>
                </a:extLst>
              </a:tr>
              <a:tr h="3146100">
                <a:tc>
                  <a:txBody>
                    <a:bodyPr/>
                    <a:lstStyle/>
                    <a:p>
                      <a:pPr marL="0" marR="0" lvl="0" indent="0" algn="l" rtl="0">
                        <a:lnSpc>
                          <a:spcPct val="100000"/>
                        </a:lnSpc>
                        <a:spcBef>
                          <a:spcPts val="0"/>
                        </a:spcBef>
                        <a:spcAft>
                          <a:spcPts val="0"/>
                        </a:spcAft>
                        <a:buNone/>
                      </a:pPr>
                      <a:r>
                        <a:rPr lang="en-GB" sz="2400" u="none" strike="noStrike" cap="none" dirty="0"/>
                        <a:t>How can the campus </a:t>
                      </a:r>
                      <a:r>
                        <a:rPr lang="en-GB" sz="2400" dirty="0"/>
                        <a:t>welcome the student with a rich cultural (international) background)?</a:t>
                      </a:r>
                      <a:endParaRPr dirty="0"/>
                    </a:p>
                  </a:txBody>
                  <a:tcPr marL="91450" marR="91450" marT="45725" marB="45725"/>
                </a:tc>
                <a:tc>
                  <a:txBody>
                    <a:bodyPr/>
                    <a:lstStyle/>
                    <a:p>
                      <a:pPr marL="0" marR="0" lvl="0" indent="0" algn="l" rtl="0">
                        <a:lnSpc>
                          <a:spcPct val="100000"/>
                        </a:lnSpc>
                        <a:spcBef>
                          <a:spcPts val="0"/>
                        </a:spcBef>
                        <a:spcAft>
                          <a:spcPts val="0"/>
                        </a:spcAft>
                        <a:buNone/>
                      </a:pPr>
                      <a:r>
                        <a:rPr lang="en-GB" sz="2400" u="none" strike="noStrike" cap="none" dirty="0"/>
                        <a:t>How are </a:t>
                      </a:r>
                      <a:r>
                        <a:rPr lang="en-GB" sz="2400" dirty="0"/>
                        <a:t>ideas from decolonising the curriculum being applied in the development of the courses?</a:t>
                      </a:r>
                      <a:endParaRPr dirty="0"/>
                    </a:p>
                  </a:txBody>
                  <a:tcPr marL="91450" marR="91450" marT="45725" marB="45725"/>
                </a:tc>
                <a:tc>
                  <a:txBody>
                    <a:bodyPr/>
                    <a:lstStyle/>
                    <a:p>
                      <a:pPr marL="0" marR="0" lvl="0" indent="0" algn="l" rtl="0">
                        <a:lnSpc>
                          <a:spcPct val="100000"/>
                        </a:lnSpc>
                        <a:spcBef>
                          <a:spcPts val="0"/>
                        </a:spcBef>
                        <a:spcAft>
                          <a:spcPts val="0"/>
                        </a:spcAft>
                        <a:buNone/>
                      </a:pPr>
                      <a:r>
                        <a:rPr lang="en-GB" sz="2400" u="none" strike="noStrike" cap="none" dirty="0"/>
                        <a:t>How can the </a:t>
                      </a:r>
                      <a:r>
                        <a:rPr lang="en-GB" sz="2400" dirty="0"/>
                        <a:t>institution offer support beyond the degree and create global networks? </a:t>
                      </a:r>
                      <a:endParaRPr dirty="0"/>
                    </a:p>
                  </a:txBody>
                  <a:tcPr marL="91450" marR="91450" marT="45725" marB="45725"/>
                </a:tc>
                <a:extLst>
                  <a:ext uri="{0D108BD9-81ED-4DB2-BD59-A6C34878D82A}">
                    <a16:rowId xmlns:a16="http://schemas.microsoft.com/office/drawing/2014/main" val="10001"/>
                  </a:ext>
                </a:extLst>
              </a:tr>
            </a:tbl>
          </a:graphicData>
        </a:graphic>
      </p:graphicFrame>
      <p:pic>
        <p:nvPicPr>
          <p:cNvPr id="182" name="Google Shape;182;p19">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3657600" y="5643925"/>
            <a:ext cx="914400" cy="914400"/>
          </a:xfrm>
          <a:prstGeom prst="rect">
            <a:avLst/>
          </a:prstGeom>
          <a:noFill/>
          <a:ln>
            <a:noFill/>
          </a:ln>
        </p:spPr>
      </p:pic>
      <p:sp>
        <p:nvSpPr>
          <p:cNvPr id="183" name="Google Shape;183;p19">
            <a:extLst>
              <a:ext uri="{C183D7F6-B498-43B3-948B-1728B52AA6E4}">
                <adec:decorative xmlns:adec="http://schemas.microsoft.com/office/drawing/2017/decorative" val="1"/>
              </a:ext>
            </a:extLst>
          </p:cNvPr>
          <p:cNvSpPr txBox="1"/>
          <p:nvPr/>
        </p:nvSpPr>
        <p:spPr>
          <a:xfrm>
            <a:off x="3404514" y="65583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185" name="Google Shape;185;p19" descr="BSU + Transform-ED + Parter logos&#10;"/>
          <p:cNvPicPr preferRelativeResize="0"/>
          <p:nvPr/>
        </p:nvPicPr>
        <p:blipFill rotWithShape="1">
          <a:blip r:embed="rId5">
            <a:alphaModFix/>
          </a:blip>
          <a:srcRect r="517"/>
          <a:stretch/>
        </p:blipFill>
        <p:spPr>
          <a:xfrm>
            <a:off x="0" y="5643925"/>
            <a:ext cx="9151200" cy="1245450"/>
          </a:xfrm>
          <a:prstGeom prst="rect">
            <a:avLst/>
          </a:prstGeom>
          <a:noFill/>
          <a:ln>
            <a:noFill/>
          </a:ln>
        </p:spPr>
      </p:pic>
      <p:pic>
        <p:nvPicPr>
          <p:cNvPr id="186" name="Google Shape;186;p19">
            <a:extLst>
              <a:ext uri="{C183D7F6-B498-43B3-948B-1728B52AA6E4}">
                <adec:decorative xmlns:adec="http://schemas.microsoft.com/office/drawing/2017/decorative" val="1"/>
              </a:ext>
            </a:extLst>
          </p:cNvPr>
          <p:cNvPicPr preferRelativeResize="0"/>
          <p:nvPr/>
        </p:nvPicPr>
        <p:blipFill>
          <a:blip r:embed="rId6">
            <a:alphaModFix/>
          </a:blip>
          <a:stretch>
            <a:fillRect/>
          </a:stretch>
        </p:blipFill>
        <p:spPr>
          <a:xfrm>
            <a:off x="0" y="5651348"/>
            <a:ext cx="9144002" cy="1206654"/>
          </a:xfrm>
          <a:prstGeom prst="rect">
            <a:avLst/>
          </a:prstGeom>
          <a:noFill/>
          <a:ln>
            <a:noFill/>
          </a:ln>
        </p:spPr>
      </p:pic>
      <p:pic>
        <p:nvPicPr>
          <p:cNvPr id="187" name="Google Shape;187;p19">
            <a:extLst>
              <a:ext uri="{C183D7F6-B498-43B3-948B-1728B52AA6E4}">
                <adec:decorative xmlns:adec="http://schemas.microsoft.com/office/drawing/2017/decorative" val="1"/>
              </a:ext>
            </a:extLst>
          </p:cNvPr>
          <p:cNvPicPr preferRelativeResize="0"/>
          <p:nvPr/>
        </p:nvPicPr>
        <p:blipFill rotWithShape="1">
          <a:blip r:embed="rId5">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Shape 191"/>
        <p:cNvGrpSpPr/>
        <p:nvPr/>
      </p:nvGrpSpPr>
      <p:grpSpPr>
        <a:xfrm>
          <a:off x="0" y="0"/>
          <a:ext cx="0" cy="0"/>
          <a:chOff x="0" y="0"/>
          <a:chExt cx="0" cy="0"/>
        </a:xfrm>
      </p:grpSpPr>
      <p:sp>
        <p:nvSpPr>
          <p:cNvPr id="199" name="Google Shape;199;p20"/>
          <p:cNvSpPr txBox="1">
            <a:spLocks noGrp="1"/>
          </p:cNvSpPr>
          <p:nvPr>
            <p:ph type="title"/>
          </p:nvPr>
        </p:nvSpPr>
        <p:spPr>
          <a:xfrm>
            <a:off x="3810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2000"/>
              <a:buNone/>
            </a:pPr>
            <a:r>
              <a:rPr lang="en-GB" sz="4850"/>
              <a:t>Some ideas</a:t>
            </a:r>
            <a:endParaRPr/>
          </a:p>
        </p:txBody>
      </p:sp>
      <p:sp>
        <p:nvSpPr>
          <p:cNvPr id="194" name="Google Shape;194;p20"/>
          <p:cNvSpPr/>
          <p:nvPr/>
        </p:nvSpPr>
        <p:spPr>
          <a:xfrm>
            <a:off x="704538" y="1606585"/>
            <a:ext cx="3320400" cy="16731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lt1"/>
                </a:solidFill>
              </a:rPr>
              <a:t>Flexible Learning Options</a:t>
            </a:r>
            <a:endParaRPr b="1"/>
          </a:p>
        </p:txBody>
      </p:sp>
      <p:sp>
        <p:nvSpPr>
          <p:cNvPr id="197" name="Google Shape;197;p20"/>
          <p:cNvSpPr/>
          <p:nvPr/>
        </p:nvSpPr>
        <p:spPr>
          <a:xfrm>
            <a:off x="4806652" y="1606585"/>
            <a:ext cx="3320400" cy="1673100"/>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lt1"/>
                </a:solidFill>
              </a:rPr>
              <a:t>Tailored Support Services</a:t>
            </a:r>
            <a:endParaRPr b="1"/>
          </a:p>
        </p:txBody>
      </p:sp>
      <p:sp>
        <p:nvSpPr>
          <p:cNvPr id="195" name="Google Shape;195;p20"/>
          <p:cNvSpPr/>
          <p:nvPr/>
        </p:nvSpPr>
        <p:spPr>
          <a:xfrm>
            <a:off x="704538" y="3578169"/>
            <a:ext cx="3320322" cy="1439055"/>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lt1"/>
                </a:solidFill>
              </a:rPr>
              <a:t>Peer Support Networks</a:t>
            </a:r>
            <a:endParaRPr b="1"/>
          </a:p>
        </p:txBody>
      </p:sp>
      <p:sp>
        <p:nvSpPr>
          <p:cNvPr id="196" name="Google Shape;196;p20"/>
          <p:cNvSpPr/>
          <p:nvPr/>
        </p:nvSpPr>
        <p:spPr>
          <a:xfrm>
            <a:off x="4900949" y="3578169"/>
            <a:ext cx="3188551" cy="1439055"/>
          </a:xfrm>
          <a:prstGeom prst="roundRect">
            <a:avLst>
              <a:gd name="adj" fmla="val 16667"/>
            </a:avLst>
          </a:prstGeom>
          <a:solidFill>
            <a:srgbClr val="17365D"/>
          </a:solidFill>
          <a:ln w="25400" cap="flat" cmpd="sng">
            <a:solidFill>
              <a:srgbClr val="17365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lt1"/>
                </a:solidFill>
              </a:rPr>
              <a:t>Student Wellbeing</a:t>
            </a:r>
            <a:endParaRPr b="1"/>
          </a:p>
        </p:txBody>
      </p:sp>
      <p:pic>
        <p:nvPicPr>
          <p:cNvPr id="198" name="Google Shape;198;p20" descr="BSU + Transform-ED + Parter logos"/>
          <p:cNvPicPr preferRelativeResize="0"/>
          <p:nvPr/>
        </p:nvPicPr>
        <p:blipFill>
          <a:blip r:embed="rId3">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03"/>
        <p:cNvGrpSpPr/>
        <p:nvPr/>
      </p:nvGrpSpPr>
      <p:grpSpPr>
        <a:xfrm>
          <a:off x="0" y="0"/>
          <a:ext cx="0" cy="0"/>
          <a:chOff x="0" y="0"/>
          <a:chExt cx="0" cy="0"/>
        </a:xfrm>
      </p:grpSpPr>
      <p:sp>
        <p:nvSpPr>
          <p:cNvPr id="206" name="Google Shape;206;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Evaluation and Reflective Teaching Practice</a:t>
            </a:r>
            <a:endParaRPr b="1">
              <a:latin typeface="Arial"/>
              <a:ea typeface="Arial"/>
              <a:cs typeface="Arial"/>
              <a:sym typeface="Arial"/>
            </a:endParaRPr>
          </a:p>
        </p:txBody>
      </p:sp>
      <p:sp>
        <p:nvSpPr>
          <p:cNvPr id="207" name="Google Shape;207;p21"/>
          <p:cNvSpPr txBox="1">
            <a:spLocks noGrp="1"/>
          </p:cNvSpPr>
          <p:nvPr>
            <p:ph type="body" idx="2"/>
          </p:nvPr>
        </p:nvSpPr>
        <p:spPr>
          <a:xfrm>
            <a:off x="457200" y="1905000"/>
            <a:ext cx="8166000" cy="3492000"/>
          </a:xfrm>
          <a:prstGeom prst="rect">
            <a:avLst/>
          </a:prstGeom>
          <a:noFill/>
          <a:ln>
            <a:noFill/>
          </a:ln>
        </p:spPr>
        <p:txBody>
          <a:bodyPr spcFirstLastPara="1" wrap="square" lIns="91425" tIns="45700" rIns="91425" bIns="45700" anchor="t" anchorCtr="0">
            <a:normAutofit lnSpcReduction="10000"/>
          </a:bodyPr>
          <a:lstStyle/>
          <a:p>
            <a:pPr marL="457200" lvl="0" indent="-368300" algn="l" rtl="0">
              <a:lnSpc>
                <a:spcPct val="100000"/>
              </a:lnSpc>
              <a:spcBef>
                <a:spcPts val="560"/>
              </a:spcBef>
              <a:spcAft>
                <a:spcPts val="0"/>
              </a:spcAft>
              <a:buSzPts val="2200"/>
              <a:buChar char="•"/>
            </a:pPr>
            <a:r>
              <a:rPr lang="en-GB" dirty="0">
                <a:latin typeface="Arial"/>
                <a:ea typeface="Arial"/>
                <a:cs typeface="Arial"/>
                <a:sym typeface="Arial"/>
              </a:rPr>
              <a:t>What are the systems you have in place to support different students (mature/international/caring responsibilities/diverse ethnicity?</a:t>
            </a:r>
            <a:endParaRPr dirty="0">
              <a:latin typeface="Arial"/>
              <a:ea typeface="Arial"/>
              <a:cs typeface="Arial"/>
              <a:sym typeface="Arial"/>
            </a:endParaRPr>
          </a:p>
          <a:p>
            <a:pPr marL="457200" lvl="0" indent="0" algn="l" rtl="0">
              <a:lnSpc>
                <a:spcPct val="100000"/>
              </a:lnSpc>
              <a:spcBef>
                <a:spcPts val="560"/>
              </a:spcBef>
              <a:spcAft>
                <a:spcPts val="0"/>
              </a:spcAft>
              <a:buNone/>
            </a:pPr>
            <a:endParaRPr dirty="0"/>
          </a:p>
          <a:p>
            <a:pPr marL="457200" lvl="0" indent="-368300" algn="l" rtl="0">
              <a:lnSpc>
                <a:spcPct val="100000"/>
              </a:lnSpc>
              <a:spcBef>
                <a:spcPts val="1385"/>
              </a:spcBef>
              <a:spcAft>
                <a:spcPts val="0"/>
              </a:spcAft>
              <a:buSzPts val="2200"/>
              <a:buChar char="•"/>
            </a:pPr>
            <a:r>
              <a:rPr lang="en-GB" dirty="0">
                <a:latin typeface="Arial"/>
                <a:ea typeface="Arial"/>
                <a:cs typeface="Arial"/>
                <a:sym typeface="Arial"/>
              </a:rPr>
              <a:t>How can you co-create these systems with the students?</a:t>
            </a:r>
            <a:endParaRPr dirty="0">
              <a:latin typeface="Arial"/>
              <a:ea typeface="Arial"/>
              <a:cs typeface="Arial"/>
              <a:sym typeface="Arial"/>
            </a:endParaRPr>
          </a:p>
          <a:p>
            <a:pPr marL="457200" lvl="0" indent="0" algn="l" rtl="0">
              <a:lnSpc>
                <a:spcPct val="100000"/>
              </a:lnSpc>
              <a:spcBef>
                <a:spcPts val="1385"/>
              </a:spcBef>
              <a:spcAft>
                <a:spcPts val="0"/>
              </a:spcAft>
              <a:buNone/>
            </a:pPr>
            <a:endParaRPr dirty="0"/>
          </a:p>
          <a:p>
            <a:pPr marL="457200" lvl="0" indent="-368300" algn="l" rtl="0">
              <a:lnSpc>
                <a:spcPct val="100000"/>
              </a:lnSpc>
              <a:spcBef>
                <a:spcPts val="1385"/>
              </a:spcBef>
              <a:spcAft>
                <a:spcPts val="825"/>
              </a:spcAft>
              <a:buSzPts val="2200"/>
              <a:buChar char="•"/>
            </a:pPr>
            <a:r>
              <a:rPr lang="en-GB" dirty="0">
                <a:latin typeface="Arial"/>
                <a:ea typeface="Arial"/>
                <a:cs typeface="Arial"/>
                <a:sym typeface="Arial"/>
              </a:rPr>
              <a:t>Start with specific needs/initiatives and evaluate them with the students</a:t>
            </a:r>
            <a:endParaRPr dirty="0">
              <a:latin typeface="Arial"/>
              <a:ea typeface="Arial"/>
              <a:cs typeface="Arial"/>
              <a:sym typeface="Arial"/>
            </a:endParaRPr>
          </a:p>
        </p:txBody>
      </p:sp>
      <p:pic>
        <p:nvPicPr>
          <p:cNvPr id="208" name="Google Shape;208;p21"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13"/>
        <p:cNvGrpSpPr/>
        <p:nvPr/>
      </p:nvGrpSpPr>
      <p:grpSpPr>
        <a:xfrm>
          <a:off x="0" y="0"/>
          <a:ext cx="0" cy="0"/>
          <a:chOff x="0" y="0"/>
          <a:chExt cx="0" cy="0"/>
        </a:xfrm>
      </p:grpSpPr>
      <p:sp>
        <p:nvSpPr>
          <p:cNvPr id="215" name="Google Shape;215;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solidFill>
                  <a:schemeClr val="dk1"/>
                </a:solidFill>
                <a:latin typeface="Arial"/>
                <a:ea typeface="Arial"/>
                <a:cs typeface="Arial"/>
                <a:sym typeface="Arial"/>
              </a:rPr>
              <a:t>Summary</a:t>
            </a:r>
            <a:endParaRPr>
              <a:solidFill>
                <a:schemeClr val="dk1"/>
              </a:solidFill>
            </a:endParaRPr>
          </a:p>
        </p:txBody>
      </p:sp>
      <p:sp>
        <p:nvSpPr>
          <p:cNvPr id="216" name="Google Shape;216;p22"/>
          <p:cNvSpPr txBox="1">
            <a:spLocks noGrp="1"/>
          </p:cNvSpPr>
          <p:nvPr>
            <p:ph type="body" idx="4294967295"/>
          </p:nvPr>
        </p:nvSpPr>
        <p:spPr>
          <a:xfrm>
            <a:off x="457200" y="1828800"/>
            <a:ext cx="8229600" cy="3688531"/>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0"/>
              </a:spcBef>
              <a:spcAft>
                <a:spcPts val="0"/>
              </a:spcAft>
              <a:buClr>
                <a:srgbClr val="22314E"/>
              </a:buClr>
              <a:buSzPts val="2000"/>
              <a:buChar char="•"/>
            </a:pPr>
            <a:r>
              <a:rPr lang="en-GB" sz="2200">
                <a:latin typeface="Arial"/>
                <a:ea typeface="Arial"/>
                <a:cs typeface="Arial"/>
                <a:sym typeface="Arial"/>
              </a:rPr>
              <a:t>Co-create support with your students</a:t>
            </a:r>
            <a:endParaRPr sz="2200">
              <a:latin typeface="Arial"/>
              <a:ea typeface="Arial"/>
              <a:cs typeface="Arial"/>
              <a:sym typeface="Arial"/>
            </a:endParaRPr>
          </a:p>
          <a:p>
            <a:pPr marL="457200" lvl="0" indent="0" algn="l" rtl="0">
              <a:lnSpc>
                <a:spcPct val="100000"/>
              </a:lnSpc>
              <a:spcBef>
                <a:spcPts val="0"/>
              </a:spcBef>
              <a:spcAft>
                <a:spcPts val="0"/>
              </a:spcAft>
              <a:buNone/>
            </a:pPr>
            <a:endParaRPr sz="2200"/>
          </a:p>
          <a:p>
            <a:pPr marL="457200" lvl="0" indent="-393700" algn="l" rtl="0">
              <a:lnSpc>
                <a:spcPct val="100000"/>
              </a:lnSpc>
              <a:spcBef>
                <a:spcPts val="0"/>
              </a:spcBef>
              <a:spcAft>
                <a:spcPts val="0"/>
              </a:spcAft>
              <a:buClr>
                <a:srgbClr val="22314E"/>
              </a:buClr>
              <a:buSzPts val="2000"/>
              <a:buChar char="•"/>
            </a:pPr>
            <a:r>
              <a:rPr lang="en-GB" sz="2200">
                <a:latin typeface="Arial"/>
                <a:ea typeface="Arial"/>
                <a:cs typeface="Arial"/>
                <a:sym typeface="Arial"/>
              </a:rPr>
              <a:t>Empathy and care are the key</a:t>
            </a:r>
            <a:endParaRPr sz="2200">
              <a:latin typeface="Arial"/>
              <a:ea typeface="Arial"/>
              <a:cs typeface="Arial"/>
              <a:sym typeface="Arial"/>
            </a:endParaRPr>
          </a:p>
          <a:p>
            <a:pPr marL="457200" lvl="0" indent="0" algn="l" rtl="0">
              <a:lnSpc>
                <a:spcPct val="100000"/>
              </a:lnSpc>
              <a:spcBef>
                <a:spcPts val="0"/>
              </a:spcBef>
              <a:spcAft>
                <a:spcPts val="0"/>
              </a:spcAft>
              <a:buNone/>
            </a:pPr>
            <a:endParaRPr sz="2200"/>
          </a:p>
          <a:p>
            <a:pPr marL="457200" lvl="0" indent="-393700" algn="l" rtl="0">
              <a:lnSpc>
                <a:spcPct val="100000"/>
              </a:lnSpc>
              <a:spcBef>
                <a:spcPts val="0"/>
              </a:spcBef>
              <a:spcAft>
                <a:spcPts val="0"/>
              </a:spcAft>
              <a:buClr>
                <a:srgbClr val="22314E"/>
              </a:buClr>
              <a:buSzPts val="2000"/>
              <a:buChar char="•"/>
            </a:pPr>
            <a:r>
              <a:rPr lang="en-GB" sz="2200">
                <a:latin typeface="Arial"/>
                <a:ea typeface="Arial"/>
                <a:cs typeface="Arial"/>
                <a:sym typeface="Arial"/>
              </a:rPr>
              <a:t>Flexibility and adaptability</a:t>
            </a:r>
            <a:endParaRPr sz="2200">
              <a:latin typeface="Arial"/>
              <a:ea typeface="Arial"/>
              <a:cs typeface="Arial"/>
              <a:sym typeface="Arial"/>
            </a:endParaRPr>
          </a:p>
          <a:p>
            <a:pPr marL="457200" lvl="0" indent="0" algn="l" rtl="0">
              <a:lnSpc>
                <a:spcPct val="100000"/>
              </a:lnSpc>
              <a:spcBef>
                <a:spcPts val="0"/>
              </a:spcBef>
              <a:spcAft>
                <a:spcPts val="0"/>
              </a:spcAft>
              <a:buNone/>
            </a:pPr>
            <a:endParaRPr sz="2200"/>
          </a:p>
          <a:p>
            <a:pPr marL="457200" lvl="0" indent="-393700" algn="l" rtl="0">
              <a:lnSpc>
                <a:spcPct val="100000"/>
              </a:lnSpc>
              <a:spcBef>
                <a:spcPts val="0"/>
              </a:spcBef>
              <a:spcAft>
                <a:spcPts val="0"/>
              </a:spcAft>
              <a:buClr>
                <a:srgbClr val="22314E"/>
              </a:buClr>
              <a:buSzPts val="2000"/>
              <a:buChar char="•"/>
            </a:pPr>
            <a:r>
              <a:rPr lang="en-GB" sz="2200">
                <a:latin typeface="Arial"/>
                <a:ea typeface="Arial"/>
                <a:cs typeface="Arial"/>
                <a:sym typeface="Arial"/>
              </a:rPr>
              <a:t>Students’ wellbeing is paramount</a:t>
            </a:r>
            <a:endParaRPr sz="2200"/>
          </a:p>
          <a:p>
            <a:pPr marL="457200" lvl="0" indent="-266700" algn="l" rtl="0">
              <a:lnSpc>
                <a:spcPct val="100000"/>
              </a:lnSpc>
              <a:spcBef>
                <a:spcPts val="0"/>
              </a:spcBef>
              <a:spcAft>
                <a:spcPts val="0"/>
              </a:spcAft>
              <a:buClr>
                <a:srgbClr val="22314E"/>
              </a:buClr>
              <a:buSzPts val="3000"/>
              <a:buNone/>
            </a:pPr>
            <a:endParaRPr>
              <a:latin typeface="Arial"/>
              <a:ea typeface="Arial"/>
              <a:cs typeface="Arial"/>
              <a:sym typeface="Arial"/>
            </a:endParaRPr>
          </a:p>
        </p:txBody>
      </p:sp>
      <p:pic>
        <p:nvPicPr>
          <p:cNvPr id="217" name="Google Shape;217;p22" descr="Badge Tm with solid fill"/>
          <p:cNvPicPr preferRelativeResize="0"/>
          <p:nvPr/>
        </p:nvPicPr>
        <p:blipFill rotWithShape="1">
          <a:blip r:embed="rId4">
            <a:alphaModFix/>
          </a:blip>
          <a:srcRect/>
          <a:stretch/>
        </p:blipFill>
        <p:spPr>
          <a:xfrm>
            <a:off x="3657600" y="5643925"/>
            <a:ext cx="914400" cy="914400"/>
          </a:xfrm>
          <a:prstGeom prst="rect">
            <a:avLst/>
          </a:prstGeom>
          <a:noFill/>
          <a:ln>
            <a:noFill/>
          </a:ln>
        </p:spPr>
      </p:pic>
      <p:sp>
        <p:nvSpPr>
          <p:cNvPr id="218" name="Google Shape;218;p22"/>
          <p:cNvSpPr txBox="1"/>
          <p:nvPr/>
        </p:nvSpPr>
        <p:spPr>
          <a:xfrm>
            <a:off x="3404514" y="65583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219" name="Google Shape;219;p22" descr="BSU + Transform-ED + Parter logos&#10;"/>
          <p:cNvPicPr preferRelativeResize="0"/>
          <p:nvPr/>
        </p:nvPicPr>
        <p:blipFill rotWithShape="1">
          <a:blip r:embed="rId5">
            <a:alphaModFix/>
          </a:blip>
          <a:srcRect r="517"/>
          <a:stretch/>
        </p:blipFill>
        <p:spPr>
          <a:xfrm>
            <a:off x="0" y="5643925"/>
            <a:ext cx="9151200" cy="1245450"/>
          </a:xfrm>
          <a:prstGeom prst="rect">
            <a:avLst/>
          </a:prstGeom>
          <a:noFill/>
          <a:ln>
            <a:noFill/>
          </a:ln>
        </p:spPr>
      </p:pic>
      <p:pic>
        <p:nvPicPr>
          <p:cNvPr id="220" name="Google Shape;220;p22" descr="BSU + Transform-ED + Partner logos&#10;"/>
          <p:cNvPicPr preferRelativeResize="0"/>
          <p:nvPr/>
        </p:nvPicPr>
        <p:blipFill rotWithShape="1">
          <a:blip r:embed="rId5">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24"/>
        <p:cNvGrpSpPr/>
        <p:nvPr/>
      </p:nvGrpSpPr>
      <p:grpSpPr>
        <a:xfrm>
          <a:off x="0" y="0"/>
          <a:ext cx="0" cy="0"/>
          <a:chOff x="0" y="0"/>
          <a:chExt cx="0" cy="0"/>
        </a:xfrm>
      </p:grpSpPr>
      <p:sp>
        <p:nvSpPr>
          <p:cNvPr id="225" name="Google Shape;225;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solidFill>
                  <a:schemeClr val="dk1"/>
                </a:solidFill>
                <a:latin typeface="Arial"/>
                <a:ea typeface="Arial"/>
                <a:cs typeface="Arial"/>
                <a:sym typeface="Arial"/>
              </a:rPr>
              <a:t>Just One Thing</a:t>
            </a:r>
            <a:endParaRPr>
              <a:solidFill>
                <a:schemeClr val="dk1"/>
              </a:solidFill>
            </a:endParaRPr>
          </a:p>
        </p:txBody>
      </p:sp>
      <p:sp>
        <p:nvSpPr>
          <p:cNvPr id="226" name="Google Shape;226;p23"/>
          <p:cNvSpPr txBox="1">
            <a:spLocks noGrp="1"/>
          </p:cNvSpPr>
          <p:nvPr>
            <p:ph type="body" idx="4294967295"/>
          </p:nvPr>
        </p:nvSpPr>
        <p:spPr>
          <a:xfrm>
            <a:off x="457200" y="2643863"/>
            <a:ext cx="8109300" cy="1143000"/>
          </a:xfrm>
          <a:prstGeom prst="rect">
            <a:avLst/>
          </a:prstGeom>
          <a:noFill/>
          <a:ln>
            <a:noFill/>
          </a:ln>
        </p:spPr>
        <p:txBody>
          <a:bodyPr spcFirstLastPara="1" wrap="square" lIns="91425" tIns="45700" rIns="91425" bIns="45700" anchor="t" anchorCtr="0">
            <a:normAutofit lnSpcReduction="10000"/>
          </a:bodyPr>
          <a:lstStyle/>
          <a:p>
            <a:pPr marL="114300" lvl="0" indent="0" algn="l" rtl="0">
              <a:lnSpc>
                <a:spcPct val="100000"/>
              </a:lnSpc>
              <a:spcBef>
                <a:spcPts val="360"/>
              </a:spcBef>
              <a:spcAft>
                <a:spcPts val="0"/>
              </a:spcAft>
              <a:buSzPts val="1800"/>
              <a:buNone/>
            </a:pPr>
            <a:r>
              <a:rPr lang="en-GB" sz="2200">
                <a:latin typeface="Arial"/>
                <a:ea typeface="Arial"/>
                <a:cs typeface="Arial"/>
                <a:sym typeface="Arial"/>
              </a:rPr>
              <a:t>Choose one key challenge for mature</a:t>
            </a:r>
            <a:r>
              <a:rPr lang="en-GB" sz="2200"/>
              <a:t> </a:t>
            </a:r>
            <a:r>
              <a:rPr lang="en-GB" sz="2200">
                <a:latin typeface="Arial"/>
                <a:ea typeface="Arial"/>
                <a:cs typeface="Arial"/>
                <a:sym typeface="Arial"/>
              </a:rPr>
              <a:t>/international/ caring/diverse students to engage with the courses and work together for a solution</a:t>
            </a:r>
            <a:endParaRPr sz="2200">
              <a:latin typeface="Arial"/>
              <a:ea typeface="Arial"/>
              <a:cs typeface="Arial"/>
              <a:sym typeface="Arial"/>
            </a:endParaRPr>
          </a:p>
        </p:txBody>
      </p:sp>
      <p:pic>
        <p:nvPicPr>
          <p:cNvPr id="228" name="Google Shape;228;p23" descr="Badge 1 with solid fill"/>
          <p:cNvPicPr preferRelativeResize="0"/>
          <p:nvPr/>
        </p:nvPicPr>
        <p:blipFill rotWithShape="1">
          <a:blip r:embed="rId4">
            <a:alphaModFix/>
          </a:blip>
          <a:srcRect/>
          <a:stretch/>
        </p:blipFill>
        <p:spPr>
          <a:xfrm>
            <a:off x="8236797" y="-12"/>
            <a:ext cx="914400" cy="914400"/>
          </a:xfrm>
          <a:prstGeom prst="rect">
            <a:avLst/>
          </a:prstGeom>
          <a:noFill/>
          <a:ln>
            <a:noFill/>
          </a:ln>
        </p:spPr>
      </p:pic>
      <p:pic>
        <p:nvPicPr>
          <p:cNvPr id="229" name="Google Shape;229;p23" descr="Badge Tm with solid fill"/>
          <p:cNvPicPr preferRelativeResize="0"/>
          <p:nvPr/>
        </p:nvPicPr>
        <p:blipFill rotWithShape="1">
          <a:blip r:embed="rId5">
            <a:alphaModFix/>
          </a:blip>
          <a:srcRect/>
          <a:stretch/>
        </p:blipFill>
        <p:spPr>
          <a:xfrm>
            <a:off x="3657600" y="5643925"/>
            <a:ext cx="914400" cy="914400"/>
          </a:xfrm>
          <a:prstGeom prst="rect">
            <a:avLst/>
          </a:prstGeom>
          <a:noFill/>
          <a:ln>
            <a:noFill/>
          </a:ln>
        </p:spPr>
      </p:pic>
      <p:sp>
        <p:nvSpPr>
          <p:cNvPr id="230" name="Google Shape;230;p23"/>
          <p:cNvSpPr txBox="1"/>
          <p:nvPr/>
        </p:nvSpPr>
        <p:spPr>
          <a:xfrm>
            <a:off x="3404514" y="65583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231" name="Google Shape;231;p23" descr="BSU + Transform-ED + Parter logos&#10;"/>
          <p:cNvPicPr preferRelativeResize="0"/>
          <p:nvPr/>
        </p:nvPicPr>
        <p:blipFill rotWithShape="1">
          <a:blip r:embed="rId6">
            <a:alphaModFix/>
          </a:blip>
          <a:srcRect r="517"/>
          <a:stretch/>
        </p:blipFill>
        <p:spPr>
          <a:xfrm>
            <a:off x="0" y="5643925"/>
            <a:ext cx="9151200" cy="1245450"/>
          </a:xfrm>
          <a:prstGeom prst="rect">
            <a:avLst/>
          </a:prstGeom>
          <a:noFill/>
          <a:ln>
            <a:noFill/>
          </a:ln>
        </p:spPr>
      </p:pic>
      <p:pic>
        <p:nvPicPr>
          <p:cNvPr id="232" name="Google Shape;232;p23" descr="BSU + Transform-ED + Partner logos&#10;"/>
          <p:cNvPicPr preferRelativeResize="0"/>
          <p:nvPr/>
        </p:nvPicPr>
        <p:blipFill rotWithShape="1">
          <a:blip r:embed="rId6">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36"/>
        <p:cNvGrpSpPr/>
        <p:nvPr/>
      </p:nvGrpSpPr>
      <p:grpSpPr>
        <a:xfrm>
          <a:off x="0" y="0"/>
          <a:ext cx="0" cy="0"/>
          <a:chOff x="0" y="0"/>
          <a:chExt cx="0" cy="0"/>
        </a:xfrm>
      </p:grpSpPr>
      <p:sp>
        <p:nvSpPr>
          <p:cNvPr id="237" name="Google Shape;237;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dirty="0">
                <a:latin typeface="Arial"/>
                <a:ea typeface="Arial"/>
                <a:cs typeface="Arial"/>
                <a:sym typeface="Arial"/>
              </a:rPr>
              <a:t>Resources</a:t>
            </a:r>
            <a:endParaRPr b="1" dirty="0">
              <a:latin typeface="Arial"/>
              <a:ea typeface="Arial"/>
              <a:cs typeface="Arial"/>
              <a:sym typeface="Arial"/>
            </a:endParaRPr>
          </a:p>
        </p:txBody>
      </p:sp>
      <p:sp>
        <p:nvSpPr>
          <p:cNvPr id="238" name="Google Shape;238;p24"/>
          <p:cNvSpPr txBox="1">
            <a:spLocks noGrp="1"/>
          </p:cNvSpPr>
          <p:nvPr>
            <p:ph type="body" idx="4294967295"/>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360"/>
              </a:spcBef>
              <a:spcAft>
                <a:spcPts val="0"/>
              </a:spcAft>
              <a:buClr>
                <a:schemeClr val="dk1"/>
              </a:buClr>
              <a:buSzPts val="2200"/>
              <a:buChar char="•"/>
            </a:pPr>
            <a:r>
              <a:rPr lang="en-GB" sz="2200" u="sng">
                <a:solidFill>
                  <a:schemeClr val="hlink"/>
                </a:solidFill>
                <a:latin typeface="Arial"/>
                <a:ea typeface="Arial"/>
                <a:cs typeface="Arial"/>
                <a:sym typeface="Arial"/>
                <a:hlinkClick r:id="rId4"/>
              </a:rPr>
              <a:t>https://heprofessional.co.uk/edition/how-to-support-mature-students-5-action-points-for-universities</a:t>
            </a:r>
            <a:endParaRPr sz="2200"/>
          </a:p>
          <a:p>
            <a:pPr marL="457200" lvl="0" indent="0" algn="l" rtl="0">
              <a:lnSpc>
                <a:spcPct val="100000"/>
              </a:lnSpc>
              <a:spcBef>
                <a:spcPts val="360"/>
              </a:spcBef>
              <a:spcAft>
                <a:spcPts val="0"/>
              </a:spcAft>
              <a:buNone/>
            </a:pPr>
            <a:endParaRPr sz="2200"/>
          </a:p>
          <a:p>
            <a:pPr marL="457200" lvl="0" indent="-368300" algn="l" rtl="0">
              <a:lnSpc>
                <a:spcPct val="100000"/>
              </a:lnSpc>
              <a:spcBef>
                <a:spcPts val="360"/>
              </a:spcBef>
              <a:spcAft>
                <a:spcPts val="0"/>
              </a:spcAft>
              <a:buClr>
                <a:schemeClr val="dk1"/>
              </a:buClr>
              <a:buSzPts val="2200"/>
              <a:buChar char="•"/>
            </a:pPr>
            <a:r>
              <a:rPr lang="en-GB" sz="2200" u="sng">
                <a:solidFill>
                  <a:schemeClr val="hlink"/>
                </a:solidFill>
                <a:latin typeface="Arial"/>
                <a:ea typeface="Arial"/>
                <a:cs typeface="Arial"/>
                <a:sym typeface="Arial"/>
                <a:hlinkClick r:id="rId5"/>
              </a:rPr>
              <a:t>https://www.officeforstudents.org.uk/publications/improving-opportunity-and-choice-for-mature-students/#Where%20mature%20students%20study</a:t>
            </a:r>
            <a:endParaRPr sz="2200"/>
          </a:p>
          <a:p>
            <a:pPr marL="457200" lvl="0" indent="0" algn="l" rtl="0">
              <a:lnSpc>
                <a:spcPct val="100000"/>
              </a:lnSpc>
              <a:spcBef>
                <a:spcPts val="360"/>
              </a:spcBef>
              <a:spcAft>
                <a:spcPts val="0"/>
              </a:spcAft>
              <a:buNone/>
            </a:pPr>
            <a:endParaRPr sz="2200"/>
          </a:p>
          <a:p>
            <a:pPr marL="457200" lvl="0" indent="-368300" algn="l" rtl="0">
              <a:lnSpc>
                <a:spcPct val="100000"/>
              </a:lnSpc>
              <a:spcBef>
                <a:spcPts val="360"/>
              </a:spcBef>
              <a:spcAft>
                <a:spcPts val="0"/>
              </a:spcAft>
              <a:buClr>
                <a:schemeClr val="dk1"/>
              </a:buClr>
              <a:buSzPts val="2200"/>
              <a:buChar char="•"/>
            </a:pPr>
            <a:r>
              <a:rPr lang="en-GB" sz="2200" u="sng">
                <a:solidFill>
                  <a:schemeClr val="hlink"/>
                </a:solidFill>
                <a:latin typeface="Arial"/>
                <a:ea typeface="Arial"/>
                <a:cs typeface="Arial"/>
                <a:sym typeface="Arial"/>
                <a:hlinkClick r:id="rId6"/>
              </a:rPr>
              <a:t>https://www.bathspa.ac.uk/students/student-wellbeing-services/</a:t>
            </a:r>
            <a:endParaRPr sz="2200">
              <a:latin typeface="Arial"/>
              <a:ea typeface="Arial"/>
              <a:cs typeface="Arial"/>
              <a:sym typeface="Arial"/>
            </a:endParaRPr>
          </a:p>
          <a:p>
            <a:pPr marL="457200" lvl="0" indent="-228600" algn="l" rtl="0">
              <a:lnSpc>
                <a:spcPct val="100000"/>
              </a:lnSpc>
              <a:spcBef>
                <a:spcPts val="360"/>
              </a:spcBef>
              <a:spcAft>
                <a:spcPts val="0"/>
              </a:spcAft>
              <a:buClr>
                <a:schemeClr val="dk1"/>
              </a:buClr>
              <a:buSzPts val="1800"/>
              <a:buNone/>
            </a:pPr>
            <a:endParaRPr sz="2400">
              <a:latin typeface="Arial"/>
              <a:ea typeface="Arial"/>
              <a:cs typeface="Arial"/>
              <a:sym typeface="Arial"/>
            </a:endParaRPr>
          </a:p>
          <a:p>
            <a:pPr marL="457200" lvl="0" indent="-228600" algn="l" rtl="0">
              <a:lnSpc>
                <a:spcPct val="100000"/>
              </a:lnSpc>
              <a:spcBef>
                <a:spcPts val="360"/>
              </a:spcBef>
              <a:spcAft>
                <a:spcPts val="0"/>
              </a:spcAft>
              <a:buClr>
                <a:schemeClr val="dk1"/>
              </a:buClr>
              <a:buSzPts val="1800"/>
              <a:buNone/>
            </a:pPr>
            <a:endParaRPr sz="2400">
              <a:latin typeface="Arial"/>
              <a:ea typeface="Arial"/>
              <a:cs typeface="Arial"/>
              <a:sym typeface="Arial"/>
            </a:endParaRPr>
          </a:p>
          <a:p>
            <a:pPr marL="457200" lvl="0" indent="-228600" algn="l" rtl="0">
              <a:lnSpc>
                <a:spcPct val="100000"/>
              </a:lnSpc>
              <a:spcBef>
                <a:spcPts val="360"/>
              </a:spcBef>
              <a:spcAft>
                <a:spcPts val="0"/>
              </a:spcAft>
              <a:buClr>
                <a:schemeClr val="dk1"/>
              </a:buClr>
              <a:buSzPts val="1800"/>
              <a:buNone/>
            </a:pPr>
            <a:endParaRPr/>
          </a:p>
        </p:txBody>
      </p:sp>
      <p:pic>
        <p:nvPicPr>
          <p:cNvPr id="240" name="Google Shape;240;p24" descr="Badge Tm with solid fill"/>
          <p:cNvPicPr preferRelativeResize="0"/>
          <p:nvPr/>
        </p:nvPicPr>
        <p:blipFill rotWithShape="1">
          <a:blip r:embed="rId7">
            <a:alphaModFix/>
          </a:blip>
          <a:srcRect/>
          <a:stretch/>
        </p:blipFill>
        <p:spPr>
          <a:xfrm>
            <a:off x="3657600" y="5643925"/>
            <a:ext cx="914400" cy="914400"/>
          </a:xfrm>
          <a:prstGeom prst="rect">
            <a:avLst/>
          </a:prstGeom>
          <a:noFill/>
          <a:ln>
            <a:noFill/>
          </a:ln>
        </p:spPr>
      </p:pic>
      <p:sp>
        <p:nvSpPr>
          <p:cNvPr id="241" name="Google Shape;241;p24"/>
          <p:cNvSpPr txBox="1"/>
          <p:nvPr/>
        </p:nvSpPr>
        <p:spPr>
          <a:xfrm>
            <a:off x="3404514" y="65583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242" name="Google Shape;242;p24" descr="BSU + Transform-ED + Parter logos&#10;"/>
          <p:cNvPicPr preferRelativeResize="0"/>
          <p:nvPr/>
        </p:nvPicPr>
        <p:blipFill rotWithShape="1">
          <a:blip r:embed="rId8">
            <a:alphaModFix/>
          </a:blip>
          <a:srcRect r="517"/>
          <a:stretch/>
        </p:blipFill>
        <p:spPr>
          <a:xfrm>
            <a:off x="0" y="5643925"/>
            <a:ext cx="9151200" cy="1245450"/>
          </a:xfrm>
          <a:prstGeom prst="rect">
            <a:avLst/>
          </a:prstGeom>
          <a:noFill/>
          <a:ln>
            <a:noFill/>
          </a:ln>
        </p:spPr>
      </p:pic>
      <p:pic>
        <p:nvPicPr>
          <p:cNvPr id="243" name="Google Shape;243;p24" descr="BSU + Transform-ED + Partner logos&#10;"/>
          <p:cNvPicPr preferRelativeResize="0"/>
          <p:nvPr/>
        </p:nvPicPr>
        <p:blipFill rotWithShape="1">
          <a:blip r:embed="rId8">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solidFill>
                  <a:schemeClr val="dk1"/>
                </a:solidFill>
                <a:latin typeface="Arial"/>
                <a:ea typeface="Arial"/>
                <a:cs typeface="Arial"/>
                <a:sym typeface="Arial"/>
              </a:rPr>
              <a:t>Learning Outcomes</a:t>
            </a:r>
            <a:endParaRPr>
              <a:solidFill>
                <a:schemeClr val="dk1"/>
              </a:solidFill>
            </a:endParaRPr>
          </a:p>
        </p:txBody>
      </p:sp>
      <p:sp>
        <p:nvSpPr>
          <p:cNvPr id="43" name="Google Shape;43;p7"/>
          <p:cNvSpPr txBox="1">
            <a:spLocks noGrp="1"/>
          </p:cNvSpPr>
          <p:nvPr>
            <p:ph type="body" idx="4294967295"/>
          </p:nvPr>
        </p:nvSpPr>
        <p:spPr>
          <a:xfrm>
            <a:off x="457200" y="1476783"/>
            <a:ext cx="8229600" cy="3633000"/>
          </a:xfrm>
          <a:prstGeom prst="rect">
            <a:avLst/>
          </a:prstGeom>
          <a:noFill/>
          <a:ln>
            <a:noFill/>
          </a:ln>
        </p:spPr>
        <p:txBody>
          <a:bodyPr spcFirstLastPara="1" wrap="square" lIns="91425" tIns="45700" rIns="91425" bIns="45700" anchor="t" anchorCtr="0">
            <a:noAutofit/>
          </a:bodyPr>
          <a:lstStyle/>
          <a:p>
            <a:pPr marL="457200" lvl="0" indent="-355600" algn="l" rtl="0">
              <a:lnSpc>
                <a:spcPct val="115000"/>
              </a:lnSpc>
              <a:spcBef>
                <a:spcPts val="360"/>
              </a:spcBef>
              <a:spcAft>
                <a:spcPts val="0"/>
              </a:spcAft>
              <a:buSzPts val="2000"/>
              <a:buFont typeface="Arial"/>
              <a:buAutoNum type="arabicPeriod"/>
            </a:pPr>
            <a:r>
              <a:rPr lang="en-GB" sz="2200">
                <a:latin typeface="Arial"/>
                <a:ea typeface="Arial"/>
                <a:cs typeface="Arial"/>
                <a:sym typeface="Arial"/>
              </a:rPr>
              <a:t>Identify the unique challenges and needs of mature students at the Educational Partners, and understand the impact of these challenges on their academic experience</a:t>
            </a:r>
            <a:endParaRPr sz="2200">
              <a:solidFill>
                <a:srgbClr val="000000"/>
              </a:solidFill>
              <a:latin typeface="Arial"/>
              <a:ea typeface="Arial"/>
              <a:cs typeface="Arial"/>
              <a:sym typeface="Arial"/>
            </a:endParaRPr>
          </a:p>
          <a:p>
            <a:pPr marL="457200" lvl="0" indent="-355600" algn="l" rtl="0">
              <a:lnSpc>
                <a:spcPct val="115000"/>
              </a:lnSpc>
              <a:spcBef>
                <a:spcPts val="360"/>
              </a:spcBef>
              <a:spcAft>
                <a:spcPts val="0"/>
              </a:spcAft>
              <a:buSzPts val="2000"/>
              <a:buFont typeface="Arial"/>
              <a:buAutoNum type="arabicPeriod"/>
            </a:pPr>
            <a:r>
              <a:rPr lang="en-GB" sz="2200">
                <a:latin typeface="Arial"/>
                <a:ea typeface="Arial"/>
                <a:cs typeface="Arial"/>
                <a:sym typeface="Arial"/>
              </a:rPr>
              <a:t>Design effective support strategies tailored to the needs of students, enhancing their engagement with the EP</a:t>
            </a:r>
            <a:endParaRPr sz="2200">
              <a:solidFill>
                <a:srgbClr val="000000"/>
              </a:solidFill>
              <a:latin typeface="Arial"/>
              <a:ea typeface="Arial"/>
              <a:cs typeface="Arial"/>
              <a:sym typeface="Arial"/>
            </a:endParaRPr>
          </a:p>
          <a:p>
            <a:pPr marL="457200" lvl="0" indent="-355600" algn="l" rtl="0">
              <a:lnSpc>
                <a:spcPct val="115000"/>
              </a:lnSpc>
              <a:spcBef>
                <a:spcPts val="360"/>
              </a:spcBef>
              <a:spcAft>
                <a:spcPts val="0"/>
              </a:spcAft>
              <a:buSzPts val="2000"/>
              <a:buFont typeface="Arial"/>
              <a:buAutoNum type="arabicPeriod"/>
            </a:pPr>
            <a:r>
              <a:rPr lang="en-GB" sz="2200">
                <a:latin typeface="Arial"/>
                <a:ea typeface="Arial"/>
                <a:cs typeface="Arial"/>
                <a:sym typeface="Arial"/>
              </a:rPr>
              <a:t>Develop a reflective practice to evaluate strategies and making continuous improvements to better serve mature students</a:t>
            </a:r>
            <a:endParaRPr sz="2200" b="0" i="0" u="none" strike="noStrike">
              <a:solidFill>
                <a:srgbClr val="000000"/>
              </a:solidFill>
              <a:latin typeface="Arial"/>
              <a:ea typeface="Arial"/>
              <a:cs typeface="Arial"/>
              <a:sym typeface="Arial"/>
            </a:endParaRPr>
          </a:p>
          <a:p>
            <a:pPr marL="0" lvl="0" indent="0" algn="l" rtl="0">
              <a:lnSpc>
                <a:spcPct val="100000"/>
              </a:lnSpc>
              <a:spcBef>
                <a:spcPts val="0"/>
              </a:spcBef>
              <a:spcAft>
                <a:spcPts val="0"/>
              </a:spcAft>
              <a:buClr>
                <a:schemeClr val="dk1"/>
              </a:buClr>
              <a:buSzPts val="1100"/>
              <a:buNone/>
            </a:pPr>
            <a:endParaRPr sz="6000">
              <a:latin typeface="Arial"/>
              <a:ea typeface="Arial"/>
              <a:cs typeface="Arial"/>
              <a:sym typeface="Arial"/>
            </a:endParaRPr>
          </a:p>
        </p:txBody>
      </p:sp>
      <p:pic>
        <p:nvPicPr>
          <p:cNvPr id="45" name="Google Shape;45;p7">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3657600" y="5643925"/>
            <a:ext cx="914400" cy="914400"/>
          </a:xfrm>
          <a:prstGeom prst="rect">
            <a:avLst/>
          </a:prstGeom>
          <a:noFill/>
          <a:ln>
            <a:noFill/>
          </a:ln>
        </p:spPr>
      </p:pic>
      <p:sp>
        <p:nvSpPr>
          <p:cNvPr id="46" name="Google Shape;46;p7">
            <a:extLst>
              <a:ext uri="{C183D7F6-B498-43B3-948B-1728B52AA6E4}">
                <adec:decorative xmlns:adec="http://schemas.microsoft.com/office/drawing/2017/decorative" val="1"/>
              </a:ext>
            </a:extLst>
          </p:cNvPr>
          <p:cNvSpPr txBox="1"/>
          <p:nvPr/>
        </p:nvSpPr>
        <p:spPr>
          <a:xfrm>
            <a:off x="3404514" y="65583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47" name="Google Shape;47;p7" descr="BSU + Transform-ED + Partner logos"/>
          <p:cNvPicPr preferRelativeResize="0"/>
          <p:nvPr/>
        </p:nvPicPr>
        <p:blipFill>
          <a:blip r:embed="rId5">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51"/>
        <p:cNvGrpSpPr/>
        <p:nvPr/>
      </p:nvGrpSpPr>
      <p:grpSpPr>
        <a:xfrm>
          <a:off x="0" y="0"/>
          <a:ext cx="0" cy="0"/>
          <a:chOff x="0" y="0"/>
          <a:chExt cx="0" cy="0"/>
        </a:xfrm>
      </p:grpSpPr>
      <p:sp>
        <p:nvSpPr>
          <p:cNvPr id="52" name="Google Shape;52;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solidFill>
                  <a:schemeClr val="dk1"/>
                </a:solidFill>
                <a:latin typeface="Arial"/>
                <a:ea typeface="Arial"/>
                <a:cs typeface="Arial"/>
                <a:sym typeface="Arial"/>
              </a:rPr>
              <a:t>Content</a:t>
            </a:r>
            <a:endParaRPr>
              <a:solidFill>
                <a:schemeClr val="dk1"/>
              </a:solidFill>
            </a:endParaRPr>
          </a:p>
        </p:txBody>
      </p:sp>
      <p:sp>
        <p:nvSpPr>
          <p:cNvPr id="53" name="Google Shape;53;p8"/>
          <p:cNvSpPr txBox="1">
            <a:spLocks noGrp="1"/>
          </p:cNvSpPr>
          <p:nvPr>
            <p:ph type="body" idx="4294967295"/>
          </p:nvPr>
        </p:nvSpPr>
        <p:spPr>
          <a:xfrm>
            <a:off x="457200" y="1924656"/>
            <a:ext cx="8229600" cy="3592800"/>
          </a:xfrm>
          <a:prstGeom prst="rect">
            <a:avLst/>
          </a:prstGeom>
          <a:noFill/>
          <a:ln>
            <a:noFill/>
          </a:ln>
        </p:spPr>
        <p:txBody>
          <a:bodyPr spcFirstLastPara="1" wrap="square" lIns="91425" tIns="45700" rIns="91425" bIns="45700" anchor="t" anchorCtr="0">
            <a:normAutofit/>
          </a:bodyPr>
          <a:lstStyle/>
          <a:p>
            <a:pPr marL="457200" lvl="0" indent="-368300" algn="l" rtl="0">
              <a:lnSpc>
                <a:spcPct val="150000"/>
              </a:lnSpc>
              <a:spcBef>
                <a:spcPts val="0"/>
              </a:spcBef>
              <a:spcAft>
                <a:spcPts val="0"/>
              </a:spcAft>
              <a:buSzPts val="2200"/>
              <a:buChar char="●"/>
            </a:pPr>
            <a:r>
              <a:rPr lang="en-GB" sz="2200">
                <a:latin typeface="Arial"/>
                <a:ea typeface="Arial"/>
                <a:cs typeface="Arial"/>
                <a:sym typeface="Arial"/>
              </a:rPr>
              <a:t>Diversity of students</a:t>
            </a:r>
            <a:endParaRPr sz="2200"/>
          </a:p>
          <a:p>
            <a:pPr marL="457200" lvl="0" indent="-368300" algn="l" rtl="0">
              <a:lnSpc>
                <a:spcPct val="150000"/>
              </a:lnSpc>
              <a:spcBef>
                <a:spcPts val="0"/>
              </a:spcBef>
              <a:spcAft>
                <a:spcPts val="0"/>
              </a:spcAft>
              <a:buSzPts val="2200"/>
              <a:buChar char="●"/>
            </a:pPr>
            <a:r>
              <a:rPr lang="en-GB" sz="2200">
                <a:latin typeface="Arial"/>
                <a:ea typeface="Arial"/>
                <a:cs typeface="Arial"/>
                <a:sym typeface="Arial"/>
              </a:rPr>
              <a:t>Engagement Strategies</a:t>
            </a:r>
            <a:endParaRPr sz="2200"/>
          </a:p>
          <a:p>
            <a:pPr marL="457200" lvl="0" indent="-368300" algn="l" rtl="0">
              <a:lnSpc>
                <a:spcPct val="150000"/>
              </a:lnSpc>
              <a:spcBef>
                <a:spcPts val="0"/>
              </a:spcBef>
              <a:spcAft>
                <a:spcPts val="0"/>
              </a:spcAft>
              <a:buSzPts val="2200"/>
              <a:buChar char="●"/>
            </a:pPr>
            <a:r>
              <a:rPr lang="en-GB" sz="2200">
                <a:latin typeface="Arial"/>
                <a:ea typeface="Arial"/>
                <a:cs typeface="Arial"/>
                <a:sym typeface="Arial"/>
              </a:rPr>
              <a:t>Evaluation and reflective practice</a:t>
            </a:r>
            <a:endParaRPr sz="2200">
              <a:latin typeface="Arial"/>
              <a:ea typeface="Arial"/>
              <a:cs typeface="Arial"/>
              <a:sym typeface="Arial"/>
            </a:endParaRPr>
          </a:p>
          <a:p>
            <a:pPr marL="457200" lvl="0" indent="-368300" algn="l" rtl="0">
              <a:lnSpc>
                <a:spcPct val="150000"/>
              </a:lnSpc>
              <a:spcBef>
                <a:spcPts val="0"/>
              </a:spcBef>
              <a:spcAft>
                <a:spcPts val="0"/>
              </a:spcAft>
              <a:buSzPts val="2200"/>
              <a:buChar char="●"/>
            </a:pPr>
            <a:r>
              <a:rPr lang="en-GB" sz="2200"/>
              <a:t>NSS</a:t>
            </a:r>
            <a:endParaRPr sz="2200"/>
          </a:p>
        </p:txBody>
      </p:sp>
      <p:pic>
        <p:nvPicPr>
          <p:cNvPr id="55" name="Google Shape;55;p8" descr="Badge Tm with solid fill"/>
          <p:cNvPicPr preferRelativeResize="0"/>
          <p:nvPr/>
        </p:nvPicPr>
        <p:blipFill rotWithShape="1">
          <a:blip r:embed="rId4">
            <a:alphaModFix/>
          </a:blip>
          <a:srcRect/>
          <a:stretch/>
        </p:blipFill>
        <p:spPr>
          <a:xfrm>
            <a:off x="3657600" y="5643925"/>
            <a:ext cx="914400" cy="914400"/>
          </a:xfrm>
          <a:prstGeom prst="rect">
            <a:avLst/>
          </a:prstGeom>
          <a:noFill/>
          <a:ln>
            <a:noFill/>
          </a:ln>
        </p:spPr>
      </p:pic>
      <p:sp>
        <p:nvSpPr>
          <p:cNvPr id="56" name="Google Shape;56;p8"/>
          <p:cNvSpPr txBox="1"/>
          <p:nvPr/>
        </p:nvSpPr>
        <p:spPr>
          <a:xfrm>
            <a:off x="3404514" y="655831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57" name="Google Shape;57;p8" descr="BSU + Transform-ED + Parter logos"/>
          <p:cNvPicPr preferRelativeResize="0"/>
          <p:nvPr/>
        </p:nvPicPr>
        <p:blipFill>
          <a:blip r:embed="rId5">
            <a:alphaModFix/>
          </a:blip>
          <a:stretch>
            <a:fillRect/>
          </a:stretch>
        </p:blipFill>
        <p:spPr>
          <a:xfrm>
            <a:off x="0" y="5651348"/>
            <a:ext cx="9144002" cy="1206654"/>
          </a:xfrm>
          <a:prstGeom prst="rect">
            <a:avLst/>
          </a:prstGeom>
          <a:noFill/>
          <a:ln>
            <a:noFill/>
          </a:ln>
        </p:spPr>
      </p:pic>
      <p:pic>
        <p:nvPicPr>
          <p:cNvPr id="58" name="Google Shape;58;p8" descr="BSU + Transform-ED + Partner logos"/>
          <p:cNvPicPr preferRelativeResize="0"/>
          <p:nvPr/>
        </p:nvPicPr>
        <p:blipFill>
          <a:blip r:embed="rId5">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62"/>
        <p:cNvGrpSpPr/>
        <p:nvPr/>
      </p:nvGrpSpPr>
      <p:grpSpPr>
        <a:xfrm>
          <a:off x="0" y="0"/>
          <a:ext cx="0" cy="0"/>
          <a:chOff x="0" y="0"/>
          <a:chExt cx="0" cy="0"/>
        </a:xfrm>
      </p:grpSpPr>
      <p:sp>
        <p:nvSpPr>
          <p:cNvPr id="65" name="Google Shape;65;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solidFill>
                  <a:schemeClr val="dk1"/>
                </a:solidFill>
                <a:latin typeface="Arial"/>
                <a:ea typeface="Arial"/>
                <a:cs typeface="Arial"/>
                <a:sym typeface="Arial"/>
              </a:rPr>
              <a:t>Office for Students Report</a:t>
            </a:r>
            <a:endParaRPr b="1">
              <a:solidFill>
                <a:schemeClr val="dk1"/>
              </a:solidFill>
              <a:latin typeface="Arial"/>
              <a:ea typeface="Arial"/>
              <a:cs typeface="Arial"/>
              <a:sym typeface="Arial"/>
            </a:endParaRPr>
          </a:p>
        </p:txBody>
      </p:sp>
      <p:sp>
        <p:nvSpPr>
          <p:cNvPr id="66" name="Google Shape;66;p9"/>
          <p:cNvSpPr txBox="1">
            <a:spLocks noGrp="1"/>
          </p:cNvSpPr>
          <p:nvPr>
            <p:ph type="body" idx="2"/>
          </p:nvPr>
        </p:nvSpPr>
        <p:spPr>
          <a:xfrm>
            <a:off x="457200" y="1600200"/>
            <a:ext cx="8108400" cy="4526100"/>
          </a:xfrm>
          <a:prstGeom prst="rect">
            <a:avLst/>
          </a:prstGeom>
          <a:noFill/>
          <a:ln>
            <a:noFill/>
          </a:ln>
        </p:spPr>
        <p:txBody>
          <a:bodyPr spcFirstLastPara="1" wrap="square" lIns="91425" tIns="45700" rIns="91425" bIns="45700" anchor="t" anchorCtr="0">
            <a:normAutofit/>
          </a:bodyPr>
          <a:lstStyle/>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Narrowing of options and opportunities for mature students. Digital, online and EP filling this gap.</a:t>
            </a:r>
            <a:endParaRPr>
              <a:latin typeface="Arial"/>
              <a:ea typeface="Arial"/>
              <a:cs typeface="Arial"/>
              <a:sym typeface="Arial"/>
            </a:endParaRPr>
          </a:p>
          <a:p>
            <a:pPr marL="457200" lvl="0" indent="0" algn="l" rtl="0">
              <a:lnSpc>
                <a:spcPct val="100000"/>
              </a:lnSpc>
              <a:spcBef>
                <a:spcPts val="560"/>
              </a:spcBef>
              <a:spcAft>
                <a:spcPts val="0"/>
              </a:spcAft>
              <a:buNone/>
            </a:pPr>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Pandemic unemployment and need for retraining. </a:t>
            </a:r>
            <a:endParaRPr>
              <a:latin typeface="Arial"/>
              <a:ea typeface="Arial"/>
              <a:cs typeface="Arial"/>
              <a:sym typeface="Arial"/>
            </a:endParaRPr>
          </a:p>
          <a:p>
            <a:pPr marL="457200" lvl="0" indent="0" algn="l" rtl="0">
              <a:lnSpc>
                <a:spcPct val="100000"/>
              </a:lnSpc>
              <a:spcBef>
                <a:spcPts val="560"/>
              </a:spcBef>
              <a:spcAft>
                <a:spcPts val="0"/>
              </a:spcAft>
              <a:buNone/>
            </a:pPr>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Proposals for the Lifelong Loan Entitlement 2025</a:t>
            </a:r>
            <a:br>
              <a:rPr lang="en-GB">
                <a:latin typeface="Arial"/>
                <a:ea typeface="Arial"/>
                <a:cs typeface="Arial"/>
                <a:sym typeface="Arial"/>
              </a:rPr>
            </a:br>
            <a:endParaRPr>
              <a:latin typeface="Arial"/>
              <a:ea typeface="Arial"/>
              <a:cs typeface="Arial"/>
              <a:sym typeface="Arial"/>
            </a:endParaRPr>
          </a:p>
        </p:txBody>
      </p:sp>
      <p:pic>
        <p:nvPicPr>
          <p:cNvPr id="67" name="Google Shape;67;p9"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68" name="Google Shape;68;p9" descr="BSU + Transform-ED + Partn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72"/>
        <p:cNvGrpSpPr/>
        <p:nvPr/>
      </p:nvGrpSpPr>
      <p:grpSpPr>
        <a:xfrm>
          <a:off x="0" y="0"/>
          <a:ext cx="0" cy="0"/>
          <a:chOff x="0" y="0"/>
          <a:chExt cx="0" cy="0"/>
        </a:xfrm>
      </p:grpSpPr>
      <p:sp>
        <p:nvSpPr>
          <p:cNvPr id="77" name="Google Shape;77;p10" hidden="1">
            <a:extLst>
              <a:ext uri="{C183D7F6-B498-43B3-948B-1728B52AA6E4}">
                <adec:decorative xmlns:adec="http://schemas.microsoft.com/office/drawing/2017/decorative" val="0"/>
              </a:ext>
            </a:extLst>
          </p:cNvPr>
          <p:cNvSpPr txBox="1">
            <a:spLocks noGrp="1"/>
          </p:cNvSpPr>
          <p:nvPr>
            <p:ph type="title"/>
          </p:nvPr>
        </p:nvSpPr>
        <p:spPr>
          <a:xfrm>
            <a:off x="457200" y="274638"/>
            <a:ext cx="8229600" cy="307736"/>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1400" b="0" dirty="0"/>
              <a:t>Mature and Young Students</a:t>
            </a:r>
            <a:endParaRPr kumimoji="0" lang="en-GB"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75" name="Google Shape;75;p10" descr="Differences in the attainment gaps in relation to age. Mature students perform less well on full-time or apprenticeships but better on part-time when compared to young students."/>
          <p:cNvPicPr preferRelativeResize="0"/>
          <p:nvPr/>
        </p:nvPicPr>
        <p:blipFill rotWithShape="1">
          <a:blip r:embed="rId4">
            <a:alphaModFix/>
          </a:blip>
          <a:srcRect/>
          <a:stretch/>
        </p:blipFill>
        <p:spPr>
          <a:xfrm>
            <a:off x="1105008" y="245775"/>
            <a:ext cx="7407818" cy="5398150"/>
          </a:xfrm>
          <a:prstGeom prst="rect">
            <a:avLst/>
          </a:prstGeom>
          <a:noFill/>
          <a:ln>
            <a:noFill/>
          </a:ln>
        </p:spPr>
      </p:pic>
      <p:pic>
        <p:nvPicPr>
          <p:cNvPr id="76" name="Google Shape;76;p10">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3657600" y="5643925"/>
            <a:ext cx="914400" cy="914400"/>
          </a:xfrm>
          <a:prstGeom prst="rect">
            <a:avLst/>
          </a:prstGeom>
          <a:noFill/>
          <a:ln>
            <a:noFill/>
          </a:ln>
        </p:spPr>
      </p:pic>
      <p:pic>
        <p:nvPicPr>
          <p:cNvPr id="78" name="Google Shape;78;p10">
            <a:extLst>
              <a:ext uri="{C183D7F6-B498-43B3-948B-1728B52AA6E4}">
                <adec:decorative xmlns:adec="http://schemas.microsoft.com/office/drawing/2017/decorative" val="1"/>
              </a:ext>
            </a:extLst>
          </p:cNvPr>
          <p:cNvPicPr preferRelativeResize="0"/>
          <p:nvPr/>
        </p:nvPicPr>
        <p:blipFill>
          <a:blip r:embed="rId6">
            <a:alphaModFix/>
          </a:blip>
          <a:stretch>
            <a:fillRect/>
          </a:stretch>
        </p:blipFill>
        <p:spPr>
          <a:xfrm>
            <a:off x="0" y="5651348"/>
            <a:ext cx="9144002" cy="1206654"/>
          </a:xfrm>
          <a:prstGeom prst="rect">
            <a:avLst/>
          </a:prstGeom>
          <a:noFill/>
          <a:ln>
            <a:noFill/>
          </a:ln>
        </p:spPr>
      </p:pic>
      <p:pic>
        <p:nvPicPr>
          <p:cNvPr id="79" name="Google Shape;79;p10">
            <a:extLst>
              <a:ext uri="{C183D7F6-B498-43B3-948B-1728B52AA6E4}">
                <adec:decorative xmlns:adec="http://schemas.microsoft.com/office/drawing/2017/decorative" val="1"/>
              </a:ext>
            </a:extLst>
          </p:cNvPr>
          <p:cNvPicPr preferRelativeResize="0"/>
          <p:nvPr/>
        </p:nvPicPr>
        <p:blipFill>
          <a:blip r:embed="rId6">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83"/>
        <p:cNvGrpSpPr/>
        <p:nvPr/>
      </p:nvGrpSpPr>
      <p:grpSpPr>
        <a:xfrm>
          <a:off x="0" y="0"/>
          <a:ext cx="0" cy="0"/>
          <a:chOff x="0" y="0"/>
          <a:chExt cx="0" cy="0"/>
        </a:xfrm>
      </p:grpSpPr>
      <p:sp>
        <p:nvSpPr>
          <p:cNvPr id="4" name="Google Shape;87;p11" hidden="1">
            <a:extLst>
              <a:ext uri="{FF2B5EF4-FFF2-40B4-BE49-F238E27FC236}">
                <a16:creationId xmlns:a16="http://schemas.microsoft.com/office/drawing/2014/main" id="{59F3DB16-F445-C802-6957-E9EA3A5105C7}"/>
              </a:ext>
            </a:extLst>
          </p:cNvPr>
          <p:cNvSpPr txBox="1">
            <a:spLocks noGrp="1"/>
          </p:cNvSpPr>
          <p:nvPr>
            <p:ph type="title" idx="4294967295"/>
          </p:nvPr>
        </p:nvSpPr>
        <p:spPr>
          <a:xfrm>
            <a:off x="674571" y="311208"/>
            <a:ext cx="7964487" cy="522287"/>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4400"/>
              <a:buFont typeface="Arial"/>
              <a:buNone/>
              <a:defRPr sz="4400" b="1"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dirty="0">
                <a:ln>
                  <a:noFill/>
                </a:ln>
                <a:solidFill>
                  <a:schemeClr val="dk1"/>
                </a:solidFill>
                <a:effectLst/>
                <a:uLnTx/>
                <a:uFillTx/>
                <a:latin typeface="Arial"/>
                <a:ea typeface="Arial"/>
                <a:cs typeface="Arial"/>
                <a:sym typeface="Arial"/>
              </a:rPr>
              <a:t>Student Domicile Data</a:t>
            </a:r>
          </a:p>
        </p:txBody>
      </p:sp>
      <p:pic>
        <p:nvPicPr>
          <p:cNvPr id="86" name="Google Shape;86;p11" descr="Image showing 6.4% of BSU students are international compared to 12.2% against our compactors and 22% from the sector"/>
          <p:cNvPicPr preferRelativeResize="0"/>
          <p:nvPr/>
        </p:nvPicPr>
        <p:blipFill>
          <a:blip r:embed="rId4">
            <a:alphaModFix/>
          </a:blip>
          <a:stretch>
            <a:fillRect/>
          </a:stretch>
        </p:blipFill>
        <p:spPr>
          <a:xfrm>
            <a:off x="1209350" y="171575"/>
            <a:ext cx="6549448" cy="4849100"/>
          </a:xfrm>
          <a:prstGeom prst="rect">
            <a:avLst/>
          </a:prstGeom>
          <a:noFill/>
          <a:ln>
            <a:noFill/>
          </a:ln>
        </p:spPr>
      </p:pic>
      <p:sp>
        <p:nvSpPr>
          <p:cNvPr id="87" name="Google Shape;87;p11"/>
          <p:cNvSpPr txBox="1">
            <a:spLocks/>
          </p:cNvSpPr>
          <p:nvPr/>
        </p:nvSpPr>
        <p:spPr>
          <a:xfrm>
            <a:off x="855663" y="5021263"/>
            <a:ext cx="7964487" cy="522287"/>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a:ln>
                  <a:noFill/>
                </a:ln>
                <a:solidFill>
                  <a:schemeClr val="dk1"/>
                </a:solidFill>
                <a:effectLst/>
                <a:uLnTx/>
                <a:uFillTx/>
                <a:latin typeface="Arial"/>
                <a:ea typeface="Arial"/>
                <a:cs typeface="Arial"/>
                <a:sym typeface="Arial"/>
              </a:rPr>
              <a:t>What is the composition in your institution?</a:t>
            </a:r>
            <a:endParaRPr kumimoji="0" lang="en-GB" sz="2200" b="1" i="0" u="none" strike="noStrike" kern="0" cap="none" spc="0" normalizeH="0" baseline="0" noProof="0" dirty="0">
              <a:ln>
                <a:noFill/>
              </a:ln>
              <a:solidFill>
                <a:schemeClr val="dk1"/>
              </a:solidFill>
              <a:effectLst/>
              <a:uLnTx/>
              <a:uFillTx/>
              <a:latin typeface="Arial"/>
              <a:ea typeface="Arial"/>
              <a:cs typeface="Arial"/>
              <a:sym typeface="Arial"/>
            </a:endParaRPr>
          </a:p>
        </p:txBody>
      </p:sp>
      <p:pic>
        <p:nvPicPr>
          <p:cNvPr id="88" name="Google Shape;88;p11">
            <a:extLst>
              <a:ext uri="{C183D7F6-B498-43B3-948B-1728B52AA6E4}">
                <adec:decorative xmlns:adec="http://schemas.microsoft.com/office/drawing/2017/decorative" val="1"/>
              </a:ext>
            </a:extLst>
          </p:cNvPr>
          <p:cNvPicPr preferRelativeResize="0"/>
          <p:nvPr/>
        </p:nvPicPr>
        <p:blipFill>
          <a:blip r:embed="rId5">
            <a:alphaModFix/>
          </a:blip>
          <a:stretch>
            <a:fillRect/>
          </a:stretch>
        </p:blipFill>
        <p:spPr>
          <a:xfrm>
            <a:off x="0" y="5651348"/>
            <a:ext cx="9144002" cy="1206654"/>
          </a:xfrm>
          <a:prstGeom prst="rect">
            <a:avLst/>
          </a:prstGeom>
          <a:noFill/>
          <a:ln>
            <a:noFill/>
          </a:ln>
        </p:spPr>
      </p:pic>
      <p:pic>
        <p:nvPicPr>
          <p:cNvPr id="89" name="Google Shape;89;p11">
            <a:extLst>
              <a:ext uri="{C183D7F6-B498-43B3-948B-1728B52AA6E4}">
                <adec:decorative xmlns:adec="http://schemas.microsoft.com/office/drawing/2017/decorative" val="1"/>
              </a:ext>
            </a:extLst>
          </p:cNvPr>
          <p:cNvPicPr preferRelativeResize="0"/>
          <p:nvPr/>
        </p:nvPicPr>
        <p:blipFill>
          <a:blip r:embed="rId5">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93"/>
        <p:cNvGrpSpPr/>
        <p:nvPr/>
      </p:nvGrpSpPr>
      <p:grpSpPr>
        <a:xfrm>
          <a:off x="0" y="0"/>
          <a:ext cx="0" cy="0"/>
          <a:chOff x="0" y="0"/>
          <a:chExt cx="0" cy="0"/>
        </a:xfrm>
      </p:grpSpPr>
      <p:sp>
        <p:nvSpPr>
          <p:cNvPr id="94" name="Google Shape;94;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dirty="0">
                <a:solidFill>
                  <a:schemeClr val="dk1"/>
                </a:solidFill>
                <a:latin typeface="Arial"/>
                <a:ea typeface="Arial"/>
                <a:cs typeface="Arial"/>
                <a:sym typeface="Arial"/>
              </a:rPr>
              <a:t>Student Profile</a:t>
            </a:r>
            <a:endParaRPr dirty="0">
              <a:solidFill>
                <a:schemeClr val="dk1"/>
              </a:solidFill>
            </a:endParaRPr>
          </a:p>
        </p:txBody>
      </p:sp>
      <p:sp>
        <p:nvSpPr>
          <p:cNvPr id="99" name="Google Shape;99;p12"/>
          <p:cNvSpPr/>
          <p:nvPr/>
        </p:nvSpPr>
        <p:spPr>
          <a:xfrm>
            <a:off x="457250" y="1317678"/>
            <a:ext cx="2593200" cy="1020900"/>
          </a:xfrm>
          <a:prstGeom prst="roundRect">
            <a:avLst>
              <a:gd name="adj" fmla="val 16667"/>
            </a:avLst>
          </a:prstGeom>
          <a:solidFill>
            <a:srgbClr val="DAE5F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400" b="1" i="0" u="none" strike="noStrike" cap="none">
                <a:solidFill>
                  <a:schemeClr val="dk1"/>
                </a:solidFill>
              </a:rPr>
              <a:t>Demographics</a:t>
            </a:r>
            <a:endParaRPr sz="1400" b="1" i="0" u="none" strike="noStrike" cap="none">
              <a:solidFill>
                <a:schemeClr val="dk1"/>
              </a:solidFill>
            </a:endParaRPr>
          </a:p>
        </p:txBody>
      </p:sp>
      <p:sp>
        <p:nvSpPr>
          <p:cNvPr id="100" name="Google Shape;100;p12"/>
          <p:cNvSpPr/>
          <p:nvPr/>
        </p:nvSpPr>
        <p:spPr>
          <a:xfrm>
            <a:off x="3282843" y="1317678"/>
            <a:ext cx="2593200" cy="1020900"/>
          </a:xfrm>
          <a:prstGeom prst="roundRect">
            <a:avLst>
              <a:gd name="adj" fmla="val 16667"/>
            </a:avLst>
          </a:prstGeom>
          <a:solidFill>
            <a:srgbClr val="DAE5F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dk1"/>
                </a:solidFill>
              </a:rPr>
              <a:t>Motivations and Goals</a:t>
            </a:r>
            <a:endParaRPr b="1"/>
          </a:p>
        </p:txBody>
      </p:sp>
      <p:sp>
        <p:nvSpPr>
          <p:cNvPr id="104" name="Google Shape;104;p12"/>
          <p:cNvSpPr/>
          <p:nvPr/>
        </p:nvSpPr>
        <p:spPr>
          <a:xfrm>
            <a:off x="6044753" y="1317678"/>
            <a:ext cx="2593200" cy="1020900"/>
          </a:xfrm>
          <a:prstGeom prst="roundRect">
            <a:avLst>
              <a:gd name="adj" fmla="val 16667"/>
            </a:avLst>
          </a:prstGeom>
          <a:solidFill>
            <a:srgbClr val="DAE5F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dk1"/>
                </a:solidFill>
              </a:rPr>
              <a:t>Frustrations and Pains</a:t>
            </a:r>
            <a:endParaRPr b="1"/>
          </a:p>
        </p:txBody>
      </p:sp>
      <p:sp>
        <p:nvSpPr>
          <p:cNvPr id="97" name="Google Shape;97;p12"/>
          <p:cNvSpPr/>
          <p:nvPr/>
        </p:nvSpPr>
        <p:spPr>
          <a:xfrm>
            <a:off x="457250" y="2598835"/>
            <a:ext cx="2593200" cy="2786100"/>
          </a:xfrm>
          <a:prstGeom prst="roundRect">
            <a:avLst>
              <a:gd name="adj" fmla="val 16667"/>
            </a:avLst>
          </a:prstGeom>
          <a:solidFill>
            <a:srgbClr val="DAE5F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Age</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Gender</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Family situation</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Job situation</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Education</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Goals</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Personality</a:t>
            </a:r>
            <a:endParaRPr sz="1600"/>
          </a:p>
          <a:p>
            <a:pPr marL="285750" marR="0" lvl="0" indent="-298450" algn="l" rtl="0">
              <a:lnSpc>
                <a:spcPct val="100000"/>
              </a:lnSpc>
              <a:spcBef>
                <a:spcPts val="0"/>
              </a:spcBef>
              <a:spcAft>
                <a:spcPts val="0"/>
              </a:spcAft>
              <a:buClr>
                <a:srgbClr val="000000"/>
              </a:buClr>
              <a:buSzPts val="1600"/>
              <a:buFont typeface="Arial"/>
              <a:buChar char="•"/>
            </a:pPr>
            <a:r>
              <a:rPr lang="en-GB" sz="1600" b="0" i="0" u="none" strike="noStrike" cap="none">
                <a:solidFill>
                  <a:schemeClr val="dk1"/>
                </a:solidFill>
                <a:latin typeface="Arial"/>
                <a:ea typeface="Arial"/>
                <a:cs typeface="Arial"/>
                <a:sym typeface="Arial"/>
              </a:rPr>
              <a:t>Time availability</a:t>
            </a:r>
            <a:endParaRPr sz="1600"/>
          </a:p>
        </p:txBody>
      </p:sp>
      <p:sp>
        <p:nvSpPr>
          <p:cNvPr id="98" name="Google Shape;98;p12"/>
          <p:cNvSpPr/>
          <p:nvPr/>
        </p:nvSpPr>
        <p:spPr>
          <a:xfrm>
            <a:off x="3275352" y="2598835"/>
            <a:ext cx="2593200" cy="772800"/>
          </a:xfrm>
          <a:prstGeom prst="roundRect">
            <a:avLst>
              <a:gd name="adj" fmla="val 16667"/>
            </a:avLst>
          </a:prstGeom>
          <a:solidFill>
            <a:srgbClr val="DAE5F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a:solidFill>
                  <a:schemeClr val="dk1"/>
                </a:solidFill>
              </a:rPr>
              <a:t>International Cultural Capital</a:t>
            </a:r>
            <a:endParaRPr b="1"/>
          </a:p>
        </p:txBody>
      </p:sp>
      <p:sp>
        <p:nvSpPr>
          <p:cNvPr id="105" name="Google Shape;105;p12"/>
          <p:cNvSpPr/>
          <p:nvPr/>
        </p:nvSpPr>
        <p:spPr>
          <a:xfrm>
            <a:off x="3275351" y="4612114"/>
            <a:ext cx="2593200" cy="772800"/>
          </a:xfrm>
          <a:prstGeom prst="roundRect">
            <a:avLst>
              <a:gd name="adj" fmla="val 16667"/>
            </a:avLst>
          </a:prstGeom>
          <a:solidFill>
            <a:srgbClr val="DAE5F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dk1"/>
                </a:solidFill>
              </a:rPr>
              <a:t>Monitoring Systems</a:t>
            </a:r>
            <a:endParaRPr b="1"/>
          </a:p>
        </p:txBody>
      </p:sp>
      <p:sp>
        <p:nvSpPr>
          <p:cNvPr id="96" name="Google Shape;96;p12"/>
          <p:cNvSpPr/>
          <p:nvPr/>
        </p:nvSpPr>
        <p:spPr>
          <a:xfrm>
            <a:off x="6093450" y="2598825"/>
            <a:ext cx="2593200" cy="2786100"/>
          </a:xfrm>
          <a:prstGeom prst="roundRect">
            <a:avLst>
              <a:gd name="adj" fmla="val 16667"/>
            </a:avLst>
          </a:prstGeom>
          <a:solidFill>
            <a:srgbClr val="DAE5F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1600" b="0" i="0" u="none" strike="noStrike" cap="none">
                <a:solidFill>
                  <a:schemeClr val="dk1"/>
                </a:solidFill>
                <a:latin typeface="Arial"/>
                <a:ea typeface="Arial"/>
                <a:cs typeface="Arial"/>
                <a:sym typeface="Arial"/>
              </a:rPr>
              <a:t>How to engage with students beyond the lecture</a:t>
            </a:r>
            <a:endParaRPr sz="1600"/>
          </a:p>
          <a:p>
            <a:pPr marL="0" marR="0" lvl="0" indent="0" algn="ctr" rtl="0">
              <a:lnSpc>
                <a:spcPct val="100000"/>
              </a:lnSpc>
              <a:spcBef>
                <a:spcPts val="0"/>
              </a:spcBef>
              <a:spcAft>
                <a:spcPts val="0"/>
              </a:spcAft>
              <a:buNone/>
            </a:pPr>
            <a:endParaRPr sz="16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None/>
            </a:pPr>
            <a:endParaRPr sz="1600" b="0" i="0" u="none" strike="noStrike" cap="none">
              <a:solidFill>
                <a:schemeClr val="dk1"/>
              </a:solidFill>
              <a:latin typeface="Arial"/>
              <a:ea typeface="Arial"/>
              <a:cs typeface="Arial"/>
              <a:sym typeface="Arial"/>
            </a:endParaRPr>
          </a:p>
        </p:txBody>
      </p:sp>
      <p:pic>
        <p:nvPicPr>
          <p:cNvPr id="101" name="Google Shape;101;p12">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3275352" y="3638407"/>
            <a:ext cx="914400" cy="914400"/>
          </a:xfrm>
          <a:prstGeom prst="rect">
            <a:avLst/>
          </a:prstGeom>
          <a:noFill/>
          <a:ln>
            <a:noFill/>
          </a:ln>
        </p:spPr>
      </p:pic>
      <p:pic>
        <p:nvPicPr>
          <p:cNvPr id="102" name="Google Shape;102;p12">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4114800" y="3586566"/>
            <a:ext cx="914400" cy="914400"/>
          </a:xfrm>
          <a:prstGeom prst="rect">
            <a:avLst/>
          </a:prstGeom>
          <a:noFill/>
          <a:ln>
            <a:noFill/>
          </a:ln>
        </p:spPr>
      </p:pic>
      <p:pic>
        <p:nvPicPr>
          <p:cNvPr id="103" name="Google Shape;103;p12">
            <a:extLst>
              <a:ext uri="{C183D7F6-B498-43B3-948B-1728B52AA6E4}">
                <adec:decorative xmlns:adec="http://schemas.microsoft.com/office/drawing/2017/decorative" val="1"/>
              </a:ext>
            </a:extLst>
          </p:cNvPr>
          <p:cNvPicPr preferRelativeResize="0"/>
          <p:nvPr/>
        </p:nvPicPr>
        <p:blipFill rotWithShape="1">
          <a:blip r:embed="rId6">
            <a:alphaModFix/>
          </a:blip>
          <a:srcRect/>
          <a:stretch/>
        </p:blipFill>
        <p:spPr>
          <a:xfrm>
            <a:off x="4954250" y="3622337"/>
            <a:ext cx="914400" cy="914400"/>
          </a:xfrm>
          <a:prstGeom prst="rect">
            <a:avLst/>
          </a:prstGeom>
          <a:noFill/>
          <a:ln>
            <a:noFill/>
          </a:ln>
        </p:spPr>
      </p:pic>
      <p:pic>
        <p:nvPicPr>
          <p:cNvPr id="108" name="Google Shape;108;p12" descr="BSU + Transform-ED + Parter logos"/>
          <p:cNvPicPr preferRelativeResize="0"/>
          <p:nvPr/>
        </p:nvPicPr>
        <p:blipFill>
          <a:blip r:embed="rId7">
            <a:alphaModFix/>
          </a:blip>
          <a:stretch>
            <a:fillRect/>
          </a:stretch>
        </p:blipFill>
        <p:spPr>
          <a:xfrm>
            <a:off x="0" y="5651348"/>
            <a:ext cx="9144002" cy="1206654"/>
          </a:xfrm>
          <a:prstGeom prst="rect">
            <a:avLst/>
          </a:prstGeom>
          <a:noFill/>
          <a:ln>
            <a:noFill/>
          </a:ln>
        </p:spPr>
      </p:pic>
      <p:pic>
        <p:nvPicPr>
          <p:cNvPr id="109" name="Google Shape;109;p12">
            <a:extLst>
              <a:ext uri="{C183D7F6-B498-43B3-948B-1728B52AA6E4}">
                <adec:decorative xmlns:adec="http://schemas.microsoft.com/office/drawing/2017/decorative" val="1"/>
              </a:ext>
            </a:extLst>
          </p:cNvPr>
          <p:cNvPicPr preferRelativeResize="0"/>
          <p:nvPr/>
        </p:nvPicPr>
        <p:blipFill>
          <a:blip r:embed="rId7">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13"/>
        <p:cNvGrpSpPr/>
        <p:nvPr/>
      </p:nvGrpSpPr>
      <p:grpSpPr>
        <a:xfrm>
          <a:off x="0" y="0"/>
          <a:ext cx="0" cy="0"/>
          <a:chOff x="0" y="0"/>
          <a:chExt cx="0" cy="0"/>
        </a:xfrm>
      </p:grpSpPr>
      <p:sp>
        <p:nvSpPr>
          <p:cNvPr id="116" name="Google Shape;116;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Mature students</a:t>
            </a:r>
            <a:endParaRPr b="1"/>
          </a:p>
        </p:txBody>
      </p:sp>
      <p:sp>
        <p:nvSpPr>
          <p:cNvPr id="117" name="Google Shape;117;p13"/>
          <p:cNvSpPr txBox="1">
            <a:spLocks noGrp="1"/>
          </p:cNvSpPr>
          <p:nvPr>
            <p:ph type="body" idx="1"/>
          </p:nvPr>
        </p:nvSpPr>
        <p:spPr>
          <a:xfrm>
            <a:off x="457200" y="1600200"/>
            <a:ext cx="4038600" cy="3388800"/>
          </a:xfrm>
          <a:prstGeom prst="rect">
            <a:avLst/>
          </a:prstGeom>
          <a:solidFill>
            <a:srgbClr val="CACACA"/>
          </a:solidFill>
          <a:ln>
            <a:noFill/>
          </a:ln>
        </p:spPr>
        <p:txBody>
          <a:bodyPr spcFirstLastPara="1" wrap="square" lIns="91425" tIns="45700" rIns="91425" bIns="45700" anchor="t" anchorCtr="0">
            <a:normAutofit/>
          </a:bodyPr>
          <a:lstStyle/>
          <a:p>
            <a:pPr marL="50800" lvl="0" indent="0" algn="ctr" rtl="0">
              <a:lnSpc>
                <a:spcPct val="100000"/>
              </a:lnSpc>
              <a:spcBef>
                <a:spcPts val="560"/>
              </a:spcBef>
              <a:spcAft>
                <a:spcPts val="0"/>
              </a:spcAft>
              <a:buSzPts val="2800"/>
              <a:buNone/>
            </a:pPr>
            <a:r>
              <a:rPr lang="en-GB" b="1"/>
              <a:t>Advantages</a:t>
            </a:r>
            <a:endParaRPr b="1"/>
          </a:p>
          <a:p>
            <a:pPr marL="50800" lvl="0" indent="0" algn="l" rtl="0">
              <a:lnSpc>
                <a:spcPct val="100000"/>
              </a:lnSpc>
              <a:spcBef>
                <a:spcPts val="560"/>
              </a:spcBef>
              <a:spcAft>
                <a:spcPts val="0"/>
              </a:spcAft>
              <a:buSzPts val="2800"/>
              <a:buNone/>
            </a:pPr>
            <a:endParaRPr>
              <a:latin typeface="Arial"/>
              <a:ea typeface="Arial"/>
              <a:cs typeface="Arial"/>
              <a:sym typeface="Arial"/>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Intrinsic motivation</a:t>
            </a:r>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Work and life experience</a:t>
            </a:r>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Resilience and adaptability</a:t>
            </a:r>
            <a:endParaRPr/>
          </a:p>
        </p:txBody>
      </p:sp>
      <p:sp>
        <p:nvSpPr>
          <p:cNvPr id="118" name="Google Shape;118;p13"/>
          <p:cNvSpPr txBox="1">
            <a:spLocks noGrp="1"/>
          </p:cNvSpPr>
          <p:nvPr>
            <p:ph type="body" idx="2"/>
          </p:nvPr>
        </p:nvSpPr>
        <p:spPr>
          <a:xfrm>
            <a:off x="4648200" y="1600200"/>
            <a:ext cx="4038600" cy="3388800"/>
          </a:xfrm>
          <a:prstGeom prst="rect">
            <a:avLst/>
          </a:prstGeom>
          <a:solidFill>
            <a:srgbClr val="CACACA"/>
          </a:solidFill>
          <a:ln>
            <a:noFill/>
          </a:ln>
        </p:spPr>
        <p:txBody>
          <a:bodyPr spcFirstLastPara="1" wrap="square" lIns="91425" tIns="45700" rIns="91425" bIns="45700" anchor="t" anchorCtr="0">
            <a:normAutofit/>
          </a:bodyPr>
          <a:lstStyle/>
          <a:p>
            <a:pPr marL="50800" lvl="0" indent="0" algn="ctr" rtl="0">
              <a:lnSpc>
                <a:spcPct val="100000"/>
              </a:lnSpc>
              <a:spcBef>
                <a:spcPts val="560"/>
              </a:spcBef>
              <a:spcAft>
                <a:spcPts val="0"/>
              </a:spcAft>
              <a:buSzPts val="2800"/>
              <a:buNone/>
            </a:pPr>
            <a:r>
              <a:rPr lang="en-GB" b="1"/>
              <a:t>Challenges</a:t>
            </a:r>
            <a:endParaRPr b="1"/>
          </a:p>
          <a:p>
            <a:pPr marL="50800" lvl="0" indent="0" algn="l" rtl="0">
              <a:lnSpc>
                <a:spcPct val="100000"/>
              </a:lnSpc>
              <a:spcBef>
                <a:spcPts val="560"/>
              </a:spcBef>
              <a:spcAft>
                <a:spcPts val="0"/>
              </a:spcAft>
              <a:buSzPts val="2800"/>
              <a:buNone/>
            </a:pPr>
            <a:endParaRPr>
              <a:latin typeface="Arial"/>
              <a:ea typeface="Arial"/>
              <a:cs typeface="Arial"/>
              <a:sym typeface="Arial"/>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Perceived disadvantages in ways of learning</a:t>
            </a:r>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Complex work/life and care commitments</a:t>
            </a:r>
            <a:endParaRPr/>
          </a:p>
        </p:txBody>
      </p:sp>
      <p:pic>
        <p:nvPicPr>
          <p:cNvPr id="119" name="Google Shape;119;p13"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120" name="Google Shape;120;p13" descr="BSU + Transform-ED + Partn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24"/>
        <p:cNvGrpSpPr/>
        <p:nvPr/>
      </p:nvGrpSpPr>
      <p:grpSpPr>
        <a:xfrm>
          <a:off x="0" y="0"/>
          <a:ext cx="0" cy="0"/>
          <a:chOff x="0" y="0"/>
          <a:chExt cx="0" cy="0"/>
        </a:xfrm>
      </p:grpSpPr>
      <p:sp>
        <p:nvSpPr>
          <p:cNvPr id="127" name="Google Shape;12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SzPct val="40909"/>
              <a:buNone/>
            </a:pPr>
            <a:r>
              <a:rPr lang="en-GB"/>
              <a:t>Students from international backgrounds</a:t>
            </a:r>
            <a:endParaRPr b="1"/>
          </a:p>
        </p:txBody>
      </p:sp>
      <p:sp>
        <p:nvSpPr>
          <p:cNvPr id="128" name="Google Shape;128;p14"/>
          <p:cNvSpPr txBox="1">
            <a:spLocks noGrp="1"/>
          </p:cNvSpPr>
          <p:nvPr>
            <p:ph type="body" idx="1"/>
          </p:nvPr>
        </p:nvSpPr>
        <p:spPr>
          <a:xfrm>
            <a:off x="457200" y="1600200"/>
            <a:ext cx="4038600" cy="3234300"/>
          </a:xfrm>
          <a:prstGeom prst="rect">
            <a:avLst/>
          </a:prstGeom>
          <a:solidFill>
            <a:srgbClr val="CACACA"/>
          </a:solidFill>
          <a:ln>
            <a:noFill/>
          </a:ln>
        </p:spPr>
        <p:txBody>
          <a:bodyPr spcFirstLastPara="1" wrap="square" lIns="91425" tIns="45700" rIns="91425" bIns="45700" anchor="t" anchorCtr="0">
            <a:normAutofit/>
          </a:bodyPr>
          <a:lstStyle/>
          <a:p>
            <a:pPr marL="50800" lvl="0" indent="0" algn="ctr" rtl="0">
              <a:lnSpc>
                <a:spcPct val="100000"/>
              </a:lnSpc>
              <a:spcBef>
                <a:spcPts val="560"/>
              </a:spcBef>
              <a:spcAft>
                <a:spcPts val="0"/>
              </a:spcAft>
              <a:buSzPts val="2800"/>
              <a:buNone/>
            </a:pPr>
            <a:r>
              <a:rPr lang="en-GB" b="1"/>
              <a:t>Advantages</a:t>
            </a:r>
            <a:endParaRPr b="1"/>
          </a:p>
          <a:p>
            <a:pPr marL="50800" lvl="0" indent="0" algn="l" rtl="0">
              <a:lnSpc>
                <a:spcPct val="100000"/>
              </a:lnSpc>
              <a:spcBef>
                <a:spcPts val="560"/>
              </a:spcBef>
              <a:spcAft>
                <a:spcPts val="0"/>
              </a:spcAft>
              <a:buSzPts val="2800"/>
              <a:buNone/>
            </a:pPr>
            <a:endParaRPr>
              <a:latin typeface="Arial"/>
              <a:ea typeface="Arial"/>
              <a:cs typeface="Arial"/>
              <a:sym typeface="Arial"/>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Resilient and adaptable</a:t>
            </a:r>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Cultural diversity</a:t>
            </a:r>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Global networks</a:t>
            </a:r>
            <a:endParaRPr/>
          </a:p>
        </p:txBody>
      </p:sp>
      <p:sp>
        <p:nvSpPr>
          <p:cNvPr id="129" name="Google Shape;129;p14"/>
          <p:cNvSpPr txBox="1">
            <a:spLocks noGrp="1"/>
          </p:cNvSpPr>
          <p:nvPr>
            <p:ph type="body" idx="2"/>
          </p:nvPr>
        </p:nvSpPr>
        <p:spPr>
          <a:xfrm>
            <a:off x="4648200" y="1600200"/>
            <a:ext cx="4038600" cy="3234300"/>
          </a:xfrm>
          <a:prstGeom prst="rect">
            <a:avLst/>
          </a:prstGeom>
          <a:solidFill>
            <a:srgbClr val="CACACA"/>
          </a:solidFill>
          <a:ln>
            <a:noFill/>
          </a:ln>
        </p:spPr>
        <p:txBody>
          <a:bodyPr spcFirstLastPara="1" wrap="square" lIns="91425" tIns="45700" rIns="91425" bIns="45700" anchor="t" anchorCtr="0">
            <a:normAutofit/>
          </a:bodyPr>
          <a:lstStyle/>
          <a:p>
            <a:pPr marL="50800" lvl="0" indent="0" algn="ctr" rtl="0">
              <a:lnSpc>
                <a:spcPct val="100000"/>
              </a:lnSpc>
              <a:spcBef>
                <a:spcPts val="560"/>
              </a:spcBef>
              <a:spcAft>
                <a:spcPts val="0"/>
              </a:spcAft>
              <a:buSzPts val="2800"/>
              <a:buNone/>
            </a:pPr>
            <a:r>
              <a:rPr lang="en-GB" b="1"/>
              <a:t>Challenges</a:t>
            </a:r>
            <a:endParaRPr b="1"/>
          </a:p>
          <a:p>
            <a:pPr marL="50800" lvl="0" indent="0" algn="l" rtl="0">
              <a:lnSpc>
                <a:spcPct val="100000"/>
              </a:lnSpc>
              <a:spcBef>
                <a:spcPts val="560"/>
              </a:spcBef>
              <a:spcAft>
                <a:spcPts val="0"/>
              </a:spcAft>
              <a:buSzPts val="2800"/>
              <a:buNone/>
            </a:pPr>
            <a:endParaRPr>
              <a:latin typeface="Arial"/>
              <a:ea typeface="Arial"/>
              <a:cs typeface="Arial"/>
              <a:sym typeface="Arial"/>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Language and cultural barriers.</a:t>
            </a:r>
            <a:endParaRPr/>
          </a:p>
          <a:p>
            <a:pPr marL="457200" lvl="0" indent="-406400" algn="l" rtl="0">
              <a:lnSpc>
                <a:spcPct val="100000"/>
              </a:lnSpc>
              <a:spcBef>
                <a:spcPts val="560"/>
              </a:spcBef>
              <a:spcAft>
                <a:spcPts val="0"/>
              </a:spcAft>
              <a:buClr>
                <a:schemeClr val="dk1"/>
              </a:buClr>
              <a:buSzPts val="2800"/>
              <a:buChar char="•"/>
            </a:pPr>
            <a:r>
              <a:rPr lang="en-GB">
                <a:latin typeface="Arial"/>
                <a:ea typeface="Arial"/>
                <a:cs typeface="Arial"/>
                <a:sym typeface="Arial"/>
              </a:rPr>
              <a:t>Academic culture and expectations.</a:t>
            </a:r>
            <a:endParaRPr>
              <a:latin typeface="Arial"/>
              <a:ea typeface="Arial"/>
              <a:cs typeface="Arial"/>
              <a:sym typeface="Arial"/>
            </a:endParaRPr>
          </a:p>
          <a:p>
            <a:pPr marL="457200" lvl="0" indent="-368300" algn="l" rtl="0">
              <a:lnSpc>
                <a:spcPct val="100000"/>
              </a:lnSpc>
              <a:spcBef>
                <a:spcPts val="560"/>
              </a:spcBef>
              <a:spcAft>
                <a:spcPts val="0"/>
              </a:spcAft>
              <a:buSzPts val="2200"/>
              <a:buFont typeface="Arial"/>
              <a:buChar char="•"/>
            </a:pPr>
            <a:r>
              <a:rPr lang="en-GB">
                <a:latin typeface="Arial"/>
                <a:ea typeface="Arial"/>
                <a:cs typeface="Arial"/>
                <a:sym typeface="Arial"/>
              </a:rPr>
              <a:t>Integration</a:t>
            </a:r>
            <a:endParaRPr>
              <a:latin typeface="Arial"/>
              <a:ea typeface="Arial"/>
              <a:cs typeface="Arial"/>
              <a:sym typeface="Arial"/>
            </a:endParaRPr>
          </a:p>
        </p:txBody>
      </p:sp>
      <p:pic>
        <p:nvPicPr>
          <p:cNvPr id="130" name="Google Shape;130;p14"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131" name="Google Shape;131;p14" descr="BSU + Transform-ED + Partn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Office Theme">
  <a:themeElements>
    <a:clrScheme name="Slate Blu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CCDB5FF491D143B9855EA991689B6A" ma:contentTypeVersion="14" ma:contentTypeDescription="Create a new document." ma:contentTypeScope="" ma:versionID="ca1a55901395ae8d1715e8365c813e24">
  <xsd:schema xmlns:xsd="http://www.w3.org/2001/XMLSchema" xmlns:xs="http://www.w3.org/2001/XMLSchema" xmlns:p="http://schemas.microsoft.com/office/2006/metadata/properties" xmlns:ns2="80d6cebe-6bc5-4fc1-8743-43be78958a5c" xmlns:ns3="670e9a06-2558-4476-a465-8b2886ca3e74" targetNamespace="http://schemas.microsoft.com/office/2006/metadata/properties" ma:root="true" ma:fieldsID="b8e0b36757283b14409c5905b460aa47" ns2:_="" ns3:_="">
    <xsd:import namespace="80d6cebe-6bc5-4fc1-8743-43be78958a5c"/>
    <xsd:import namespace="670e9a06-2558-4476-a465-8b2886ca3e7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d6cebe-6bc5-4fc1-8743-43be78958a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40426f3f-527e-4846-a0f4-84d135560f89"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0e9a06-2558-4476-a465-8b2886ca3e74"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d1b9c6d-a1e5-40fc-9aa1-a0f558db8621}" ma:internalName="TaxCatchAll" ma:showField="CatchAllData" ma:web="670e9a06-2558-4476-a465-8b2886ca3e7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70e9a06-2558-4476-a465-8b2886ca3e74" xsi:nil="true"/>
    <lcf76f155ced4ddcb4097134ff3c332f xmlns="80d6cebe-6bc5-4fc1-8743-43be78958a5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9816B8C-3AEA-461B-AE33-524BE8CE9365}">
  <ds:schemaRefs>
    <ds:schemaRef ds:uri="http://schemas.microsoft.com/sharepoint/v3/contenttype/forms"/>
  </ds:schemaRefs>
</ds:datastoreItem>
</file>

<file path=customXml/itemProps2.xml><?xml version="1.0" encoding="utf-8"?>
<ds:datastoreItem xmlns:ds="http://schemas.openxmlformats.org/officeDocument/2006/customXml" ds:itemID="{C600BA25-47AD-45EE-B60E-3DC164CE41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d6cebe-6bc5-4fc1-8743-43be78958a5c"/>
    <ds:schemaRef ds:uri="670e9a06-2558-4476-a465-8b2886ca3e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3B455D-7FB7-4989-BCB7-CEF878B994AB}">
  <ds:schemaRefs>
    <ds:schemaRef ds:uri="http://www.w3.org/XML/1998/namespace"/>
    <ds:schemaRef ds:uri="http://purl.org/dc/terms/"/>
    <ds:schemaRef ds:uri="http://purl.org/dc/dcmitype/"/>
    <ds:schemaRef ds:uri="http://schemas.microsoft.com/office/2006/documentManagement/types"/>
    <ds:schemaRef ds:uri="80d6cebe-6bc5-4fc1-8743-43be78958a5c"/>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70e9a06-2558-4476-a465-8b2886ca3e74"/>
  </ds:schemaRefs>
</ds:datastoreItem>
</file>

<file path=docProps/app.xml><?xml version="1.0" encoding="utf-8"?>
<Properties xmlns="http://schemas.openxmlformats.org/officeDocument/2006/extended-properties" xmlns:vt="http://schemas.openxmlformats.org/officeDocument/2006/docPropsVTypes">
  <TotalTime>21</TotalTime>
  <Words>1649</Words>
  <Application>Microsoft Office PowerPoint</Application>
  <PresentationFormat>On-screen Show (4:3)</PresentationFormat>
  <Paragraphs>166</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CPD12 Student Experience </vt:lpstr>
      <vt:lpstr>Learning Outcomes</vt:lpstr>
      <vt:lpstr>Content</vt:lpstr>
      <vt:lpstr>Office for Students Report</vt:lpstr>
      <vt:lpstr>Mature and Young Students</vt:lpstr>
      <vt:lpstr>Student Domicile Data</vt:lpstr>
      <vt:lpstr>Student Profile</vt:lpstr>
      <vt:lpstr>Mature students</vt:lpstr>
      <vt:lpstr>Students from international backgrounds</vt:lpstr>
      <vt:lpstr>National Student Survey (NSS)</vt:lpstr>
      <vt:lpstr>NSS question areas (from the website)</vt:lpstr>
      <vt:lpstr>Engagement practices  </vt:lpstr>
      <vt:lpstr>Engagement strategies (1)  </vt:lpstr>
      <vt:lpstr>Engagement strategies (2)  </vt:lpstr>
      <vt:lpstr>Some ideas</vt:lpstr>
      <vt:lpstr>Evaluation and Reflective Teaching Practice</vt:lpstr>
      <vt:lpstr>Summary</vt:lpstr>
      <vt:lpstr>Just One Thing</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Shaun Mudd</cp:lastModifiedBy>
  <cp:revision>6</cp:revision>
  <dcterms:modified xsi:type="dcterms:W3CDTF">2025-01-27T13:04:47Z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0x01010024CCDB5FF491D143B9855EA991689B6A</vt:lpwstr>
  </property>
  <property fmtid="{D5CDD505-2E9C-101B-9397-08002B2CF9AE}" pid="3" name="MSIP_Label_43c9f532-f68c-4710-a80c-2dea02e48496_Enabled">
    <vt:lpwstr>true</vt:lpwstr>
  </property>
  <property fmtid="{D5CDD505-2E9C-101B-9397-08002B2CF9AE}" pid="4" name="MSIP_Label_43c9f532-f68c-4710-a80c-2dea02e48496_SetDate">
    <vt:lpwstr>2025-01-22T18:25:19Z</vt:lpwstr>
  </property>
  <property fmtid="{D5CDD505-2E9C-101B-9397-08002B2CF9AE}" pid="5" name="MSIP_Label_43c9f532-f68c-4710-a80c-2dea02e48496_Method">
    <vt:lpwstr>Standard</vt:lpwstr>
  </property>
  <property fmtid="{D5CDD505-2E9C-101B-9397-08002B2CF9AE}" pid="6" name="MSIP_Label_43c9f532-f68c-4710-a80c-2dea02e48496_Name">
    <vt:lpwstr>Restricted Label</vt:lpwstr>
  </property>
  <property fmtid="{D5CDD505-2E9C-101B-9397-08002B2CF9AE}" pid="7" name="MSIP_Label_43c9f532-f68c-4710-a80c-2dea02e48496_SiteId">
    <vt:lpwstr>23706653-cd57-4504-9a59-0960251db4b0</vt:lpwstr>
  </property>
  <property fmtid="{D5CDD505-2E9C-101B-9397-08002B2CF9AE}" pid="8" name="MSIP_Label_43c9f532-f68c-4710-a80c-2dea02e48496_ActionId">
    <vt:lpwstr>536a367e-c21a-4f41-94bd-65355598b188</vt:lpwstr>
  </property>
  <property fmtid="{D5CDD505-2E9C-101B-9397-08002B2CF9AE}" pid="9" name="MSIP_Label_43c9f532-f68c-4710-a80c-2dea02e48496_ContentBits">
    <vt:lpwstr>0</vt:lpwstr>
  </property>
  <property fmtid="{D5CDD505-2E9C-101B-9397-08002B2CF9AE}" pid="10" name="MSIP_Label_43c9f532-f68c-4710-a80c-2dea02e48496_Tag">
    <vt:lpwstr>10, 3, 0, 2</vt:lpwstr>
  </property>
  <property fmtid="{D5CDD505-2E9C-101B-9397-08002B2CF9AE}" pid="11" name="MediaServiceImageTags">
    <vt:lpwstr/>
  </property>
</Properties>
</file>