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0" r:id="rId4"/>
  </p:sldMasterIdLst>
  <p:notesMasterIdLst>
    <p:notesMasterId r:id="rId27"/>
  </p:notesMasterIdLst>
  <p:sldIdLst>
    <p:sldId id="256" r:id="rId5"/>
    <p:sldId id="257" r:id="rId6"/>
    <p:sldId id="258" r:id="rId7"/>
    <p:sldId id="259" r:id="rId8"/>
    <p:sldId id="260" r:id="rId9"/>
    <p:sldId id="261" r:id="rId10"/>
    <p:sldId id="262" r:id="rId11"/>
    <p:sldId id="263" r:id="rId12"/>
    <p:sldId id="276" r:id="rId13"/>
    <p:sldId id="277"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41A08A3-38D6-4D6E-ACE7-CE650F82D8D6}" v="1" dt="2025-07-06T21:06:38.971"/>
  </p1510:revLst>
</p1510:revInfo>
</file>

<file path=ppt/tableStyles.xml><?xml version="1.0" encoding="utf-8"?>
<a:tblStyleLst xmlns:a="http://schemas.openxmlformats.org/drawingml/2006/main" def="{C6965BB4-A8E8-4EC9-8E22-33C5C3175E15}">
  <a:tblStyle styleId="{C6965BB4-A8E8-4EC9-8E22-33C5C3175E15}" styleName="Table_0">
    <a:wholeTbl>
      <a:tcTxStyle b="off" i="off">
        <a:font>
          <a:latin typeface="Arial"/>
          <a:ea typeface="Arial"/>
          <a:cs typeface="Arial"/>
        </a:font>
        <a:schemeClr val="dk1"/>
      </a:tcTxStyle>
      <a:tcStyle>
        <a:tcBdr>
          <a:left>
            <a:ln w="12700" cap="flat" cmpd="sng">
              <a:solidFill>
                <a:schemeClr val="dk1"/>
              </a:solidFill>
              <a:prstDash val="solid"/>
              <a:round/>
              <a:headEnd type="none" w="sm" len="sm"/>
              <a:tailEnd type="none" w="sm" len="sm"/>
            </a:ln>
          </a:left>
          <a:right>
            <a:ln w="12700" cap="flat" cmpd="sng">
              <a:solidFill>
                <a:schemeClr val="dk1"/>
              </a:solidFill>
              <a:prstDash val="solid"/>
              <a:round/>
              <a:headEnd type="none" w="sm" len="sm"/>
              <a:tailEnd type="none" w="sm" len="sm"/>
            </a:ln>
          </a:right>
          <a:top>
            <a:ln w="12700" cap="flat" cmpd="sng">
              <a:solidFill>
                <a:schemeClr val="dk1"/>
              </a:solidFill>
              <a:prstDash val="solid"/>
              <a:round/>
              <a:headEnd type="none" w="sm" len="sm"/>
              <a:tailEnd type="none" w="sm" len="sm"/>
            </a:ln>
          </a:top>
          <a:bottom>
            <a:ln w="12700" cap="flat" cmpd="sng">
              <a:solidFill>
                <a:schemeClr val="dk1"/>
              </a:solidFill>
              <a:prstDash val="solid"/>
              <a:round/>
              <a:headEnd type="none" w="sm" len="sm"/>
              <a:tailEnd type="none" w="sm" len="sm"/>
            </a:ln>
          </a:bottom>
          <a:insideH>
            <a:ln w="12700" cap="flat" cmpd="sng">
              <a:solidFill>
                <a:schemeClr val="dk1"/>
              </a:solidFill>
              <a:prstDash val="solid"/>
              <a:round/>
              <a:headEnd type="none" w="sm" len="sm"/>
              <a:tailEnd type="none" w="sm" len="sm"/>
            </a:ln>
          </a:insideH>
          <a:insideV>
            <a:ln w="12700" cap="flat" cmpd="sng">
              <a:solidFill>
                <a:schemeClr val="dk1"/>
              </a:solidFill>
              <a:prstDash val="solid"/>
              <a:round/>
              <a:headEnd type="none" w="sm" len="sm"/>
              <a:tailEnd type="none" w="sm" len="sm"/>
            </a:ln>
          </a:insideV>
        </a:tcBdr>
        <a:fill>
          <a:solidFill>
            <a:srgbClr val="E6E6E6"/>
          </a:solidFill>
        </a:fill>
      </a:tcStyle>
    </a:wholeTbl>
    <a:band1H>
      <a:tcTxStyle/>
      <a:tcStyle>
        <a:tcBdr/>
        <a:fill>
          <a:solidFill>
            <a:srgbClr val="CACACA"/>
          </a:solidFill>
        </a:fill>
      </a:tcStyle>
    </a:band1H>
    <a:band2H>
      <a:tcTxStyle/>
      <a:tcStyle>
        <a:tcBdr/>
      </a:tcStyle>
    </a:band2H>
    <a:band1V>
      <a:tcTxStyle/>
      <a:tcStyle>
        <a:tcBdr/>
        <a:fill>
          <a:solidFill>
            <a:srgbClr val="CACACA"/>
          </a:solidFill>
        </a:fill>
      </a:tcStyle>
    </a:band1V>
    <a:band2V>
      <a:tcTxStyle/>
      <a:tcStyle>
        <a:tcBdr/>
      </a:tcStyle>
    </a:band2V>
    <a:lastCol>
      <a:tcTxStyle b="on" i="off"/>
      <a:tcStyle>
        <a:tcBdr/>
      </a:tcStyle>
    </a:lastCol>
    <a:firstCol>
      <a:tcTxStyle b="on" i="off"/>
      <a:tcStyle>
        <a:tcBdr/>
      </a:tcStyle>
    </a:firstCol>
    <a:lastRow>
      <a:tcTxStyle b="on" i="off"/>
      <a:tcStyle>
        <a:tcBdr>
          <a:top>
            <a:ln w="25400" cap="flat" cmpd="sng">
              <a:solidFill>
                <a:schemeClr val="dk1"/>
              </a:solidFill>
              <a:prstDash val="solid"/>
              <a:round/>
              <a:headEnd type="none" w="sm" len="sm"/>
              <a:tailEnd type="none" w="sm" len="sm"/>
            </a:ln>
          </a:top>
        </a:tcBdr>
        <a:fill>
          <a:solidFill>
            <a:srgbClr val="E6E6E6"/>
          </a:solidFill>
        </a:fill>
      </a:tcStyle>
    </a:lastRow>
    <a:seCell>
      <a:tcTxStyle/>
      <a:tcStyle>
        <a:tcBdr/>
      </a:tcStyle>
    </a:seCell>
    <a:swCell>
      <a:tcTxStyle/>
      <a:tcStyle>
        <a:tcBdr/>
      </a:tcStyle>
    </a:swCell>
    <a:firstRow>
      <a:tcTxStyle b="on" i="off"/>
      <a:tcStyle>
        <a:tcBdr/>
        <a:fill>
          <a:solidFill>
            <a:srgbClr val="E6E6E6"/>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7" d="100"/>
          <a:sy n="97" d="100"/>
        </p:scale>
        <p:origin x="1116"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notesMaster" Target="notesMasters/notesMaster1.xml"/><Relationship Id="rId30" Type="http://schemas.openxmlformats.org/officeDocument/2006/relationships/theme" Target="theme/theme1.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orna Lewis" userId="S::l.lewis@bathspa.ac.uk::47d66899-762e-4b21-aa4c-09b0846015fa" providerId="AD" clId="Web-{410AA5B6-E1FA-4C6F-A34A-4FBEA44ECF4D}"/>
    <pc:docChg chg="mod">
      <pc:chgData name="Lorna Lewis" userId="S::l.lewis@bathspa.ac.uk::47d66899-762e-4b21-aa4c-09b0846015fa" providerId="AD" clId="Web-{410AA5B6-E1FA-4C6F-A34A-4FBEA44ECF4D}" dt="2025-01-22T17:33:56.063" v="0" actId="33475"/>
      <pc:docMkLst>
        <pc:docMk/>
      </pc:docMkLst>
    </pc:docChg>
  </pc:docChgLst>
  <pc:docChgLst>
    <pc:chgData name="Lorna Lewis" userId="47d66899-762e-4b21-aa4c-09b0846015fa" providerId="ADAL" clId="{A10A739C-98CA-4B28-85A2-9AD33FC89005}"/>
    <pc:docChg chg="custSel modSld">
      <pc:chgData name="Lorna Lewis" userId="47d66899-762e-4b21-aa4c-09b0846015fa" providerId="ADAL" clId="{A10A739C-98CA-4B28-85A2-9AD33FC89005}" dt="2025-01-27T09:58:45.829" v="63" actId="13244"/>
      <pc:docMkLst>
        <pc:docMk/>
      </pc:docMkLst>
      <pc:sldChg chg="modSp mod">
        <pc:chgData name="Lorna Lewis" userId="47d66899-762e-4b21-aa4c-09b0846015fa" providerId="ADAL" clId="{A10A739C-98CA-4B28-85A2-9AD33FC89005}" dt="2025-01-24T15:58:29.948" v="27" actId="13244"/>
        <pc:sldMkLst>
          <pc:docMk/>
          <pc:sldMk cId="0" sldId="259"/>
        </pc:sldMkLst>
      </pc:sldChg>
      <pc:sldChg chg="modSp mod">
        <pc:chgData name="Lorna Lewis" userId="47d66899-762e-4b21-aa4c-09b0846015fa" providerId="ADAL" clId="{A10A739C-98CA-4B28-85A2-9AD33FC89005}" dt="2025-01-24T15:58:52.882" v="29" actId="962"/>
        <pc:sldMkLst>
          <pc:docMk/>
          <pc:sldMk cId="0" sldId="260"/>
        </pc:sldMkLst>
      </pc:sldChg>
      <pc:sldChg chg="modSp mod">
        <pc:chgData name="Lorna Lewis" userId="47d66899-762e-4b21-aa4c-09b0846015fa" providerId="ADAL" clId="{A10A739C-98CA-4B28-85A2-9AD33FC89005}" dt="2025-01-24T16:03:26.620" v="58" actId="13244"/>
        <pc:sldMkLst>
          <pc:docMk/>
          <pc:sldMk cId="0" sldId="261"/>
        </pc:sldMkLst>
      </pc:sldChg>
      <pc:sldChg chg="modSp mod">
        <pc:chgData name="Lorna Lewis" userId="47d66899-762e-4b21-aa4c-09b0846015fa" providerId="ADAL" clId="{A10A739C-98CA-4B28-85A2-9AD33FC89005}" dt="2025-01-24T15:59:59.813" v="34" actId="962"/>
        <pc:sldMkLst>
          <pc:docMk/>
          <pc:sldMk cId="0" sldId="262"/>
        </pc:sldMkLst>
      </pc:sldChg>
      <pc:sldChg chg="modSp mod">
        <pc:chgData name="Lorna Lewis" userId="47d66899-762e-4b21-aa4c-09b0846015fa" providerId="ADAL" clId="{A10A739C-98CA-4B28-85A2-9AD33FC89005}" dt="2025-01-24T16:00:15.331" v="36" actId="962"/>
        <pc:sldMkLst>
          <pc:docMk/>
          <pc:sldMk cId="0" sldId="263"/>
        </pc:sldMkLst>
      </pc:sldChg>
      <pc:sldChg chg="modSp mod">
        <pc:chgData name="Lorna Lewis" userId="47d66899-762e-4b21-aa4c-09b0846015fa" providerId="ADAL" clId="{A10A739C-98CA-4B28-85A2-9AD33FC89005}" dt="2025-01-24T16:00:26.383" v="38" actId="962"/>
        <pc:sldMkLst>
          <pc:docMk/>
          <pc:sldMk cId="0" sldId="264"/>
        </pc:sldMkLst>
      </pc:sldChg>
      <pc:sldChg chg="modSp mod">
        <pc:chgData name="Lorna Lewis" userId="47d66899-762e-4b21-aa4c-09b0846015fa" providerId="ADAL" clId="{A10A739C-98CA-4B28-85A2-9AD33FC89005}" dt="2025-01-24T16:03:39.079" v="60" actId="962"/>
        <pc:sldMkLst>
          <pc:docMk/>
          <pc:sldMk cId="0" sldId="265"/>
        </pc:sldMkLst>
      </pc:sldChg>
      <pc:sldChg chg="modSp mod">
        <pc:chgData name="Lorna Lewis" userId="47d66899-762e-4b21-aa4c-09b0846015fa" providerId="ADAL" clId="{A10A739C-98CA-4B28-85A2-9AD33FC89005}" dt="2025-01-24T16:00:48.723" v="39" actId="13244"/>
        <pc:sldMkLst>
          <pc:docMk/>
          <pc:sldMk cId="0" sldId="266"/>
        </pc:sldMkLst>
      </pc:sldChg>
      <pc:sldChg chg="modSp mod">
        <pc:chgData name="Lorna Lewis" userId="47d66899-762e-4b21-aa4c-09b0846015fa" providerId="ADAL" clId="{A10A739C-98CA-4B28-85A2-9AD33FC89005}" dt="2025-01-24T16:00:56.096" v="40" actId="13244"/>
        <pc:sldMkLst>
          <pc:docMk/>
          <pc:sldMk cId="0" sldId="267"/>
        </pc:sldMkLst>
      </pc:sldChg>
      <pc:sldChg chg="modSp mod">
        <pc:chgData name="Lorna Lewis" userId="47d66899-762e-4b21-aa4c-09b0846015fa" providerId="ADAL" clId="{A10A739C-98CA-4B28-85A2-9AD33FC89005}" dt="2025-01-24T16:01:09.758" v="42" actId="962"/>
        <pc:sldMkLst>
          <pc:docMk/>
          <pc:sldMk cId="0" sldId="268"/>
        </pc:sldMkLst>
      </pc:sldChg>
      <pc:sldChg chg="modSp mod">
        <pc:chgData name="Lorna Lewis" userId="47d66899-762e-4b21-aa4c-09b0846015fa" providerId="ADAL" clId="{A10A739C-98CA-4B28-85A2-9AD33FC89005}" dt="2025-01-27T09:58:45.829" v="63" actId="13244"/>
        <pc:sldMkLst>
          <pc:docMk/>
          <pc:sldMk cId="0" sldId="269"/>
        </pc:sldMkLst>
      </pc:sldChg>
      <pc:sldChg chg="modSp mod">
        <pc:chgData name="Lorna Lewis" userId="47d66899-762e-4b21-aa4c-09b0846015fa" providerId="ADAL" clId="{A10A739C-98CA-4B28-85A2-9AD33FC89005}" dt="2025-01-24T15:58:13.494" v="26" actId="20577"/>
        <pc:sldMkLst>
          <pc:docMk/>
          <pc:sldMk cId="0" sldId="272"/>
        </pc:sldMkLst>
      </pc:sldChg>
      <pc:sldChg chg="modSp mod">
        <pc:chgData name="Lorna Lewis" userId="47d66899-762e-4b21-aa4c-09b0846015fa" providerId="ADAL" clId="{A10A739C-98CA-4B28-85A2-9AD33FC89005}" dt="2025-01-24T16:03:19.209" v="57" actId="1076"/>
        <pc:sldMkLst>
          <pc:docMk/>
          <pc:sldMk cId="0" sldId="274"/>
        </pc:sldMkLst>
      </pc:sldChg>
    </pc:docChg>
  </pc:docChgLst>
  <pc:docChgLst>
    <pc:chgData name="Shaun Mudd" userId="e80bf90c-a474-43f6-8269-01a6d27907ba" providerId="ADAL" clId="{E41A08A3-38D6-4D6E-ACE7-CE650F82D8D6}"/>
    <pc:docChg chg="undo custSel addSld modSld">
      <pc:chgData name="Shaun Mudd" userId="e80bf90c-a474-43f6-8269-01a6d27907ba" providerId="ADAL" clId="{E41A08A3-38D6-4D6E-ACE7-CE650F82D8D6}" dt="2025-07-06T21:08:28.504" v="10" actId="962"/>
      <pc:docMkLst>
        <pc:docMk/>
      </pc:docMkLst>
      <pc:sldChg chg="modSp mod">
        <pc:chgData name="Shaun Mudd" userId="e80bf90c-a474-43f6-8269-01a6d27907ba" providerId="ADAL" clId="{E41A08A3-38D6-4D6E-ACE7-CE650F82D8D6}" dt="2025-07-06T21:06:39.061" v="4" actId="27636"/>
        <pc:sldMkLst>
          <pc:docMk/>
          <pc:sldMk cId="0" sldId="256"/>
        </pc:sldMkLst>
        <pc:spChg chg="mod">
          <ac:chgData name="Shaun Mudd" userId="e80bf90c-a474-43f6-8269-01a6d27907ba" providerId="ADAL" clId="{E41A08A3-38D6-4D6E-ACE7-CE650F82D8D6}" dt="2025-07-06T21:06:39.061" v="4" actId="27636"/>
          <ac:spMkLst>
            <pc:docMk/>
            <pc:sldMk cId="0" sldId="256"/>
            <ac:spMk id="92" creationId="{00000000-0000-0000-0000-000000000000}"/>
          </ac:spMkLst>
        </pc:spChg>
      </pc:sldChg>
      <pc:sldChg chg="modSp mod">
        <pc:chgData name="Shaun Mudd" userId="e80bf90c-a474-43f6-8269-01a6d27907ba" providerId="ADAL" clId="{E41A08A3-38D6-4D6E-ACE7-CE650F82D8D6}" dt="2025-07-06T21:05:57.806" v="2"/>
        <pc:sldMkLst>
          <pc:docMk/>
          <pc:sldMk cId="0" sldId="258"/>
        </pc:sldMkLst>
        <pc:spChg chg="mod">
          <ac:chgData name="Shaun Mudd" userId="e80bf90c-a474-43f6-8269-01a6d27907ba" providerId="ADAL" clId="{E41A08A3-38D6-4D6E-ACE7-CE650F82D8D6}" dt="2025-07-06T21:05:57.806" v="2"/>
          <ac:spMkLst>
            <pc:docMk/>
            <pc:sldMk cId="0" sldId="258"/>
            <ac:spMk id="113" creationId="{00000000-0000-0000-0000-000000000000}"/>
          </ac:spMkLst>
        </pc:spChg>
      </pc:sldChg>
      <pc:sldChg chg="modSp mod">
        <pc:chgData name="Shaun Mudd" userId="e80bf90c-a474-43f6-8269-01a6d27907ba" providerId="ADAL" clId="{E41A08A3-38D6-4D6E-ACE7-CE650F82D8D6}" dt="2025-07-06T21:07:22.287" v="5"/>
        <pc:sldMkLst>
          <pc:docMk/>
          <pc:sldMk cId="0" sldId="273"/>
        </pc:sldMkLst>
        <pc:spChg chg="mod">
          <ac:chgData name="Shaun Mudd" userId="e80bf90c-a474-43f6-8269-01a6d27907ba" providerId="ADAL" clId="{E41A08A3-38D6-4D6E-ACE7-CE650F82D8D6}" dt="2025-07-06T21:07:22.287" v="5"/>
          <ac:spMkLst>
            <pc:docMk/>
            <pc:sldMk cId="0" sldId="273"/>
            <ac:spMk id="283" creationId="{00000000-0000-0000-0000-000000000000}"/>
          </ac:spMkLst>
        </pc:spChg>
      </pc:sldChg>
      <pc:sldChg chg="modSp mod">
        <pc:chgData name="Shaun Mudd" userId="e80bf90c-a474-43f6-8269-01a6d27907ba" providerId="ADAL" clId="{E41A08A3-38D6-4D6E-ACE7-CE650F82D8D6}" dt="2025-07-06T21:07:41.232" v="6"/>
        <pc:sldMkLst>
          <pc:docMk/>
          <pc:sldMk cId="0" sldId="275"/>
        </pc:sldMkLst>
        <pc:spChg chg="mod">
          <ac:chgData name="Shaun Mudd" userId="e80bf90c-a474-43f6-8269-01a6d27907ba" providerId="ADAL" clId="{E41A08A3-38D6-4D6E-ACE7-CE650F82D8D6}" dt="2025-07-06T21:07:41.232" v="6"/>
          <ac:spMkLst>
            <pc:docMk/>
            <pc:sldMk cId="0" sldId="275"/>
            <ac:spMk id="303" creationId="{00000000-0000-0000-0000-000000000000}"/>
          </ac:spMkLst>
        </pc:spChg>
      </pc:sldChg>
      <pc:sldChg chg="add">
        <pc:chgData name="Shaun Mudd" userId="e80bf90c-a474-43f6-8269-01a6d27907ba" providerId="ADAL" clId="{E41A08A3-38D6-4D6E-ACE7-CE650F82D8D6}" dt="2025-07-06T21:06:38.971" v="3"/>
        <pc:sldMkLst>
          <pc:docMk/>
          <pc:sldMk cId="4040826637" sldId="276"/>
        </pc:sldMkLst>
      </pc:sldChg>
      <pc:sldChg chg="modSp add mod">
        <pc:chgData name="Shaun Mudd" userId="e80bf90c-a474-43f6-8269-01a6d27907ba" providerId="ADAL" clId="{E41A08A3-38D6-4D6E-ACE7-CE650F82D8D6}" dt="2025-07-06T21:08:28.504" v="10" actId="962"/>
        <pc:sldMkLst>
          <pc:docMk/>
          <pc:sldMk cId="1484173910" sldId="277"/>
        </pc:sldMkLst>
        <pc:spChg chg="mod">
          <ac:chgData name="Shaun Mudd" userId="e80bf90c-a474-43f6-8269-01a6d27907ba" providerId="ADAL" clId="{E41A08A3-38D6-4D6E-ACE7-CE650F82D8D6}" dt="2025-07-06T21:08:16.279" v="7" actId="962"/>
          <ac:spMkLst>
            <pc:docMk/>
            <pc:sldMk cId="1484173910" sldId="277"/>
            <ac:spMk id="4" creationId="{37AF7A53-10C0-E485-0C71-63AEFA666D24}"/>
          </ac:spMkLst>
        </pc:spChg>
        <pc:spChg chg="mod">
          <ac:chgData name="Shaun Mudd" userId="e80bf90c-a474-43f6-8269-01a6d27907ba" providerId="ADAL" clId="{E41A08A3-38D6-4D6E-ACE7-CE650F82D8D6}" dt="2025-07-06T21:08:18.461" v="8" actId="962"/>
          <ac:spMkLst>
            <pc:docMk/>
            <pc:sldMk cId="1484173910" sldId="277"/>
            <ac:spMk id="7" creationId="{A3CC0C2F-D5B4-E6CF-E544-0D9A4A46A34F}"/>
          </ac:spMkLst>
        </pc:spChg>
        <pc:picChg chg="mod">
          <ac:chgData name="Shaun Mudd" userId="e80bf90c-a474-43f6-8269-01a6d27907ba" providerId="ADAL" clId="{E41A08A3-38D6-4D6E-ACE7-CE650F82D8D6}" dt="2025-07-06T21:08:28.504" v="10" actId="962"/>
          <ac:picMkLst>
            <pc:docMk/>
            <pc:sldMk cId="1484173910" sldId="277"/>
            <ac:picMk id="6" creationId="{8794BF43-5131-7ADB-582D-D8F0639FBEF2}"/>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7200"/>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7200"/>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GB"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8" Type="http://schemas.openxmlformats.org/officeDocument/2006/relationships/hyperlink" Target="https://library.bathspa.ac.uk/items/eds/cat06393a/bath.102266?query=interesting+things+to+do+in&amp;resultsUri=items%3Fquery%3Dinteresting%2Bthings%2Bto%2Bdo%2Bin%2B%26checkbox%3Deverything%26facet%255B0%255D%3DEdsRecordOptions%253A%2522IsFullText%2522%26target%3Deds&amp;facet%5B0%5D=EdsRecordOptions%3A%22IsFullText%22&amp;target=eds" TargetMode="External"/><Relationship Id="rId3" Type="http://schemas.openxmlformats.org/officeDocument/2006/relationships/hyperlink" Target="https://www.advance-he.ac.uk/scotland/thematic-series/active-learning" TargetMode="External"/><Relationship Id="rId7" Type="http://schemas.openxmlformats.org/officeDocument/2006/relationships/hyperlink" Target="https://www.celt.iastate.edu/instructional-strategies/teaching-format/active-learning/" TargetMode="External"/><Relationship Id="rId2" Type="http://schemas.openxmlformats.org/officeDocument/2006/relationships/slide" Target="../slides/slide11.xml"/><Relationship Id="rId1" Type="http://schemas.openxmlformats.org/officeDocument/2006/relationships/notesMaster" Target="../notesMasters/notesMaster1.xml"/><Relationship Id="rId6" Type="http://schemas.openxmlformats.org/officeDocument/2006/relationships/hyperlink" Target="https://www.ucl.ac.uk/teaching-learning/publications/2019/aug/active-learning" TargetMode="External"/><Relationship Id="rId11" Type="http://schemas.openxmlformats.org/officeDocument/2006/relationships/hyperlink" Target="https://docs.google.com/document/d/15ZtTu2pmQRU_eC3gMccVhVwDR57PDs4uxlMB7Bs1os8/edit" TargetMode="External"/><Relationship Id="rId5" Type="http://schemas.openxmlformats.org/officeDocument/2006/relationships/hyperlink" Target="https://www.bathspa.ac.uk/projects/teaching-expertise-guide/digital-fluency/" TargetMode="External"/><Relationship Id="rId10" Type="http://schemas.openxmlformats.org/officeDocument/2006/relationships/hyperlink" Target="https://app.secure.griffith.edu.au/active-learning/" TargetMode="External"/><Relationship Id="rId4" Type="http://schemas.openxmlformats.org/officeDocument/2006/relationships/hyperlink" Target="https://www.bathspa.ac.uk/projects/teaching-expertise-guide/collaborative-learning/" TargetMode="External"/><Relationship Id="rId9" Type="http://schemas.openxmlformats.org/officeDocument/2006/relationships/hyperlink" Target="https://library.bathspa.ac.uk/items/eds/cat06393a/bath.102265?query=interesting+things+to+do+in&amp;resultsUri=items%3Fquery%3Dinteresting%2Bthings%2Bto%2Bdo%2Bin%2B%26checkbox%3Deverything%26facet%255B0%255D%3DEdsRecordOptions%253A%2522IsFullText%2522%26target%3Deds&amp;facet%5B0%5D=EdsRecordOptions%3A%22IsFullText%22&amp;target=eds" TargetMode="Externa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s://www.bathspa.ac.uk/about-us/governance/policies/sustainability-policy/" TargetMode="External"/><Relationship Id="rId2" Type="http://schemas.openxmlformats.org/officeDocument/2006/relationships/slide" Target="../slides/slide12.xml"/><Relationship Id="rId1" Type="http://schemas.openxmlformats.org/officeDocument/2006/relationships/notesMaster" Target="../notesMasters/notesMaster1.xml"/><Relationship Id="rId6" Type="http://schemas.openxmlformats.org/officeDocument/2006/relationships/hyperlink" Target="https://www.advance-he.ac.uk/knowledge-hub/framework-education-sustainable-development" TargetMode="External"/><Relationship Id="rId5" Type="http://schemas.openxmlformats.org/officeDocument/2006/relationships/hyperlink" Target="https://www.ucem.ac.uk/whats-happening/articles/sustainability-literacy/" TargetMode="External"/><Relationship Id="rId4" Type="http://schemas.openxmlformats.org/officeDocument/2006/relationships/hyperlink" Target="https://sustainabledevelopment.un.org/sdinaction/hesi/literacy" TargetMode="Externa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www.bathspa.ac.uk/media/1188b-Education-Strategy-final.pdf" TargetMode="External"/><Relationship Id="rId2" Type="http://schemas.openxmlformats.org/officeDocument/2006/relationships/slide" Target="../slides/slide4.xml"/><Relationship Id="rId1" Type="http://schemas.openxmlformats.org/officeDocument/2006/relationships/notesMaster" Target="../notesMasters/notesMaster1.xml"/><Relationship Id="rId4" Type="http://schemas.openxmlformats.org/officeDocument/2006/relationships/hyperlink" Target="about:blank" TargetMode="Externa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bathspaonline.sharepoint.com/sites/CareersandEmployability-com/SitePages/Employability-Principles.aspx"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mycareer.bathspa.ac.uk/"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p2: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90" name="Google Shape;90;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
          <a:extLst>
            <a:ext uri="{FF2B5EF4-FFF2-40B4-BE49-F238E27FC236}">
              <a16:creationId xmlns:a16="http://schemas.microsoft.com/office/drawing/2014/main" id="{40DB8586-544E-A34E-6631-EED236830141}"/>
            </a:ext>
          </a:extLst>
        </p:cNvPr>
        <p:cNvGrpSpPr/>
        <p:nvPr/>
      </p:nvGrpSpPr>
      <p:grpSpPr>
        <a:xfrm>
          <a:off x="0" y="0"/>
          <a:ext cx="0" cy="0"/>
          <a:chOff x="0" y="0"/>
          <a:chExt cx="0" cy="0"/>
        </a:xfrm>
      </p:grpSpPr>
      <p:sp>
        <p:nvSpPr>
          <p:cNvPr id="163" name="Google Shape;163;p7:notes">
            <a:extLst>
              <a:ext uri="{FF2B5EF4-FFF2-40B4-BE49-F238E27FC236}">
                <a16:creationId xmlns:a16="http://schemas.microsoft.com/office/drawing/2014/main" id="{7B9ECEEE-E1FC-DF8E-748C-4A6B61187884}"/>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457200" marR="0" lvl="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GB" b="0" i="0" dirty="0">
                <a:solidFill>
                  <a:srgbClr val="242424"/>
                </a:solidFill>
                <a:effectLst/>
                <a:latin typeface="Aptos Narrow" panose="020B0004020202020204" pitchFamily="34" charset="0"/>
              </a:rPr>
              <a:t> </a:t>
            </a:r>
            <a:endParaRPr kumimoji="0" lang="en-GB" sz="12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mn-cs"/>
              </a:rPr>
              <a:t>The EiC Framework and Toolkit supports embedding employability across the student journey through programme design and review processes.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mn-cs"/>
              </a:rPr>
              <a:t>It relates directly to key employability data sets (CRD and GO) and aligns to the new Bath Spa Graduate Attributes.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mn-cs"/>
              </a:rPr>
              <a:t>Each level of study relates to a different stage of career readiness.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mn-cs"/>
              </a:rPr>
              <a:t>L4 – focus is on the explore phase – activities and learning experiences that support students to develop their self awareness and understanding.</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mn-cs"/>
              </a:rPr>
              <a:t>L5 – relates to experience and students engaging in experiential learning opportunities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mn-cs"/>
              </a:rPr>
              <a:t>L6 – aligns to progress and supporting students to develop the tools they need to move into professional graduate outcomes. </a:t>
            </a:r>
          </a:p>
          <a:p>
            <a:pPr>
              <a:defRPr/>
            </a:pPr>
            <a:r>
              <a:rPr kumimoji="0" lang="en-GB" sz="1200" b="0" i="0" u="none" strike="noStrike" kern="1200" cap="none" spc="0" normalizeH="0" baseline="0" noProof="0" dirty="0">
                <a:ln>
                  <a:noFill/>
                </a:ln>
                <a:solidFill>
                  <a:prstClr val="black"/>
                </a:solidFill>
                <a:effectLst/>
                <a:uLnTx/>
                <a:uFillTx/>
                <a:latin typeface="Calibri"/>
                <a:ea typeface="Times New Roman" panose="02020603050405020304" pitchFamily="18" charset="0"/>
                <a:cs typeface="Calibri"/>
              </a:rPr>
              <a:t>We know that the later phases of career readiness are more strongly associated with being in highly skilled destinations, </a:t>
            </a:r>
            <a:r>
              <a:rPr lang="en-GB" dirty="0">
                <a:solidFill>
                  <a:prstClr val="black"/>
                </a:solidFill>
                <a:latin typeface="Calibri"/>
                <a:ea typeface="Times New Roman" panose="02020603050405020304" pitchFamily="18" charset="0"/>
                <a:cs typeface="Calibri"/>
              </a:rPr>
              <a:t>which </a:t>
            </a:r>
            <a:r>
              <a:rPr kumimoji="0" lang="en-GB" sz="1200" b="0" i="0" u="none" strike="noStrike" kern="1200" cap="none" spc="0" normalizeH="0" baseline="0" noProof="0" dirty="0">
                <a:ln>
                  <a:noFill/>
                </a:ln>
                <a:solidFill>
                  <a:prstClr val="black"/>
                </a:solidFill>
                <a:effectLst/>
                <a:uLnTx/>
                <a:uFillTx/>
                <a:latin typeface="Calibri"/>
                <a:ea typeface="Times New Roman" panose="02020603050405020304" pitchFamily="18" charset="0"/>
                <a:cs typeface="Calibri"/>
              </a:rPr>
              <a:t>is </a:t>
            </a:r>
            <a:r>
              <a:rPr lang="en-GB" dirty="0">
                <a:solidFill>
                  <a:prstClr val="black"/>
                </a:solidFill>
                <a:latin typeface="Calibri"/>
                <a:ea typeface="Times New Roman" panose="02020603050405020304" pitchFamily="18" charset="0"/>
                <a:cs typeface="Calibri"/>
              </a:rPr>
              <a:t>why </a:t>
            </a:r>
            <a:r>
              <a:rPr kumimoji="0" lang="en-GB" sz="1200" b="0" i="0" u="none" strike="noStrike" kern="1200" cap="none" spc="0" normalizeH="0" baseline="0" noProof="0" dirty="0">
                <a:ln>
                  <a:noFill/>
                </a:ln>
                <a:solidFill>
                  <a:prstClr val="black"/>
                </a:solidFill>
                <a:effectLst/>
                <a:uLnTx/>
                <a:uFillTx/>
                <a:latin typeface="Calibri"/>
                <a:ea typeface="Times New Roman" panose="02020603050405020304" pitchFamily="18" charset="0"/>
                <a:cs typeface="Calibri"/>
              </a:rPr>
              <a:t>early engagement</a:t>
            </a:r>
            <a:r>
              <a:rPr lang="en-GB" dirty="0">
                <a:solidFill>
                  <a:prstClr val="black"/>
                </a:solidFill>
                <a:latin typeface="Calibri"/>
                <a:ea typeface="Times New Roman" panose="02020603050405020304" pitchFamily="18" charset="0"/>
                <a:cs typeface="Calibri"/>
              </a:rPr>
              <a:t> is so important</a:t>
            </a:r>
            <a:r>
              <a:rPr kumimoji="0" lang="en-GB" sz="1200" b="0" i="0" u="none" strike="noStrike" kern="1200" cap="none" spc="0" normalizeH="0" baseline="0" noProof="0" dirty="0">
                <a:ln>
                  <a:noFill/>
                </a:ln>
                <a:solidFill>
                  <a:prstClr val="black"/>
                </a:solidFill>
                <a:effectLst/>
                <a:uLnTx/>
                <a:uFillTx/>
                <a:latin typeface="Calibri"/>
                <a:ea typeface="Times New Roman" panose="02020603050405020304" pitchFamily="18" charset="0"/>
                <a:cs typeface="Calibri"/>
              </a:rPr>
              <a:t>.</a:t>
            </a:r>
            <a:r>
              <a:rPr lang="en-GB" dirty="0">
                <a:solidFill>
                  <a:prstClr val="black"/>
                </a:solidFill>
                <a:latin typeface="Calibri"/>
                <a:ea typeface="Times New Roman" panose="02020603050405020304" pitchFamily="18" charset="0"/>
                <a:cs typeface="Calibri"/>
              </a:rPr>
              <a:t> </a:t>
            </a:r>
            <a:endParaRPr lang="en-GB" sz="12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mn-cs"/>
              </a:rPr>
              <a:t>There are 5 themes at each stage and 1 key output.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Calibri"/>
                <a:ea typeface="Times New Roman" panose="02020603050405020304" pitchFamily="18" charset="0"/>
                <a:cs typeface="Calibri"/>
              </a:rPr>
              <a:t>L4 - create a plan</a:t>
            </a:r>
            <a:endParaRPr lang="en-GB" sz="1200" b="0" i="0" u="none" strike="noStrike" kern="1200" cap="none" spc="0" normalizeH="0" baseline="0" noProof="0" dirty="0">
              <a:ln>
                <a:noFill/>
              </a:ln>
              <a:solidFill>
                <a:prstClr val="black"/>
              </a:solidFill>
              <a:effectLst/>
              <a:uLnTx/>
              <a:uFillTx/>
              <a:latin typeface="Calibri"/>
              <a:ea typeface="Times New Roman" panose="02020603050405020304" pitchFamily="18" charset="0"/>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mn-cs"/>
              </a:rPr>
              <a:t>L5 – gain professional experience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mn-cs"/>
              </a:rPr>
              <a:t>L6 – articulate skills with confidence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Calibri"/>
                <a:ea typeface="Times New Roman" panose="02020603050405020304" pitchFamily="18" charset="0"/>
                <a:cs typeface="Calibri"/>
              </a:rPr>
              <a:t>This relates directly to research which shows that </a:t>
            </a:r>
            <a:r>
              <a:rPr kumimoji="0" lang="en-US" sz="1200" b="0" i="0" u="none" strike="noStrike" kern="1200" cap="none" spc="0" normalizeH="0" baseline="0" noProof="0" dirty="0">
                <a:ln>
                  <a:noFill/>
                </a:ln>
                <a:solidFill>
                  <a:prstClr val="black"/>
                </a:solidFill>
                <a:effectLst/>
                <a:uLnTx/>
                <a:uFillTx/>
                <a:latin typeface="Calibri"/>
                <a:ea typeface="Times New Roman" panose="02020603050405020304" pitchFamily="18" charset="0"/>
                <a:cs typeface="Calibri"/>
              </a:rPr>
              <a:t>t</a:t>
            </a:r>
            <a:r>
              <a:rPr lang="en-US" dirty="0"/>
              <a:t>he three factors which were most important in guiding graduates to a positive outcome are: 1.) Having a career plan upon leaving university.   2) Undertaking paid work while at university or in the six months immediately after; 3.) Focusing job searches exclusively on graduate level jobs and making graduate level job applications while still studying.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central role of reflection and evaluation in employability is shown in the framework and links to employability research and models such as Dacre-Poole – Key to Employability – which places reflection at the heart of developing employability.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lvl="0" indent="0" algn="l" rtl="0">
              <a:lnSpc>
                <a:spcPct val="100000"/>
              </a:lnSpc>
              <a:spcBef>
                <a:spcPts val="0"/>
              </a:spcBef>
              <a:spcAft>
                <a:spcPts val="0"/>
              </a:spcAft>
              <a:buSzPts val="1400"/>
              <a:buNone/>
            </a:pPr>
            <a:endParaRPr dirty="0"/>
          </a:p>
        </p:txBody>
      </p:sp>
      <p:sp>
        <p:nvSpPr>
          <p:cNvPr id="164" name="Google Shape;164;p7:notes">
            <a:extLst>
              <a:ext uri="{FF2B5EF4-FFF2-40B4-BE49-F238E27FC236}">
                <a16:creationId xmlns:a16="http://schemas.microsoft.com/office/drawing/2014/main" id="{9CD6D069-8878-F08E-6FDE-29DB70422A61}"/>
              </a:ext>
            </a:extLst>
          </p:cNvPr>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7883608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1"/>
        <p:cNvGrpSpPr/>
        <p:nvPr/>
      </p:nvGrpSpPr>
      <p:grpSpPr>
        <a:xfrm>
          <a:off x="0" y="0"/>
          <a:ext cx="0" cy="0"/>
          <a:chOff x="0" y="0"/>
          <a:chExt cx="0" cy="0"/>
        </a:xfrm>
      </p:grpSpPr>
      <p:sp>
        <p:nvSpPr>
          <p:cNvPr id="172" name="Google Shape;172;p8: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457200" lvl="0" indent="-228600" algn="l" rtl="0">
              <a:lnSpc>
                <a:spcPct val="100000"/>
              </a:lnSpc>
              <a:spcBef>
                <a:spcPts val="0"/>
              </a:spcBef>
              <a:spcAft>
                <a:spcPts val="0"/>
              </a:spcAft>
              <a:buSzPts val="1400"/>
              <a:buNone/>
            </a:pPr>
            <a:r>
              <a:rPr lang="en-GB" b="1" i="0">
                <a:latin typeface="Arial"/>
                <a:ea typeface="Arial"/>
                <a:cs typeface="Arial"/>
                <a:sym typeface="Arial"/>
              </a:rPr>
              <a:t>Active learning</a:t>
            </a:r>
            <a:r>
              <a:rPr lang="en-GB" b="0" i="0">
                <a:latin typeface="Arial"/>
                <a:ea typeface="Arial"/>
                <a:cs typeface="Arial"/>
                <a:sym typeface="Arial"/>
              </a:rPr>
              <a:t> is the idea that students learn better when actively engaged in meaningful learning related to the topic of focus. This is more likely to be enjoyable, boosting student attention, and aiding students ability to retain, recall and demonstrate their learning. This approach tends to be more </a:t>
            </a:r>
            <a:r>
              <a:rPr lang="en-GB" b="1" i="0">
                <a:latin typeface="Arial"/>
                <a:ea typeface="Arial"/>
                <a:cs typeface="Arial"/>
                <a:sym typeface="Arial"/>
              </a:rPr>
              <a:t>student focused</a:t>
            </a:r>
            <a:r>
              <a:rPr lang="en-GB" b="0" i="0">
                <a:latin typeface="Arial"/>
                <a:ea typeface="Arial"/>
                <a:cs typeface="Arial"/>
                <a:sym typeface="Arial"/>
              </a:rPr>
              <a:t>, with the teacher facilitating activities.</a:t>
            </a:r>
            <a:endParaRPr/>
          </a:p>
          <a:p>
            <a:pPr marL="457200" lvl="0" indent="-228600" algn="l" rtl="0">
              <a:lnSpc>
                <a:spcPct val="100000"/>
              </a:lnSpc>
              <a:spcBef>
                <a:spcPts val="1650"/>
              </a:spcBef>
              <a:spcAft>
                <a:spcPts val="0"/>
              </a:spcAft>
              <a:buSzPts val="1400"/>
              <a:buNone/>
            </a:pPr>
            <a:r>
              <a:rPr lang="en-GB" b="1" i="0">
                <a:latin typeface="Arial"/>
                <a:ea typeface="Arial"/>
                <a:cs typeface="Arial"/>
                <a:sym typeface="Arial"/>
              </a:rPr>
              <a:t>Problem-based learning (PBL)</a:t>
            </a:r>
            <a:r>
              <a:rPr lang="en-GB" b="0" i="0">
                <a:latin typeface="Arial"/>
                <a:ea typeface="Arial"/>
                <a:cs typeface="Arial"/>
                <a:sym typeface="Arial"/>
              </a:rPr>
              <a:t> and </a:t>
            </a:r>
            <a:r>
              <a:rPr lang="en-GB" b="1" i="0">
                <a:latin typeface="Arial"/>
                <a:ea typeface="Arial"/>
                <a:cs typeface="Arial"/>
                <a:sym typeface="Arial"/>
              </a:rPr>
              <a:t>enquiry-based learning (EBL) </a:t>
            </a:r>
            <a:r>
              <a:rPr lang="en-GB" b="0" i="0">
                <a:latin typeface="Arial"/>
                <a:ea typeface="Arial"/>
                <a:cs typeface="Arial"/>
                <a:sym typeface="Arial"/>
              </a:rPr>
              <a:t>are near synonyms. Both are student-focused active learning methods. They see students investigate a specific problem or topic, usually over a protracted period and often in groups, typically with significant freedom to set their own parameters and direction around their study. Examples can include exploring a scenario or case study, field work, experimentation, etc. The traditional dissertation can also be seen as a form of solo PBL/EBL.</a:t>
            </a:r>
            <a:endParaRPr/>
          </a:p>
          <a:p>
            <a:pPr marL="457200" lvl="0" indent="-228600" algn="l" rtl="0">
              <a:lnSpc>
                <a:spcPct val="100000"/>
              </a:lnSpc>
              <a:spcBef>
                <a:spcPts val="1650"/>
              </a:spcBef>
              <a:spcAft>
                <a:spcPts val="0"/>
              </a:spcAft>
              <a:buSzPts val="1400"/>
              <a:buNone/>
            </a:pPr>
            <a:endParaRPr b="0" i="0">
              <a:latin typeface="Arial"/>
              <a:ea typeface="Arial"/>
              <a:cs typeface="Arial"/>
              <a:sym typeface="Arial"/>
            </a:endParaRPr>
          </a:p>
          <a:p>
            <a:pPr marL="457200" lvl="0" indent="-228600" algn="l" rtl="0">
              <a:lnSpc>
                <a:spcPct val="100000"/>
              </a:lnSpc>
              <a:spcBef>
                <a:spcPts val="1650"/>
              </a:spcBef>
              <a:spcAft>
                <a:spcPts val="0"/>
              </a:spcAft>
              <a:buSzPts val="1400"/>
              <a:buNone/>
            </a:pPr>
            <a:endParaRPr b="0" i="0">
              <a:latin typeface="Arial"/>
              <a:ea typeface="Arial"/>
              <a:cs typeface="Arial"/>
              <a:sym typeface="Arial"/>
            </a:endParaRPr>
          </a:p>
          <a:p>
            <a:pPr marL="457200" lvl="0" indent="-228600" algn="l" rtl="0">
              <a:lnSpc>
                <a:spcPct val="100000"/>
              </a:lnSpc>
              <a:spcBef>
                <a:spcPts val="1650"/>
              </a:spcBef>
              <a:spcAft>
                <a:spcPts val="0"/>
              </a:spcAft>
              <a:buSzPts val="1400"/>
              <a:buNone/>
            </a:pPr>
            <a:r>
              <a:rPr lang="en-GB" b="0" i="0">
                <a:latin typeface="Arial"/>
                <a:ea typeface="Arial"/>
                <a:cs typeface="Arial"/>
                <a:sym typeface="Arial"/>
              </a:rPr>
              <a:t>Some common examples are: group discussions/debates, breakout/buzz groups, think-pair-share, polling and quizzes, scenarios, problem solving, roleplay, tasks, worksheets, structured notetaking.</a:t>
            </a:r>
            <a:endParaRPr/>
          </a:p>
          <a:p>
            <a:pPr marL="457200" lvl="0" indent="-228600" algn="l" rtl="0">
              <a:lnSpc>
                <a:spcPct val="100000"/>
              </a:lnSpc>
              <a:spcBef>
                <a:spcPts val="1650"/>
              </a:spcBef>
              <a:spcAft>
                <a:spcPts val="0"/>
              </a:spcAft>
              <a:buSzPts val="1400"/>
              <a:buNone/>
            </a:pPr>
            <a:r>
              <a:rPr lang="en-GB" b="1" i="0" u="sng">
                <a:latin typeface="Arial"/>
                <a:ea typeface="Arial"/>
                <a:cs typeface="Arial"/>
                <a:sym typeface="Arial"/>
                <a:hlinkClick r:id="rId3"/>
              </a:rPr>
              <a:t>Advance HE Scotland</a:t>
            </a:r>
            <a:r>
              <a:rPr lang="en-GB" b="0" i="0">
                <a:latin typeface="Arial"/>
                <a:ea typeface="Arial"/>
                <a:cs typeface="Arial"/>
                <a:sym typeface="Arial"/>
              </a:rPr>
              <a:t> defines four common forms of active learning, which can overlap:</a:t>
            </a:r>
            <a:endParaRPr/>
          </a:p>
          <a:p>
            <a:pPr marL="457200" lvl="0" indent="-228600" algn="l" rtl="0">
              <a:lnSpc>
                <a:spcPct val="100000"/>
              </a:lnSpc>
              <a:spcBef>
                <a:spcPts val="1650"/>
              </a:spcBef>
              <a:spcAft>
                <a:spcPts val="0"/>
              </a:spcAft>
              <a:buClr>
                <a:schemeClr val="dk1"/>
              </a:buClr>
              <a:buSzPts val="1400"/>
              <a:buFont typeface="Arial"/>
              <a:buChar char="•"/>
            </a:pPr>
            <a:r>
              <a:rPr lang="en-GB" b="1" i="0">
                <a:latin typeface="Arial"/>
                <a:ea typeface="Arial"/>
                <a:cs typeface="Arial"/>
                <a:sym typeface="Arial"/>
              </a:rPr>
              <a:t>Co-operative Learning:</a:t>
            </a:r>
            <a:r>
              <a:rPr lang="en-GB" b="0" i="0">
                <a:latin typeface="Arial"/>
                <a:ea typeface="Arial"/>
                <a:cs typeface="Arial"/>
                <a:sym typeface="Arial"/>
              </a:rPr>
              <a:t> Students work together in groups or teams to work on a topic. Examples include buzz groups, think-pair-share, snowballing, etc. Student collaboration is considered in more detail in the </a:t>
            </a:r>
            <a:r>
              <a:rPr lang="en-GB" b="1" i="0" u="sng">
                <a:latin typeface="Arial"/>
                <a:ea typeface="Arial"/>
                <a:cs typeface="Arial"/>
                <a:sym typeface="Arial"/>
                <a:hlinkClick r:id="rId4"/>
              </a:rPr>
              <a:t>Collaborative Learning</a:t>
            </a:r>
            <a:r>
              <a:rPr lang="en-GB" b="0" i="0">
                <a:latin typeface="Arial"/>
                <a:ea typeface="Arial"/>
                <a:cs typeface="Arial"/>
                <a:sym typeface="Arial"/>
              </a:rPr>
              <a:t> section.</a:t>
            </a:r>
            <a:endParaRPr/>
          </a:p>
          <a:p>
            <a:pPr marL="457200" lvl="0" indent="-228600" algn="l" rtl="0">
              <a:lnSpc>
                <a:spcPct val="100000"/>
              </a:lnSpc>
              <a:spcBef>
                <a:spcPts val="825"/>
              </a:spcBef>
              <a:spcAft>
                <a:spcPts val="0"/>
              </a:spcAft>
              <a:buClr>
                <a:schemeClr val="dk1"/>
              </a:buClr>
              <a:buSzPts val="1400"/>
              <a:buFont typeface="Arial"/>
              <a:buChar char="•"/>
            </a:pPr>
            <a:r>
              <a:rPr lang="en-GB" b="1" i="0">
                <a:latin typeface="Arial"/>
                <a:ea typeface="Arial"/>
                <a:cs typeface="Arial"/>
                <a:sym typeface="Arial"/>
              </a:rPr>
              <a:t>Situated Learning:</a:t>
            </a:r>
            <a:r>
              <a:rPr lang="en-GB" b="0" i="0">
                <a:latin typeface="Arial"/>
                <a:ea typeface="Arial"/>
                <a:cs typeface="Arial"/>
                <a:sym typeface="Arial"/>
              </a:rPr>
              <a:t> Focuses on students learning in locations which are authentic to what they are learning. Examples include field trips, work placements, etc.</a:t>
            </a:r>
            <a:endParaRPr/>
          </a:p>
          <a:p>
            <a:pPr marL="457200" lvl="0" indent="-228600" algn="l" rtl="0">
              <a:lnSpc>
                <a:spcPct val="100000"/>
              </a:lnSpc>
              <a:spcBef>
                <a:spcPts val="825"/>
              </a:spcBef>
              <a:spcAft>
                <a:spcPts val="0"/>
              </a:spcAft>
              <a:buClr>
                <a:schemeClr val="dk1"/>
              </a:buClr>
              <a:buSzPts val="1400"/>
              <a:buFont typeface="Arial"/>
              <a:buChar char="•"/>
            </a:pPr>
            <a:r>
              <a:rPr lang="en-GB" b="1" i="0">
                <a:latin typeface="Arial"/>
                <a:ea typeface="Arial"/>
                <a:cs typeface="Arial"/>
                <a:sym typeface="Arial"/>
              </a:rPr>
              <a:t>Flipped Learning: </a:t>
            </a:r>
            <a:r>
              <a:rPr lang="en-GB" b="0" i="0">
                <a:latin typeface="Arial"/>
                <a:ea typeface="Arial"/>
                <a:cs typeface="Arial"/>
                <a:sym typeface="Arial"/>
              </a:rPr>
              <a:t>This format sees students introduced to the more didactic or introverted elements of learning before a group-based session. This may include watching a lecture-style video or doing some preparatory reading. The contact session then focuses on deepening understanding of this topic by discussing and analysing the topic more deeply together. This often involves digital interventions, which are considered in more detail in the </a:t>
            </a:r>
            <a:r>
              <a:rPr lang="en-GB" b="1" i="0" u="sng">
                <a:latin typeface="Arial"/>
                <a:ea typeface="Arial"/>
                <a:cs typeface="Arial"/>
                <a:sym typeface="Arial"/>
                <a:hlinkClick r:id="rId5"/>
              </a:rPr>
              <a:t>Digital Fluency</a:t>
            </a:r>
            <a:r>
              <a:rPr lang="en-GB" b="0" i="0">
                <a:latin typeface="Arial"/>
                <a:ea typeface="Arial"/>
                <a:cs typeface="Arial"/>
                <a:sym typeface="Arial"/>
              </a:rPr>
              <a:t> section.</a:t>
            </a:r>
            <a:endParaRPr/>
          </a:p>
          <a:p>
            <a:pPr marL="457200" lvl="0" indent="-228600" algn="l" rtl="0">
              <a:lnSpc>
                <a:spcPct val="100000"/>
              </a:lnSpc>
              <a:spcBef>
                <a:spcPts val="825"/>
              </a:spcBef>
              <a:spcAft>
                <a:spcPts val="0"/>
              </a:spcAft>
              <a:buClr>
                <a:schemeClr val="dk1"/>
              </a:buClr>
              <a:buSzPts val="1400"/>
              <a:buFont typeface="Arial"/>
              <a:buChar char="•"/>
            </a:pPr>
            <a:r>
              <a:rPr lang="en-GB" b="1" i="0">
                <a:latin typeface="Arial"/>
                <a:ea typeface="Arial"/>
                <a:cs typeface="Arial"/>
                <a:sym typeface="Arial"/>
              </a:rPr>
              <a:t>Problem-based Learning:</a:t>
            </a:r>
            <a:r>
              <a:rPr lang="en-GB" b="0" i="0">
                <a:latin typeface="Arial"/>
                <a:ea typeface="Arial"/>
                <a:cs typeface="Arial"/>
                <a:sym typeface="Arial"/>
              </a:rPr>
              <a:t> Usually overlapping with </a:t>
            </a:r>
            <a:r>
              <a:rPr lang="en-GB" b="1" i="0">
                <a:latin typeface="Arial"/>
                <a:ea typeface="Arial"/>
                <a:cs typeface="Arial"/>
                <a:sym typeface="Arial"/>
              </a:rPr>
              <a:t>enquiry-based learning</a:t>
            </a:r>
            <a:r>
              <a:rPr lang="en-GB" b="0" i="0">
                <a:latin typeface="Arial"/>
                <a:ea typeface="Arial"/>
                <a:cs typeface="Arial"/>
                <a:sym typeface="Arial"/>
              </a:rPr>
              <a:t>, this typically sees groups of students investigate a problem or topic. The focus is on the students' enquiry, making this a highly student-focused method.</a:t>
            </a:r>
            <a:endParaRPr/>
          </a:p>
          <a:p>
            <a:pPr marL="457200" lvl="0" indent="-228600" algn="l" rtl="0">
              <a:lnSpc>
                <a:spcPct val="100000"/>
              </a:lnSpc>
              <a:spcBef>
                <a:spcPts val="825"/>
              </a:spcBef>
              <a:spcAft>
                <a:spcPts val="0"/>
              </a:spcAft>
              <a:buSzPts val="1400"/>
              <a:buNone/>
            </a:pPr>
            <a:r>
              <a:rPr lang="en-GB" b="0" i="0">
                <a:latin typeface="Arial"/>
                <a:ea typeface="Arial"/>
                <a:cs typeface="Arial"/>
                <a:sym typeface="Arial"/>
              </a:rPr>
              <a:t>Some resources are:</a:t>
            </a:r>
            <a:endParaRPr/>
          </a:p>
          <a:p>
            <a:pPr marL="457200" lvl="0" indent="-228600" algn="l" rtl="0">
              <a:lnSpc>
                <a:spcPct val="100000"/>
              </a:lnSpc>
              <a:spcBef>
                <a:spcPts val="1650"/>
              </a:spcBef>
              <a:spcAft>
                <a:spcPts val="0"/>
              </a:spcAft>
              <a:buClr>
                <a:schemeClr val="dk1"/>
              </a:buClr>
              <a:buSzPts val="1400"/>
              <a:buFont typeface="Arial"/>
              <a:buChar char="•"/>
            </a:pPr>
            <a:r>
              <a:rPr lang="en-GB" b="1" i="0" u="sng">
                <a:latin typeface="Arial"/>
                <a:ea typeface="Arial"/>
                <a:cs typeface="Arial"/>
                <a:sym typeface="Arial"/>
                <a:hlinkClick r:id="rId3"/>
              </a:rPr>
              <a:t>Advance HE Scotland Thematic Series: Active Learning</a:t>
            </a:r>
            <a:r>
              <a:rPr lang="en-GB" b="0" i="0">
                <a:latin typeface="Arial"/>
                <a:ea typeface="Arial"/>
                <a:cs typeface="Arial"/>
                <a:sym typeface="Arial"/>
              </a:rPr>
              <a:t>: Provides an overview of active learning, including four main strategies. </a:t>
            </a:r>
            <a:endParaRPr/>
          </a:p>
          <a:p>
            <a:pPr marL="457200" lvl="0" indent="-228600" algn="l" rtl="0">
              <a:lnSpc>
                <a:spcPct val="100000"/>
              </a:lnSpc>
              <a:spcBef>
                <a:spcPts val="825"/>
              </a:spcBef>
              <a:spcAft>
                <a:spcPts val="0"/>
              </a:spcAft>
              <a:buClr>
                <a:schemeClr val="dk1"/>
              </a:buClr>
              <a:buSzPts val="1400"/>
              <a:buFont typeface="Arial"/>
              <a:buChar char="•"/>
            </a:pPr>
            <a:r>
              <a:rPr lang="en-GB" b="1" i="0" u="sng">
                <a:latin typeface="Arial"/>
                <a:ea typeface="Arial"/>
                <a:cs typeface="Arial"/>
                <a:sym typeface="Arial"/>
                <a:hlinkClick r:id="rId6"/>
              </a:rPr>
              <a:t>UCL</a:t>
            </a:r>
            <a:r>
              <a:rPr lang="en-GB" b="0" i="0">
                <a:latin typeface="Arial"/>
                <a:ea typeface="Arial"/>
                <a:cs typeface="Arial"/>
                <a:sym typeface="Arial"/>
              </a:rPr>
              <a:t> and </a:t>
            </a:r>
            <a:r>
              <a:rPr lang="en-GB" b="1" i="0" u="sng">
                <a:latin typeface="Arial"/>
                <a:ea typeface="Arial"/>
                <a:cs typeface="Arial"/>
                <a:sym typeface="Arial"/>
                <a:hlinkClick r:id="rId7"/>
              </a:rPr>
              <a:t>Iowa State University</a:t>
            </a:r>
            <a:r>
              <a:rPr lang="en-GB" b="0" i="0">
                <a:latin typeface="Arial"/>
                <a:ea typeface="Arial"/>
                <a:cs typeface="Arial"/>
                <a:sym typeface="Arial"/>
              </a:rPr>
              <a:t>: Both provide some brief and practical guidance, and top tips, on how to implement active learning.</a:t>
            </a:r>
            <a:endParaRPr/>
          </a:p>
          <a:p>
            <a:pPr marL="457200" lvl="0" indent="-228600" algn="l" rtl="0">
              <a:lnSpc>
                <a:spcPct val="100000"/>
              </a:lnSpc>
              <a:spcBef>
                <a:spcPts val="825"/>
              </a:spcBef>
              <a:spcAft>
                <a:spcPts val="0"/>
              </a:spcAft>
              <a:buClr>
                <a:schemeClr val="dk1"/>
              </a:buClr>
              <a:buSzPts val="1400"/>
              <a:buFont typeface="Arial"/>
              <a:buChar char="•"/>
            </a:pPr>
            <a:r>
              <a:rPr lang="en-GB" b="1" i="0" u="sng">
                <a:latin typeface="Arial"/>
                <a:ea typeface="Arial"/>
                <a:cs typeface="Arial"/>
                <a:sym typeface="Arial"/>
                <a:hlinkClick r:id="rId8"/>
              </a:rPr>
              <a:t>53 Interesting Things to do in your Seminars and Tutorials</a:t>
            </a:r>
            <a:r>
              <a:rPr lang="en-GB" b="0" i="0">
                <a:latin typeface="Arial"/>
                <a:ea typeface="Arial"/>
                <a:cs typeface="Arial"/>
                <a:sym typeface="Arial"/>
              </a:rPr>
              <a:t>, and </a:t>
            </a:r>
            <a:r>
              <a:rPr lang="en-GB" b="1" i="0" u="sng">
                <a:latin typeface="Arial"/>
                <a:ea typeface="Arial"/>
                <a:cs typeface="Arial"/>
                <a:sym typeface="Arial"/>
                <a:hlinkClick r:id="rId9"/>
              </a:rPr>
              <a:t>53 Interesting Things to do in your Lectures</a:t>
            </a:r>
            <a:r>
              <a:rPr lang="en-GB" b="0" i="0">
                <a:latin typeface="Arial"/>
                <a:ea typeface="Arial"/>
                <a:cs typeface="Arial"/>
                <a:sym typeface="Arial"/>
              </a:rPr>
              <a:t>: Two ebooks giving brief ideas on "interesting" things to try in your teaching; many of them are based on active learning.</a:t>
            </a:r>
            <a:endParaRPr/>
          </a:p>
          <a:p>
            <a:pPr marL="457200" lvl="0" indent="-228600" algn="l" rtl="0">
              <a:lnSpc>
                <a:spcPct val="100000"/>
              </a:lnSpc>
              <a:spcBef>
                <a:spcPts val="825"/>
              </a:spcBef>
              <a:spcAft>
                <a:spcPts val="0"/>
              </a:spcAft>
              <a:buClr>
                <a:schemeClr val="dk1"/>
              </a:buClr>
              <a:buSzPts val="1400"/>
              <a:buFont typeface="Arial"/>
              <a:buChar char="•"/>
            </a:pPr>
            <a:r>
              <a:rPr lang="en-GB" b="1" i="0" u="sng">
                <a:latin typeface="Arial"/>
                <a:ea typeface="Arial"/>
                <a:cs typeface="Arial"/>
                <a:sym typeface="Arial"/>
                <a:hlinkClick r:id="rId10"/>
              </a:rPr>
              <a:t>Griffith University, Active Learning Design Tool</a:t>
            </a:r>
            <a:r>
              <a:rPr lang="en-GB" b="0" i="0">
                <a:latin typeface="Arial"/>
                <a:ea typeface="Arial"/>
                <a:cs typeface="Arial"/>
                <a:sym typeface="Arial"/>
              </a:rPr>
              <a:t>: A searchable database of learning, teaching and assessment strategies relevant to active learning. Filters can be applied to narrow down options most appropriate to your context.</a:t>
            </a:r>
            <a:endParaRPr/>
          </a:p>
          <a:p>
            <a:pPr marL="457200" lvl="0" indent="-228600" algn="l" rtl="0">
              <a:lnSpc>
                <a:spcPct val="100000"/>
              </a:lnSpc>
              <a:spcBef>
                <a:spcPts val="825"/>
              </a:spcBef>
              <a:spcAft>
                <a:spcPts val="0"/>
              </a:spcAft>
              <a:buClr>
                <a:schemeClr val="dk1"/>
              </a:buClr>
              <a:buSzPts val="1400"/>
              <a:buFont typeface="Arial"/>
              <a:buChar char="•"/>
            </a:pPr>
            <a:r>
              <a:rPr lang="en-GB" b="1" i="0" u="sng">
                <a:latin typeface="Arial"/>
                <a:ea typeface="Arial"/>
                <a:cs typeface="Arial"/>
                <a:sym typeface="Arial"/>
                <a:hlinkClick r:id="rId11"/>
              </a:rPr>
              <a:t>Active Learning While Physically Distant</a:t>
            </a:r>
            <a:r>
              <a:rPr lang="en-GB" b="0" i="0">
                <a:latin typeface="Arial"/>
                <a:ea typeface="Arial"/>
                <a:cs typeface="Arial"/>
                <a:sym typeface="Arial"/>
              </a:rPr>
              <a:t>: Ideas on how to promote active learning when teaching online.</a:t>
            </a:r>
            <a:endParaRPr/>
          </a:p>
          <a:p>
            <a:pPr marL="0" lvl="0" indent="0" algn="l" rtl="0">
              <a:lnSpc>
                <a:spcPct val="100000"/>
              </a:lnSpc>
              <a:spcBef>
                <a:spcPts val="2325"/>
              </a:spcBef>
              <a:spcAft>
                <a:spcPts val="0"/>
              </a:spcAft>
              <a:buSzPts val="1400"/>
              <a:buNone/>
            </a:pPr>
            <a:endParaRPr/>
          </a:p>
        </p:txBody>
      </p:sp>
      <p:sp>
        <p:nvSpPr>
          <p:cNvPr id="173" name="Google Shape;173;p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2"/>
        <p:cNvGrpSpPr/>
        <p:nvPr/>
      </p:nvGrpSpPr>
      <p:grpSpPr>
        <a:xfrm>
          <a:off x="0" y="0"/>
          <a:ext cx="0" cy="0"/>
          <a:chOff x="0" y="0"/>
          <a:chExt cx="0" cy="0"/>
        </a:xfrm>
      </p:grpSpPr>
      <p:sp>
        <p:nvSpPr>
          <p:cNvPr id="183" name="Google Shape;183;p10: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457200" lvl="0" indent="-228600" algn="l" rtl="0">
              <a:lnSpc>
                <a:spcPct val="100000"/>
              </a:lnSpc>
              <a:spcBef>
                <a:spcPts val="0"/>
              </a:spcBef>
              <a:spcAft>
                <a:spcPts val="0"/>
              </a:spcAft>
              <a:buSzPts val="1400"/>
              <a:buNone/>
            </a:pPr>
            <a:r>
              <a:rPr lang="en-GB" b="1" i="0">
                <a:solidFill>
                  <a:srgbClr val="FFFFFF"/>
                </a:solidFill>
                <a:latin typeface="Arial"/>
                <a:ea typeface="Arial"/>
                <a:cs typeface="Arial"/>
                <a:sym typeface="Arial"/>
              </a:rPr>
              <a:t>Sustainability and Sustainable Development</a:t>
            </a:r>
            <a:endParaRPr/>
          </a:p>
          <a:p>
            <a:pPr marL="457200" lvl="0" indent="-228600" algn="l" rtl="0">
              <a:lnSpc>
                <a:spcPct val="100000"/>
              </a:lnSpc>
              <a:spcBef>
                <a:spcPts val="1500"/>
              </a:spcBef>
              <a:spcAft>
                <a:spcPts val="0"/>
              </a:spcAft>
              <a:buSzPts val="1400"/>
              <a:buNone/>
            </a:pPr>
            <a:r>
              <a:rPr lang="en-GB" b="0" i="0">
                <a:solidFill>
                  <a:srgbClr val="FFFFFF"/>
                </a:solidFill>
                <a:latin typeface="Arial"/>
                <a:ea typeface="Arial"/>
                <a:cs typeface="Arial"/>
                <a:sym typeface="Arial"/>
              </a:rPr>
              <a:t>Bath Spa University is committed to pursuing ambitious sustainability targets. The </a:t>
            </a:r>
            <a:r>
              <a:rPr lang="en-GB" b="1" i="0" u="sng">
                <a:solidFill>
                  <a:srgbClr val="1FC3FF"/>
                </a:solidFill>
                <a:latin typeface="Arial"/>
                <a:ea typeface="Arial"/>
                <a:cs typeface="Arial"/>
                <a:sym typeface="Arial"/>
                <a:hlinkClick r:id="rId3">
                  <a:extLst>
                    <a:ext uri="{A12FA001-AC4F-418D-AE19-62706E023703}">
                      <ahyp:hlinkClr xmlns:ahyp="http://schemas.microsoft.com/office/drawing/2018/hyperlinkcolor" val="tx"/>
                    </a:ext>
                  </a:extLst>
                </a:hlinkClick>
              </a:rPr>
              <a:t>Sustainability Policy</a:t>
            </a:r>
            <a:r>
              <a:rPr lang="en-GB" b="0" i="0">
                <a:solidFill>
                  <a:srgbClr val="FFFFFF"/>
                </a:solidFill>
                <a:latin typeface="Arial"/>
                <a:ea typeface="Arial"/>
                <a:cs typeface="Arial"/>
                <a:sym typeface="Arial"/>
              </a:rPr>
              <a:t> highlights as its first aim to:</a:t>
            </a:r>
            <a:endParaRPr/>
          </a:p>
          <a:p>
            <a:pPr marL="457200" lvl="0" indent="-228600" algn="l" rtl="0">
              <a:lnSpc>
                <a:spcPct val="100000"/>
              </a:lnSpc>
              <a:spcBef>
                <a:spcPts val="1650"/>
              </a:spcBef>
              <a:spcAft>
                <a:spcPts val="0"/>
              </a:spcAft>
              <a:buSzPts val="1400"/>
              <a:buFont typeface="Arial"/>
              <a:buChar char="•"/>
            </a:pPr>
            <a:r>
              <a:rPr lang="en-GB" b="0" i="0">
                <a:solidFill>
                  <a:srgbClr val="FFFFFF"/>
                </a:solidFill>
                <a:latin typeface="Arial"/>
                <a:ea typeface="Arial"/>
                <a:cs typeface="Arial"/>
                <a:sym typeface="Arial"/>
              </a:rPr>
              <a:t>"Continually develop and expand education for a sustainable future in the curriculum"</a:t>
            </a:r>
            <a:endParaRPr/>
          </a:p>
          <a:p>
            <a:pPr marL="457200" lvl="0" indent="-228600" algn="l" rtl="0">
              <a:lnSpc>
                <a:spcPct val="100000"/>
              </a:lnSpc>
              <a:spcBef>
                <a:spcPts val="825"/>
              </a:spcBef>
              <a:spcAft>
                <a:spcPts val="0"/>
              </a:spcAft>
              <a:buSzPts val="1400"/>
              <a:buNone/>
            </a:pPr>
            <a:r>
              <a:rPr lang="en-GB" b="0" i="0">
                <a:solidFill>
                  <a:srgbClr val="FFFFFF"/>
                </a:solidFill>
                <a:latin typeface="Arial"/>
                <a:ea typeface="Arial"/>
                <a:cs typeface="Arial"/>
                <a:sym typeface="Arial"/>
              </a:rPr>
              <a:t>In order to achieve this, curricula must promote </a:t>
            </a:r>
            <a:r>
              <a:rPr lang="en-GB" b="1" i="0">
                <a:solidFill>
                  <a:srgbClr val="FFFFFF"/>
                </a:solidFill>
                <a:latin typeface="Arial"/>
                <a:ea typeface="Arial"/>
                <a:cs typeface="Arial"/>
                <a:sym typeface="Arial"/>
              </a:rPr>
              <a:t>sustainability literacy</a:t>
            </a:r>
            <a:r>
              <a:rPr lang="en-GB" b="0" i="0">
                <a:solidFill>
                  <a:srgbClr val="FFFFFF"/>
                </a:solidFill>
                <a:latin typeface="Arial"/>
                <a:ea typeface="Arial"/>
                <a:cs typeface="Arial"/>
                <a:sym typeface="Arial"/>
              </a:rPr>
              <a:t>. The </a:t>
            </a:r>
            <a:r>
              <a:rPr lang="en-GB" b="1" i="0" u="sng">
                <a:solidFill>
                  <a:srgbClr val="1FC3FF"/>
                </a:solidFill>
                <a:latin typeface="Arial"/>
                <a:ea typeface="Arial"/>
                <a:cs typeface="Arial"/>
                <a:sym typeface="Arial"/>
                <a:hlinkClick r:id="rId4">
                  <a:extLst>
                    <a:ext uri="{A12FA001-AC4F-418D-AE19-62706E023703}">
                      <ahyp:hlinkClr xmlns:ahyp="http://schemas.microsoft.com/office/drawing/2018/hyperlinkcolor" val="tx"/>
                    </a:ext>
                  </a:extLst>
                </a:hlinkClick>
              </a:rPr>
              <a:t>United Nations</a:t>
            </a:r>
            <a:r>
              <a:rPr lang="en-GB" b="0" i="0">
                <a:solidFill>
                  <a:srgbClr val="FFFFFF"/>
                </a:solidFill>
                <a:latin typeface="Arial"/>
                <a:ea typeface="Arial"/>
                <a:cs typeface="Arial"/>
                <a:sym typeface="Arial"/>
              </a:rPr>
              <a:t> define that:</a:t>
            </a:r>
            <a:endParaRPr/>
          </a:p>
          <a:p>
            <a:pPr marL="457200" lvl="0" indent="-228600" algn="l" rtl="0">
              <a:lnSpc>
                <a:spcPct val="100000"/>
              </a:lnSpc>
              <a:spcBef>
                <a:spcPts val="1650"/>
              </a:spcBef>
              <a:spcAft>
                <a:spcPts val="0"/>
              </a:spcAft>
              <a:buSzPts val="1400"/>
              <a:buFont typeface="Arial"/>
              <a:buChar char="•"/>
            </a:pPr>
            <a:r>
              <a:rPr lang="en-GB" b="0" i="0">
                <a:solidFill>
                  <a:srgbClr val="FFFFFF"/>
                </a:solidFill>
                <a:latin typeface="Arial"/>
                <a:ea typeface="Arial"/>
                <a:cs typeface="Arial"/>
                <a:sym typeface="Arial"/>
              </a:rPr>
              <a:t>"Sustainability Literacy" is the knowledge, skills and mindsets that allow individuals to become deeply committed to building a sustainable future and assisting in making informed and effective decisions to this end.</a:t>
            </a:r>
            <a:endParaRPr/>
          </a:p>
          <a:p>
            <a:pPr marL="457200" lvl="0" indent="-228600" algn="l" rtl="0">
              <a:lnSpc>
                <a:spcPct val="100000"/>
              </a:lnSpc>
              <a:spcBef>
                <a:spcPts val="825"/>
              </a:spcBef>
              <a:spcAft>
                <a:spcPts val="0"/>
              </a:spcAft>
              <a:buSzPts val="1400"/>
              <a:buNone/>
            </a:pPr>
            <a:r>
              <a:rPr lang="en-GB" b="0" i="0">
                <a:solidFill>
                  <a:srgbClr val="FFFFFF"/>
                </a:solidFill>
                <a:latin typeface="Arial"/>
                <a:ea typeface="Arial"/>
                <a:cs typeface="Arial"/>
                <a:sym typeface="Arial"/>
              </a:rPr>
              <a:t>As governments and organisations around the world pursue urgent sustainability goals and targets (e.g. the UK goal of net zero by 2050) there is growing demand for sustainability literacy in the workforce. </a:t>
            </a:r>
            <a:endParaRPr/>
          </a:p>
          <a:p>
            <a:pPr marL="457200" lvl="0" indent="-228600" algn="l" rtl="0">
              <a:lnSpc>
                <a:spcPct val="100000"/>
              </a:lnSpc>
              <a:spcBef>
                <a:spcPts val="1650"/>
              </a:spcBef>
              <a:spcAft>
                <a:spcPts val="0"/>
              </a:spcAft>
              <a:buSzPts val="1400"/>
              <a:buNone/>
            </a:pPr>
            <a:r>
              <a:rPr lang="en-GB" b="0" i="0">
                <a:solidFill>
                  <a:srgbClr val="FFFFFF"/>
                </a:solidFill>
                <a:latin typeface="Arial"/>
                <a:ea typeface="Arial"/>
                <a:cs typeface="Arial"/>
                <a:sym typeface="Arial"/>
              </a:rPr>
              <a:t>Some resources are:</a:t>
            </a:r>
            <a:endParaRPr/>
          </a:p>
          <a:p>
            <a:pPr marL="457200" lvl="0" indent="-228600" algn="l" rtl="0">
              <a:lnSpc>
                <a:spcPct val="100000"/>
              </a:lnSpc>
              <a:spcBef>
                <a:spcPts val="1650"/>
              </a:spcBef>
              <a:spcAft>
                <a:spcPts val="0"/>
              </a:spcAft>
              <a:buSzPts val="1400"/>
              <a:buFont typeface="Arial"/>
              <a:buChar char="•"/>
            </a:pPr>
            <a:r>
              <a:rPr lang="en-GB" b="0" i="0">
                <a:solidFill>
                  <a:srgbClr val="FFFFFF"/>
                </a:solidFill>
                <a:latin typeface="Arial"/>
                <a:ea typeface="Arial"/>
                <a:cs typeface="Arial"/>
                <a:sym typeface="Arial"/>
              </a:rPr>
              <a:t>The </a:t>
            </a:r>
            <a:r>
              <a:rPr lang="en-GB" b="0" i="0" u="sng" strike="noStrike">
                <a:solidFill>
                  <a:srgbClr val="1FC3FF"/>
                </a:solidFill>
                <a:latin typeface="Arial"/>
                <a:ea typeface="Arial"/>
                <a:cs typeface="Arial"/>
                <a:sym typeface="Arial"/>
                <a:hlinkClick r:id="rId5">
                  <a:extLst>
                    <a:ext uri="{A12FA001-AC4F-418D-AE19-62706E023703}">
                      <ahyp:hlinkClr xmlns:ahyp="http://schemas.microsoft.com/office/drawing/2018/hyperlinkcolor" val="tx"/>
                    </a:ext>
                  </a:extLst>
                </a:hlinkClick>
              </a:rPr>
              <a:t>University College of Estate Management</a:t>
            </a:r>
            <a:r>
              <a:rPr lang="en-GB" b="0" i="0">
                <a:solidFill>
                  <a:srgbClr val="FFFFFF"/>
                </a:solidFill>
                <a:latin typeface="Arial"/>
                <a:ea typeface="Arial"/>
                <a:cs typeface="Arial"/>
                <a:sym typeface="Arial"/>
              </a:rPr>
              <a:t>: Provides a short introduction to sustainability literacy in Higher Education.</a:t>
            </a:r>
            <a:endParaRPr/>
          </a:p>
          <a:p>
            <a:pPr marL="457200" lvl="0" indent="-228600" algn="l" rtl="0">
              <a:lnSpc>
                <a:spcPct val="100000"/>
              </a:lnSpc>
              <a:spcBef>
                <a:spcPts val="825"/>
              </a:spcBef>
              <a:spcAft>
                <a:spcPts val="0"/>
              </a:spcAft>
              <a:buSzPts val="1400"/>
              <a:buNone/>
            </a:pPr>
            <a:br>
              <a:rPr lang="en-GB" b="0" i="0">
                <a:solidFill>
                  <a:srgbClr val="FFFFFF"/>
                </a:solidFill>
                <a:latin typeface="Arial"/>
                <a:ea typeface="Arial"/>
                <a:cs typeface="Arial"/>
                <a:sym typeface="Arial"/>
              </a:rPr>
            </a:br>
            <a:endParaRPr b="0" i="0">
              <a:solidFill>
                <a:srgbClr val="FFFFFF"/>
              </a:solidFill>
              <a:latin typeface="Arial"/>
              <a:ea typeface="Arial"/>
              <a:cs typeface="Arial"/>
              <a:sym typeface="Arial"/>
            </a:endParaRPr>
          </a:p>
          <a:p>
            <a:pPr marL="0" lvl="0" indent="0" algn="l" rtl="0">
              <a:lnSpc>
                <a:spcPct val="100000"/>
              </a:lnSpc>
              <a:spcBef>
                <a:spcPts val="1500"/>
              </a:spcBef>
              <a:spcAft>
                <a:spcPts val="0"/>
              </a:spcAft>
              <a:buSzPts val="1400"/>
              <a:buNone/>
            </a:pPr>
            <a:r>
              <a:rPr lang="en-GB" b="0" i="0">
                <a:solidFill>
                  <a:srgbClr val="FFFFFF"/>
                </a:solidFill>
                <a:latin typeface="Arial"/>
                <a:ea typeface="Arial"/>
                <a:cs typeface="Arial"/>
                <a:sym typeface="Arial"/>
              </a:rPr>
              <a:t>Advance HE also have a </a:t>
            </a:r>
            <a:r>
              <a:rPr lang="en-GB" b="1" i="0" u="sng">
                <a:solidFill>
                  <a:srgbClr val="1FC3FF"/>
                </a:solidFill>
                <a:latin typeface="Arial"/>
                <a:ea typeface="Arial"/>
                <a:cs typeface="Arial"/>
                <a:sym typeface="Arial"/>
                <a:hlinkClick r:id="rId6">
                  <a:extLst>
                    <a:ext uri="{A12FA001-AC4F-418D-AE19-62706E023703}">
                      <ahyp:hlinkClr xmlns:ahyp="http://schemas.microsoft.com/office/drawing/2018/hyperlinkcolor" val="tx"/>
                    </a:ext>
                  </a:extLst>
                </a:hlinkClick>
              </a:rPr>
              <a:t>Framework for Education for Sustainable Development</a:t>
            </a:r>
            <a:r>
              <a:rPr lang="en-GB" b="0" i="0">
                <a:solidFill>
                  <a:srgbClr val="FFFFFF"/>
                </a:solidFill>
                <a:latin typeface="Arial"/>
                <a:ea typeface="Arial"/>
                <a:cs typeface="Arial"/>
                <a:sym typeface="Arial"/>
              </a:rPr>
              <a:t>.</a:t>
            </a:r>
            <a:endParaRPr/>
          </a:p>
        </p:txBody>
      </p:sp>
      <p:sp>
        <p:nvSpPr>
          <p:cNvPr id="184" name="Google Shape;184;p1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3"/>
        <p:cNvGrpSpPr/>
        <p:nvPr/>
      </p:nvGrpSpPr>
      <p:grpSpPr>
        <a:xfrm>
          <a:off x="0" y="0"/>
          <a:ext cx="0" cy="0"/>
          <a:chOff x="0" y="0"/>
          <a:chExt cx="0" cy="0"/>
        </a:xfrm>
      </p:grpSpPr>
      <p:sp>
        <p:nvSpPr>
          <p:cNvPr id="194" name="Google Shape;194;g31a87194c43_0_0: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GB"/>
              <a:t>Curiosity is a pillar in the understanding and activation of creativity. In this exercise think about something that makes you curious, it can be about teaching, or a theme, or a topic. Take some minutes to think about it, what do you want to learn about this? When in your schedule can you follow those leads? Conversely, think how do you allow time to students and in the lectures to follow their curiosity. </a:t>
            </a:r>
            <a:endParaRPr/>
          </a:p>
        </p:txBody>
      </p:sp>
      <p:sp>
        <p:nvSpPr>
          <p:cNvPr id="195" name="Google Shape;195;g31a87194c43_0_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2"/>
        <p:cNvGrpSpPr/>
        <p:nvPr/>
      </p:nvGrpSpPr>
      <p:grpSpPr>
        <a:xfrm>
          <a:off x="0" y="0"/>
          <a:ext cx="0" cy="0"/>
          <a:chOff x="0" y="0"/>
          <a:chExt cx="0" cy="0"/>
        </a:xfrm>
      </p:grpSpPr>
      <p:sp>
        <p:nvSpPr>
          <p:cNvPr id="203" name="Google Shape;203;p11: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GB"/>
              <a:t>What elements of SUSTAINABILITY are already operating in your institution. Campus, Curriculum and CommunityWhat can you share as best practice for BSU to learn? </a:t>
            </a:r>
            <a:endParaRPr/>
          </a:p>
        </p:txBody>
      </p:sp>
      <p:sp>
        <p:nvSpPr>
          <p:cNvPr id="204" name="Google Shape;204;p1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1"/>
        <p:cNvGrpSpPr/>
        <p:nvPr/>
      </p:nvGrpSpPr>
      <p:grpSpPr>
        <a:xfrm>
          <a:off x="0" y="0"/>
          <a:ext cx="0" cy="0"/>
          <a:chOff x="0" y="0"/>
          <a:chExt cx="0" cy="0"/>
        </a:xfrm>
      </p:grpSpPr>
      <p:sp>
        <p:nvSpPr>
          <p:cNvPr id="212" name="Google Shape;212;p12: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1500"/>
              </a:spcBef>
              <a:spcAft>
                <a:spcPts val="0"/>
              </a:spcAft>
              <a:buSzPts val="1400"/>
              <a:buNone/>
            </a:pPr>
            <a:endParaRPr/>
          </a:p>
        </p:txBody>
      </p:sp>
      <p:sp>
        <p:nvSpPr>
          <p:cNvPr id="213" name="Google Shape;213;p1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2"/>
        <p:cNvGrpSpPr/>
        <p:nvPr/>
      </p:nvGrpSpPr>
      <p:grpSpPr>
        <a:xfrm>
          <a:off x="0" y="0"/>
          <a:ext cx="0" cy="0"/>
          <a:chOff x="0" y="0"/>
          <a:chExt cx="0" cy="0"/>
        </a:xfrm>
      </p:grpSpPr>
      <p:sp>
        <p:nvSpPr>
          <p:cNvPr id="223" name="Google Shape;223;g31aa402d3f2_0_0: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GB"/>
              <a:t>The purpose of this exercise is to design your classes for your student in mind. It is an exercise from Design Thinking methodologies, thinking about your student as a whole person, beyond the demographics and identifying motivations and goals, frustrations and pains. In this case, these ideas are related with Digital Modes of Engagement. How students engage with the materials: tablet, computer, telephone. Spaces where they interact and engage, and ways to keep them engaged beyond the lecture. </a:t>
            </a:r>
            <a:endParaRPr/>
          </a:p>
        </p:txBody>
      </p:sp>
      <p:sp>
        <p:nvSpPr>
          <p:cNvPr id="224" name="Google Shape;224;g31aa402d3f2_0_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2"/>
        <p:cNvGrpSpPr/>
        <p:nvPr/>
      </p:nvGrpSpPr>
      <p:grpSpPr>
        <a:xfrm>
          <a:off x="0" y="0"/>
          <a:ext cx="0" cy="0"/>
          <a:chOff x="0" y="0"/>
          <a:chExt cx="0" cy="0"/>
        </a:xfrm>
      </p:grpSpPr>
      <p:sp>
        <p:nvSpPr>
          <p:cNvPr id="243" name="Google Shape;243;p14: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1500"/>
              </a:spcBef>
              <a:spcAft>
                <a:spcPts val="0"/>
              </a:spcAft>
              <a:buSzPts val="1400"/>
              <a:buNone/>
            </a:pPr>
            <a:endParaRPr/>
          </a:p>
        </p:txBody>
      </p:sp>
      <p:sp>
        <p:nvSpPr>
          <p:cNvPr id="244" name="Google Shape;244;p1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4"/>
        <p:cNvGrpSpPr/>
        <p:nvPr/>
      </p:nvGrpSpPr>
      <p:grpSpPr>
        <a:xfrm>
          <a:off x="0" y="0"/>
          <a:ext cx="0" cy="0"/>
          <a:chOff x="0" y="0"/>
          <a:chExt cx="0" cy="0"/>
        </a:xfrm>
      </p:grpSpPr>
      <p:sp>
        <p:nvSpPr>
          <p:cNvPr id="255" name="Google Shape;255;p15: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1500"/>
              </a:spcBef>
              <a:spcAft>
                <a:spcPts val="0"/>
              </a:spcAft>
              <a:buSzPts val="1400"/>
              <a:buNone/>
            </a:pPr>
            <a:r>
              <a:rPr lang="en-GB"/>
              <a:t>https://www.bathspa.ac.uk/projects/teaching-expertise-guide/collaborative-learning/</a:t>
            </a:r>
            <a:endParaRPr/>
          </a:p>
        </p:txBody>
      </p:sp>
      <p:sp>
        <p:nvSpPr>
          <p:cNvPr id="256" name="Google Shape;256;p1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6"/>
        <p:cNvGrpSpPr/>
        <p:nvPr/>
      </p:nvGrpSpPr>
      <p:grpSpPr>
        <a:xfrm>
          <a:off x="0" y="0"/>
          <a:ext cx="0" cy="0"/>
          <a:chOff x="0" y="0"/>
          <a:chExt cx="0" cy="0"/>
        </a:xfrm>
      </p:grpSpPr>
      <p:sp>
        <p:nvSpPr>
          <p:cNvPr id="267" name="Google Shape;267;p16: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1500"/>
              </a:spcBef>
              <a:spcAft>
                <a:spcPts val="0"/>
              </a:spcAft>
              <a:buSzPts val="1400"/>
              <a:buNone/>
            </a:pPr>
            <a:endParaRPr/>
          </a:p>
        </p:txBody>
      </p:sp>
      <p:sp>
        <p:nvSpPr>
          <p:cNvPr id="268" name="Google Shape;268;p1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p3: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01" name="Google Shape;101;p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8"/>
        <p:cNvGrpSpPr/>
        <p:nvPr/>
      </p:nvGrpSpPr>
      <p:grpSpPr>
        <a:xfrm>
          <a:off x="0" y="0"/>
          <a:ext cx="0" cy="0"/>
          <a:chOff x="0" y="0"/>
          <a:chExt cx="0" cy="0"/>
        </a:xfrm>
      </p:grpSpPr>
      <p:sp>
        <p:nvSpPr>
          <p:cNvPr id="279" name="Google Shape;279;p18: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80" name="Google Shape;280;p1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7"/>
        <p:cNvGrpSpPr/>
        <p:nvPr/>
      </p:nvGrpSpPr>
      <p:grpSpPr>
        <a:xfrm>
          <a:off x="0" y="0"/>
          <a:ext cx="0" cy="0"/>
          <a:chOff x="0" y="0"/>
          <a:chExt cx="0" cy="0"/>
        </a:xfrm>
      </p:grpSpPr>
      <p:sp>
        <p:nvSpPr>
          <p:cNvPr id="288" name="Google Shape;288;g31a87194c43_0_10: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89" name="Google Shape;289;g31a87194c43_0_1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8"/>
        <p:cNvGrpSpPr/>
        <p:nvPr/>
      </p:nvGrpSpPr>
      <p:grpSpPr>
        <a:xfrm>
          <a:off x="0" y="0"/>
          <a:ext cx="0" cy="0"/>
          <a:chOff x="0" y="0"/>
          <a:chExt cx="0" cy="0"/>
        </a:xfrm>
      </p:grpSpPr>
      <p:sp>
        <p:nvSpPr>
          <p:cNvPr id="299" name="Google Shape;299;g310f906a24e_0_25: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00" name="Google Shape;300;g310f906a24e_0_2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g310f906a24e_0_6: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10" name="Google Shape;110;g310f906a24e_0_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
        <p:cNvGrpSpPr/>
        <p:nvPr/>
      </p:nvGrpSpPr>
      <p:grpSpPr>
        <a:xfrm>
          <a:off x="0" y="0"/>
          <a:ext cx="0" cy="0"/>
          <a:chOff x="0" y="0"/>
          <a:chExt cx="0" cy="0"/>
        </a:xfrm>
      </p:grpSpPr>
      <p:sp>
        <p:nvSpPr>
          <p:cNvPr id="118" name="Google Shape;118;p1: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457200" lvl="0" indent="-228600" algn="ctr" rtl="0">
              <a:lnSpc>
                <a:spcPct val="107000"/>
              </a:lnSpc>
              <a:spcBef>
                <a:spcPts val="1200"/>
              </a:spcBef>
              <a:spcAft>
                <a:spcPts val="0"/>
              </a:spcAft>
              <a:buSzPts val="1400"/>
              <a:buNone/>
            </a:pPr>
            <a:r>
              <a:rPr lang="en-GB" sz="1800" b="1" i="1" u="sng">
                <a:solidFill>
                  <a:srgbClr val="2F5496"/>
                </a:solidFill>
                <a:latin typeface="Arial"/>
                <a:ea typeface="Arial"/>
                <a:cs typeface="Arial"/>
                <a:sym typeface="Arial"/>
              </a:rPr>
              <a:t>Bath Spa University: Education Design Principles</a:t>
            </a:r>
            <a:endParaRPr sz="1800">
              <a:solidFill>
                <a:srgbClr val="2F5496"/>
              </a:solidFill>
              <a:latin typeface="Arial"/>
              <a:ea typeface="Arial"/>
              <a:cs typeface="Arial"/>
              <a:sym typeface="Arial"/>
            </a:endParaRPr>
          </a:p>
          <a:p>
            <a:pPr marL="457200" lvl="0" indent="-228600" algn="l" rtl="0">
              <a:lnSpc>
                <a:spcPct val="107000"/>
              </a:lnSpc>
              <a:spcBef>
                <a:spcPts val="0"/>
              </a:spcBef>
              <a:spcAft>
                <a:spcPts val="0"/>
              </a:spcAft>
              <a:buSzPts val="1400"/>
              <a:buNone/>
            </a:pPr>
            <a:r>
              <a:rPr lang="en-GB" sz="1800">
                <a:latin typeface="Arial"/>
                <a:ea typeface="Arial"/>
                <a:cs typeface="Arial"/>
                <a:sym typeface="Arial"/>
              </a:rPr>
              <a:t> </a:t>
            </a:r>
            <a:endParaRPr/>
          </a:p>
          <a:p>
            <a:pPr marL="457200" lvl="0" indent="-228600" algn="l" rtl="0">
              <a:lnSpc>
                <a:spcPct val="107000"/>
              </a:lnSpc>
              <a:spcBef>
                <a:spcPts val="800"/>
              </a:spcBef>
              <a:spcAft>
                <a:spcPts val="0"/>
              </a:spcAft>
              <a:buSzPts val="1400"/>
              <a:buNone/>
            </a:pPr>
            <a:r>
              <a:rPr lang="en-GB" sz="1800">
                <a:latin typeface="Arial"/>
                <a:ea typeface="Arial"/>
                <a:cs typeface="Arial"/>
                <a:sym typeface="Arial"/>
              </a:rPr>
              <a:t>These principles provide a summary of our </a:t>
            </a:r>
            <a:r>
              <a:rPr lang="en-GB" sz="1800" u="sng">
                <a:solidFill>
                  <a:srgbClr val="0563C1"/>
                </a:solidFill>
                <a:latin typeface="Arial"/>
                <a:ea typeface="Arial"/>
                <a:cs typeface="Arial"/>
                <a:sym typeface="Arial"/>
                <a:hlinkClick r:id="rId3">
                  <a:extLst>
                    <a:ext uri="{A12FA001-AC4F-418D-AE19-62706E023703}">
                      <ahyp:hlinkClr xmlns:ahyp="http://schemas.microsoft.com/office/drawing/2018/hyperlinkcolor" val="tx"/>
                    </a:ext>
                  </a:extLst>
                </a:hlinkClick>
              </a:rPr>
              <a:t>Education Strategy 2030 Objectives</a:t>
            </a:r>
            <a:r>
              <a:rPr lang="en-GB" sz="1800">
                <a:latin typeface="Arial"/>
                <a:ea typeface="Arial"/>
                <a:cs typeface="Arial"/>
                <a:sym typeface="Arial"/>
              </a:rPr>
              <a:t> and outline the nature of our students’ educational experience and gains.</a:t>
            </a:r>
            <a:endParaRPr/>
          </a:p>
          <a:p>
            <a:pPr marL="457200" lvl="0" indent="-228600" algn="l" rtl="0">
              <a:lnSpc>
                <a:spcPct val="107000"/>
              </a:lnSpc>
              <a:spcBef>
                <a:spcPts val="800"/>
              </a:spcBef>
              <a:spcAft>
                <a:spcPts val="0"/>
              </a:spcAft>
              <a:buSzPts val="1400"/>
              <a:buNone/>
            </a:pPr>
            <a:r>
              <a:rPr lang="en-GB" sz="1800">
                <a:latin typeface="Arial"/>
                <a:ea typeface="Arial"/>
                <a:cs typeface="Arial"/>
                <a:sym typeface="Arial"/>
              </a:rPr>
              <a:t>	</a:t>
            </a:r>
            <a:endParaRPr/>
          </a:p>
          <a:p>
            <a:pPr marL="457200" lvl="0" indent="-228600" algn="l" rtl="0">
              <a:lnSpc>
                <a:spcPct val="107000"/>
              </a:lnSpc>
              <a:spcBef>
                <a:spcPts val="2000"/>
              </a:spcBef>
              <a:spcAft>
                <a:spcPts val="0"/>
              </a:spcAft>
              <a:buSzPts val="1400"/>
              <a:buNone/>
            </a:pPr>
            <a:r>
              <a:rPr lang="en-GB" sz="1800">
                <a:solidFill>
                  <a:srgbClr val="2F5496"/>
                </a:solidFill>
                <a:latin typeface="Arial"/>
                <a:ea typeface="Arial"/>
                <a:cs typeface="Arial"/>
                <a:sym typeface="Arial"/>
              </a:rPr>
              <a:t>Summary &amp; Contents</a:t>
            </a:r>
            <a:endParaRPr/>
          </a:p>
          <a:p>
            <a:pPr marL="279400" lvl="0" indent="-228600" algn="l" rtl="0">
              <a:lnSpc>
                <a:spcPct val="107000"/>
              </a:lnSpc>
              <a:spcBef>
                <a:spcPts val="0"/>
              </a:spcBef>
              <a:spcAft>
                <a:spcPts val="0"/>
              </a:spcAft>
              <a:buSzPts val="1400"/>
              <a:buNone/>
            </a:pPr>
            <a:r>
              <a:rPr lang="en-GB" sz="1800" u="sng">
                <a:solidFill>
                  <a:srgbClr val="0563C1"/>
                </a:solidFill>
                <a:latin typeface="Arial"/>
                <a:ea typeface="Arial"/>
                <a:cs typeface="Arial"/>
                <a:sym typeface="Arial"/>
                <a:hlinkClick r:id="rId4">
                  <a:extLst>
                    <a:ext uri="{A12FA001-AC4F-418D-AE19-62706E023703}">
                      <ahyp:hlinkClr xmlns:ahyp="http://schemas.microsoft.com/office/drawing/2018/hyperlinkcolor" val="tx"/>
                    </a:ext>
                  </a:extLst>
                </a:hlinkClick>
              </a:rPr>
              <a:t>Connectivity:</a:t>
            </a:r>
            <a:r>
              <a:rPr lang="en-GB" sz="1800" u="sng" strike="noStrike">
                <a:solidFill>
                  <a:srgbClr val="0563C1"/>
                </a:solidFill>
                <a:latin typeface="Arial"/>
                <a:ea typeface="Arial"/>
                <a:cs typeface="Arial"/>
                <a:sym typeface="Arial"/>
                <a:hlinkClick r:id="rId4">
                  <a:extLst>
                    <a:ext uri="{A12FA001-AC4F-418D-AE19-62706E023703}">
                      <ahyp:hlinkClr xmlns:ahyp="http://schemas.microsoft.com/office/drawing/2018/hyperlinkcolor" val="tx"/>
                    </a:ext>
                  </a:extLst>
                </a:hlinkClick>
              </a:rPr>
              <a:t>	1</a:t>
            </a:r>
            <a:endParaRPr sz="1800">
              <a:latin typeface="Arial"/>
              <a:ea typeface="Arial"/>
              <a:cs typeface="Arial"/>
              <a:sym typeface="Arial"/>
            </a:endParaRPr>
          </a:p>
          <a:p>
            <a:pPr marL="279400" lvl="0" indent="-228600" algn="l" rtl="0">
              <a:lnSpc>
                <a:spcPct val="107000"/>
              </a:lnSpc>
              <a:spcBef>
                <a:spcPts val="500"/>
              </a:spcBef>
              <a:spcAft>
                <a:spcPts val="0"/>
              </a:spcAft>
              <a:buSzPts val="1400"/>
              <a:buNone/>
            </a:pPr>
            <a:r>
              <a:rPr lang="en-GB" sz="1800" u="sng">
                <a:solidFill>
                  <a:srgbClr val="0563C1"/>
                </a:solidFill>
                <a:latin typeface="Arial"/>
                <a:ea typeface="Arial"/>
                <a:cs typeface="Arial"/>
                <a:sym typeface="Arial"/>
                <a:hlinkClick r:id="rId4">
                  <a:extLst>
                    <a:ext uri="{A12FA001-AC4F-418D-AE19-62706E023703}">
                      <ahyp:hlinkClr xmlns:ahyp="http://schemas.microsoft.com/office/drawing/2018/hyperlinkcolor" val="tx"/>
                    </a:ext>
                  </a:extLst>
                </a:hlinkClick>
              </a:rPr>
              <a:t>Creativity:</a:t>
            </a:r>
            <a:r>
              <a:rPr lang="en-GB" sz="1800" u="sng" strike="noStrike">
                <a:solidFill>
                  <a:srgbClr val="0563C1"/>
                </a:solidFill>
                <a:latin typeface="Arial"/>
                <a:ea typeface="Arial"/>
                <a:cs typeface="Arial"/>
                <a:sym typeface="Arial"/>
                <a:hlinkClick r:id="rId4">
                  <a:extLst>
                    <a:ext uri="{A12FA001-AC4F-418D-AE19-62706E023703}">
                      <ahyp:hlinkClr xmlns:ahyp="http://schemas.microsoft.com/office/drawing/2018/hyperlinkcolor" val="tx"/>
                    </a:ext>
                  </a:extLst>
                </a:hlinkClick>
              </a:rPr>
              <a:t>	2</a:t>
            </a:r>
            <a:endParaRPr sz="1800">
              <a:latin typeface="Arial"/>
              <a:ea typeface="Arial"/>
              <a:cs typeface="Arial"/>
              <a:sym typeface="Arial"/>
            </a:endParaRPr>
          </a:p>
          <a:p>
            <a:pPr marL="279400" lvl="0" indent="-228600" algn="l" rtl="0">
              <a:lnSpc>
                <a:spcPct val="107000"/>
              </a:lnSpc>
              <a:spcBef>
                <a:spcPts val="500"/>
              </a:spcBef>
              <a:spcAft>
                <a:spcPts val="0"/>
              </a:spcAft>
              <a:buSzPts val="1400"/>
              <a:buNone/>
            </a:pPr>
            <a:r>
              <a:rPr lang="en-GB" sz="1800" u="sng">
                <a:solidFill>
                  <a:srgbClr val="0563C1"/>
                </a:solidFill>
                <a:latin typeface="Arial"/>
                <a:ea typeface="Arial"/>
                <a:cs typeface="Arial"/>
                <a:sym typeface="Arial"/>
                <a:hlinkClick r:id="rId4">
                  <a:extLst>
                    <a:ext uri="{A12FA001-AC4F-418D-AE19-62706E023703}">
                      <ahyp:hlinkClr xmlns:ahyp="http://schemas.microsoft.com/office/drawing/2018/hyperlinkcolor" val="tx"/>
                    </a:ext>
                  </a:extLst>
                </a:hlinkClick>
              </a:rPr>
              <a:t>Sustainability:</a:t>
            </a:r>
            <a:r>
              <a:rPr lang="en-GB" sz="1800" u="sng" strike="noStrike">
                <a:solidFill>
                  <a:srgbClr val="0563C1"/>
                </a:solidFill>
                <a:latin typeface="Arial"/>
                <a:ea typeface="Arial"/>
                <a:cs typeface="Arial"/>
                <a:sym typeface="Arial"/>
                <a:hlinkClick r:id="rId4">
                  <a:extLst>
                    <a:ext uri="{A12FA001-AC4F-418D-AE19-62706E023703}">
                      <ahyp:hlinkClr xmlns:ahyp="http://schemas.microsoft.com/office/drawing/2018/hyperlinkcolor" val="tx"/>
                    </a:ext>
                  </a:extLst>
                </a:hlinkClick>
              </a:rPr>
              <a:t>	2</a:t>
            </a:r>
            <a:endParaRPr sz="1800">
              <a:latin typeface="Arial"/>
              <a:ea typeface="Arial"/>
              <a:cs typeface="Arial"/>
              <a:sym typeface="Arial"/>
            </a:endParaRPr>
          </a:p>
          <a:p>
            <a:pPr marL="279400" lvl="0" indent="-228600" algn="l" rtl="0">
              <a:lnSpc>
                <a:spcPct val="107000"/>
              </a:lnSpc>
              <a:spcBef>
                <a:spcPts val="500"/>
              </a:spcBef>
              <a:spcAft>
                <a:spcPts val="0"/>
              </a:spcAft>
              <a:buSzPts val="1400"/>
              <a:buNone/>
            </a:pPr>
            <a:r>
              <a:rPr lang="en-GB" sz="1800" u="sng">
                <a:solidFill>
                  <a:srgbClr val="0563C1"/>
                </a:solidFill>
                <a:latin typeface="Arial"/>
                <a:ea typeface="Arial"/>
                <a:cs typeface="Arial"/>
                <a:sym typeface="Arial"/>
                <a:hlinkClick r:id="rId4">
                  <a:extLst>
                    <a:ext uri="{A12FA001-AC4F-418D-AE19-62706E023703}">
                      <ahyp:hlinkClr xmlns:ahyp="http://schemas.microsoft.com/office/drawing/2018/hyperlinkcolor" val="tx"/>
                    </a:ext>
                  </a:extLst>
                </a:hlinkClick>
              </a:rPr>
              <a:t>Digital Fluency:</a:t>
            </a:r>
            <a:r>
              <a:rPr lang="en-GB" sz="1800" u="sng" strike="noStrike">
                <a:solidFill>
                  <a:srgbClr val="0563C1"/>
                </a:solidFill>
                <a:latin typeface="Arial"/>
                <a:ea typeface="Arial"/>
                <a:cs typeface="Arial"/>
                <a:sym typeface="Arial"/>
                <a:hlinkClick r:id="rId4">
                  <a:extLst>
                    <a:ext uri="{A12FA001-AC4F-418D-AE19-62706E023703}">
                      <ahyp:hlinkClr xmlns:ahyp="http://schemas.microsoft.com/office/drawing/2018/hyperlinkcolor" val="tx"/>
                    </a:ext>
                  </a:extLst>
                </a:hlinkClick>
              </a:rPr>
              <a:t>	2</a:t>
            </a:r>
            <a:endParaRPr sz="1800">
              <a:latin typeface="Arial"/>
              <a:ea typeface="Arial"/>
              <a:cs typeface="Arial"/>
              <a:sym typeface="Arial"/>
            </a:endParaRPr>
          </a:p>
          <a:p>
            <a:pPr marL="279400" lvl="0" indent="-228600" algn="l" rtl="0">
              <a:lnSpc>
                <a:spcPct val="107000"/>
              </a:lnSpc>
              <a:spcBef>
                <a:spcPts val="500"/>
              </a:spcBef>
              <a:spcAft>
                <a:spcPts val="0"/>
              </a:spcAft>
              <a:buSzPts val="1400"/>
              <a:buNone/>
            </a:pPr>
            <a:r>
              <a:rPr lang="en-GB" sz="1800" u="sng">
                <a:solidFill>
                  <a:srgbClr val="0563C1"/>
                </a:solidFill>
                <a:latin typeface="Arial"/>
                <a:ea typeface="Arial"/>
                <a:cs typeface="Arial"/>
                <a:sym typeface="Arial"/>
                <a:hlinkClick r:id="rId4">
                  <a:extLst>
                    <a:ext uri="{A12FA001-AC4F-418D-AE19-62706E023703}">
                      <ahyp:hlinkClr xmlns:ahyp="http://schemas.microsoft.com/office/drawing/2018/hyperlinkcolor" val="tx"/>
                    </a:ext>
                  </a:extLst>
                </a:hlinkClick>
              </a:rPr>
              <a:t>Inclusive teaching:</a:t>
            </a:r>
            <a:r>
              <a:rPr lang="en-GB" sz="1800" u="sng" strike="noStrike">
                <a:solidFill>
                  <a:srgbClr val="0563C1"/>
                </a:solidFill>
                <a:latin typeface="Arial"/>
                <a:ea typeface="Arial"/>
                <a:cs typeface="Arial"/>
                <a:sym typeface="Arial"/>
                <a:hlinkClick r:id="rId4">
                  <a:extLst>
                    <a:ext uri="{A12FA001-AC4F-418D-AE19-62706E023703}">
                      <ahyp:hlinkClr xmlns:ahyp="http://schemas.microsoft.com/office/drawing/2018/hyperlinkcolor" val="tx"/>
                    </a:ext>
                  </a:extLst>
                </a:hlinkClick>
              </a:rPr>
              <a:t>	2</a:t>
            </a:r>
            <a:endParaRPr sz="1800">
              <a:latin typeface="Arial"/>
              <a:ea typeface="Arial"/>
              <a:cs typeface="Arial"/>
              <a:sym typeface="Arial"/>
            </a:endParaRPr>
          </a:p>
          <a:p>
            <a:pPr marL="279400" lvl="0" indent="-228600" algn="l" rtl="0">
              <a:lnSpc>
                <a:spcPct val="107000"/>
              </a:lnSpc>
              <a:spcBef>
                <a:spcPts val="500"/>
              </a:spcBef>
              <a:spcAft>
                <a:spcPts val="0"/>
              </a:spcAft>
              <a:buSzPts val="1400"/>
              <a:buNone/>
            </a:pPr>
            <a:r>
              <a:rPr lang="en-GB" sz="1800" u="sng">
                <a:solidFill>
                  <a:srgbClr val="0563C1"/>
                </a:solidFill>
                <a:latin typeface="Arial"/>
                <a:ea typeface="Arial"/>
                <a:cs typeface="Arial"/>
                <a:sym typeface="Arial"/>
                <a:hlinkClick r:id="rId4">
                  <a:extLst>
                    <a:ext uri="{A12FA001-AC4F-418D-AE19-62706E023703}">
                      <ahyp:hlinkClr xmlns:ahyp="http://schemas.microsoft.com/office/drawing/2018/hyperlinkcolor" val="tx"/>
                    </a:ext>
                  </a:extLst>
                </a:hlinkClick>
              </a:rPr>
              <a:t>Collaborative learning:</a:t>
            </a:r>
            <a:r>
              <a:rPr lang="en-GB" sz="1800" u="sng" strike="noStrike">
                <a:solidFill>
                  <a:srgbClr val="0563C1"/>
                </a:solidFill>
                <a:latin typeface="Arial"/>
                <a:ea typeface="Arial"/>
                <a:cs typeface="Arial"/>
                <a:sym typeface="Arial"/>
                <a:hlinkClick r:id="rId4">
                  <a:extLst>
                    <a:ext uri="{A12FA001-AC4F-418D-AE19-62706E023703}">
                      <ahyp:hlinkClr xmlns:ahyp="http://schemas.microsoft.com/office/drawing/2018/hyperlinkcolor" val="tx"/>
                    </a:ext>
                  </a:extLst>
                </a:hlinkClick>
              </a:rPr>
              <a:t>	2</a:t>
            </a:r>
            <a:endParaRPr sz="1800">
              <a:latin typeface="Arial"/>
              <a:ea typeface="Arial"/>
              <a:cs typeface="Arial"/>
              <a:sym typeface="Arial"/>
            </a:endParaRPr>
          </a:p>
          <a:p>
            <a:pPr marL="279400" lvl="0" indent="-228600" algn="l" rtl="0">
              <a:lnSpc>
                <a:spcPct val="107000"/>
              </a:lnSpc>
              <a:spcBef>
                <a:spcPts val="500"/>
              </a:spcBef>
              <a:spcAft>
                <a:spcPts val="0"/>
              </a:spcAft>
              <a:buSzPts val="1400"/>
              <a:buNone/>
            </a:pPr>
            <a:r>
              <a:rPr lang="en-GB" sz="1800" u="sng">
                <a:solidFill>
                  <a:srgbClr val="0563C1"/>
                </a:solidFill>
                <a:latin typeface="Arial"/>
                <a:ea typeface="Arial"/>
                <a:cs typeface="Arial"/>
                <a:sym typeface="Arial"/>
                <a:hlinkClick r:id="rId4">
                  <a:extLst>
                    <a:ext uri="{A12FA001-AC4F-418D-AE19-62706E023703}">
                      <ahyp:hlinkClr xmlns:ahyp="http://schemas.microsoft.com/office/drawing/2018/hyperlinkcolor" val="tx"/>
                    </a:ext>
                  </a:extLst>
                </a:hlinkClick>
              </a:rPr>
              <a:t>Curiosity-driven Pedagogies:</a:t>
            </a:r>
            <a:r>
              <a:rPr lang="en-GB" sz="1800" u="sng" strike="noStrike">
                <a:solidFill>
                  <a:srgbClr val="0563C1"/>
                </a:solidFill>
                <a:latin typeface="Arial"/>
                <a:ea typeface="Arial"/>
                <a:cs typeface="Arial"/>
                <a:sym typeface="Arial"/>
                <a:hlinkClick r:id="rId4">
                  <a:extLst>
                    <a:ext uri="{A12FA001-AC4F-418D-AE19-62706E023703}">
                      <ahyp:hlinkClr xmlns:ahyp="http://schemas.microsoft.com/office/drawing/2018/hyperlinkcolor" val="tx"/>
                    </a:ext>
                  </a:extLst>
                </a:hlinkClick>
              </a:rPr>
              <a:t>	2</a:t>
            </a:r>
            <a:endParaRPr sz="1800">
              <a:latin typeface="Arial"/>
              <a:ea typeface="Arial"/>
              <a:cs typeface="Arial"/>
              <a:sym typeface="Arial"/>
            </a:endParaRPr>
          </a:p>
          <a:p>
            <a:pPr marL="139700" lvl="0" indent="-139700" algn="l" rtl="0">
              <a:lnSpc>
                <a:spcPct val="107000"/>
              </a:lnSpc>
              <a:spcBef>
                <a:spcPts val="500"/>
              </a:spcBef>
              <a:spcAft>
                <a:spcPts val="0"/>
              </a:spcAft>
              <a:buSzPts val="1400"/>
              <a:buNone/>
            </a:pPr>
            <a:r>
              <a:rPr lang="en-GB" sz="1800" u="sng">
                <a:solidFill>
                  <a:srgbClr val="0563C1"/>
                </a:solidFill>
                <a:latin typeface="Arial"/>
                <a:ea typeface="Arial"/>
                <a:cs typeface="Arial"/>
                <a:sym typeface="Arial"/>
                <a:hlinkClick r:id="rId4">
                  <a:extLst>
                    <a:ext uri="{A12FA001-AC4F-418D-AE19-62706E023703}">
                      <ahyp:hlinkClr xmlns:ahyp="http://schemas.microsoft.com/office/drawing/2018/hyperlinkcolor" val="tx"/>
                    </a:ext>
                  </a:extLst>
                </a:hlinkClick>
              </a:rPr>
              <a:t>How can these Principles be used?</a:t>
            </a:r>
            <a:r>
              <a:rPr lang="en-GB" sz="1800" u="sng" strike="noStrike">
                <a:solidFill>
                  <a:srgbClr val="0563C1"/>
                </a:solidFill>
                <a:latin typeface="Arial"/>
                <a:ea typeface="Arial"/>
                <a:cs typeface="Arial"/>
                <a:sym typeface="Arial"/>
                <a:hlinkClick r:id="rId4">
                  <a:extLst>
                    <a:ext uri="{A12FA001-AC4F-418D-AE19-62706E023703}">
                      <ahyp:hlinkClr xmlns:ahyp="http://schemas.microsoft.com/office/drawing/2018/hyperlinkcolor" val="tx"/>
                    </a:ext>
                  </a:extLst>
                </a:hlinkClick>
              </a:rPr>
              <a:t>	2</a:t>
            </a:r>
            <a:endParaRPr sz="1800">
              <a:latin typeface="Arial"/>
              <a:ea typeface="Arial"/>
              <a:cs typeface="Arial"/>
              <a:sym typeface="Arial"/>
            </a:endParaRPr>
          </a:p>
          <a:p>
            <a:pPr marL="139700" lvl="0" indent="-139700" algn="l" rtl="0">
              <a:lnSpc>
                <a:spcPct val="107000"/>
              </a:lnSpc>
              <a:spcBef>
                <a:spcPts val="500"/>
              </a:spcBef>
              <a:spcAft>
                <a:spcPts val="0"/>
              </a:spcAft>
              <a:buSzPts val="1400"/>
              <a:buNone/>
            </a:pPr>
            <a:r>
              <a:rPr lang="en-GB" sz="1800" u="sng">
                <a:solidFill>
                  <a:srgbClr val="0563C1"/>
                </a:solidFill>
                <a:latin typeface="Arial"/>
                <a:ea typeface="Arial"/>
                <a:cs typeface="Arial"/>
                <a:sym typeface="Arial"/>
                <a:hlinkClick r:id="rId4">
                  <a:extLst>
                    <a:ext uri="{A12FA001-AC4F-418D-AE19-62706E023703}">
                      <ahyp:hlinkClr xmlns:ahyp="http://schemas.microsoft.com/office/drawing/2018/hyperlinkcolor" val="tx"/>
                    </a:ext>
                  </a:extLst>
                </a:hlinkClick>
              </a:rPr>
              <a:t>What does this mean for curriculum design?</a:t>
            </a:r>
            <a:r>
              <a:rPr lang="en-GB" sz="1800" u="sng" strike="noStrike">
                <a:solidFill>
                  <a:srgbClr val="0563C1"/>
                </a:solidFill>
                <a:latin typeface="Arial"/>
                <a:ea typeface="Arial"/>
                <a:cs typeface="Arial"/>
                <a:sym typeface="Arial"/>
                <a:hlinkClick r:id="rId4">
                  <a:extLst>
                    <a:ext uri="{A12FA001-AC4F-418D-AE19-62706E023703}">
                      <ahyp:hlinkClr xmlns:ahyp="http://schemas.microsoft.com/office/drawing/2018/hyperlinkcolor" val="tx"/>
                    </a:ext>
                  </a:extLst>
                </a:hlinkClick>
              </a:rPr>
              <a:t>	3</a:t>
            </a:r>
            <a:endParaRPr sz="1800">
              <a:latin typeface="Arial"/>
              <a:ea typeface="Arial"/>
              <a:cs typeface="Arial"/>
              <a:sym typeface="Arial"/>
            </a:endParaRPr>
          </a:p>
          <a:p>
            <a:pPr marL="457200" lvl="0" indent="-228600" algn="l" rtl="0">
              <a:lnSpc>
                <a:spcPct val="107000"/>
              </a:lnSpc>
              <a:spcBef>
                <a:spcPts val="500"/>
              </a:spcBef>
              <a:spcAft>
                <a:spcPts val="0"/>
              </a:spcAft>
              <a:buSzPts val="1400"/>
              <a:buNone/>
            </a:pPr>
            <a:r>
              <a:rPr lang="en-GB" sz="1800">
                <a:latin typeface="Arial"/>
                <a:ea typeface="Arial"/>
                <a:cs typeface="Arial"/>
                <a:sym typeface="Arial"/>
              </a:rPr>
              <a:t> </a:t>
            </a:r>
            <a:endParaRPr/>
          </a:p>
          <a:p>
            <a:pPr marL="457200" lvl="0" indent="-228600" algn="l" rtl="0">
              <a:lnSpc>
                <a:spcPct val="107000"/>
              </a:lnSpc>
              <a:spcBef>
                <a:spcPts val="800"/>
              </a:spcBef>
              <a:spcAft>
                <a:spcPts val="0"/>
              </a:spcAft>
              <a:buSzPts val="1400"/>
              <a:buNone/>
            </a:pPr>
            <a:r>
              <a:rPr lang="en-GB" sz="1800">
                <a:solidFill>
                  <a:srgbClr val="2F5496"/>
                </a:solidFill>
                <a:latin typeface="Arial"/>
                <a:ea typeface="Arial"/>
                <a:cs typeface="Arial"/>
                <a:sym typeface="Arial"/>
              </a:rPr>
              <a:t>Education Design Principles</a:t>
            </a:r>
            <a:endParaRPr sz="1800">
              <a:latin typeface="Arial"/>
              <a:ea typeface="Arial"/>
              <a:cs typeface="Arial"/>
              <a:sym typeface="Arial"/>
            </a:endParaRPr>
          </a:p>
          <a:p>
            <a:pPr marL="457200" lvl="0" indent="-228600" algn="l" rtl="0">
              <a:lnSpc>
                <a:spcPct val="107000"/>
              </a:lnSpc>
              <a:spcBef>
                <a:spcPts val="800"/>
              </a:spcBef>
              <a:spcAft>
                <a:spcPts val="0"/>
              </a:spcAft>
              <a:buSzPts val="1400"/>
              <a:buNone/>
            </a:pPr>
            <a:r>
              <a:rPr lang="en-GB" sz="1800">
                <a:latin typeface="Arial"/>
                <a:ea typeface="Arial"/>
                <a:cs typeface="Arial"/>
                <a:sym typeface="Arial"/>
              </a:rPr>
              <a:t>A transformative learning journey with BSU enables:</a:t>
            </a:r>
            <a:endParaRPr/>
          </a:p>
          <a:p>
            <a:pPr marL="342900" lvl="0" indent="-342900" algn="l" rtl="0">
              <a:lnSpc>
                <a:spcPct val="107000"/>
              </a:lnSpc>
              <a:spcBef>
                <a:spcPts val="800"/>
              </a:spcBef>
              <a:spcAft>
                <a:spcPts val="0"/>
              </a:spcAft>
              <a:buSzPts val="1400"/>
              <a:buFont typeface="Calibri"/>
              <a:buChar char="•"/>
            </a:pPr>
            <a:r>
              <a:rPr lang="en-GB" sz="1800">
                <a:latin typeface="Arial"/>
                <a:ea typeface="Arial"/>
                <a:cs typeface="Arial"/>
                <a:sym typeface="Arial"/>
              </a:rPr>
              <a:t>Connectivity;</a:t>
            </a:r>
            <a:endParaRPr/>
          </a:p>
          <a:p>
            <a:pPr marL="342900" lvl="0" indent="-342900" algn="l" rtl="0">
              <a:lnSpc>
                <a:spcPct val="107000"/>
              </a:lnSpc>
              <a:spcBef>
                <a:spcPts val="0"/>
              </a:spcBef>
              <a:spcAft>
                <a:spcPts val="0"/>
              </a:spcAft>
              <a:buSzPts val="1400"/>
              <a:buFont typeface="Calibri"/>
              <a:buChar char="•"/>
            </a:pPr>
            <a:r>
              <a:rPr lang="en-GB" sz="1800">
                <a:latin typeface="Arial"/>
                <a:ea typeface="Arial"/>
                <a:cs typeface="Arial"/>
                <a:sym typeface="Arial"/>
              </a:rPr>
              <a:t>Creativity;</a:t>
            </a:r>
            <a:endParaRPr/>
          </a:p>
          <a:p>
            <a:pPr marL="342900" lvl="0" indent="-342900" algn="l" rtl="0">
              <a:lnSpc>
                <a:spcPct val="107000"/>
              </a:lnSpc>
              <a:spcBef>
                <a:spcPts val="0"/>
              </a:spcBef>
              <a:spcAft>
                <a:spcPts val="0"/>
              </a:spcAft>
              <a:buSzPts val="1400"/>
              <a:buFont typeface="Calibri"/>
              <a:buChar char="•"/>
            </a:pPr>
            <a:r>
              <a:rPr lang="en-GB" sz="1800">
                <a:latin typeface="Arial"/>
                <a:ea typeface="Arial"/>
                <a:cs typeface="Arial"/>
                <a:sym typeface="Arial"/>
              </a:rPr>
              <a:t>Sustainability and</a:t>
            </a:r>
            <a:endParaRPr/>
          </a:p>
          <a:p>
            <a:pPr marL="342900" lvl="0" indent="-342900" algn="l" rtl="0">
              <a:lnSpc>
                <a:spcPct val="107000"/>
              </a:lnSpc>
              <a:spcBef>
                <a:spcPts val="0"/>
              </a:spcBef>
              <a:spcAft>
                <a:spcPts val="0"/>
              </a:spcAft>
              <a:buSzPts val="1400"/>
              <a:buFont typeface="Calibri"/>
              <a:buChar char="•"/>
            </a:pPr>
            <a:r>
              <a:rPr lang="en-GB" sz="1800">
                <a:latin typeface="Arial"/>
                <a:ea typeface="Arial"/>
                <a:cs typeface="Arial"/>
                <a:sym typeface="Arial"/>
              </a:rPr>
              <a:t>Digital Fluency </a:t>
            </a:r>
            <a:endParaRPr/>
          </a:p>
          <a:p>
            <a:pPr marL="457200" lvl="0" indent="-228600" algn="l" rtl="0">
              <a:lnSpc>
                <a:spcPct val="107000"/>
              </a:lnSpc>
              <a:spcBef>
                <a:spcPts val="800"/>
              </a:spcBef>
              <a:spcAft>
                <a:spcPts val="0"/>
              </a:spcAft>
              <a:buSzPts val="1400"/>
              <a:buNone/>
            </a:pPr>
            <a:r>
              <a:rPr lang="en-GB" sz="1800">
                <a:latin typeface="Arial"/>
                <a:ea typeface="Arial"/>
                <a:cs typeface="Arial"/>
                <a:sym typeface="Arial"/>
              </a:rPr>
              <a:t>Through inclusive, collaborative and curiosity-driven pedagogies.</a:t>
            </a:r>
            <a:endParaRPr/>
          </a:p>
          <a:p>
            <a:pPr marL="457200" lvl="0" indent="-228600" algn="l" rtl="0">
              <a:lnSpc>
                <a:spcPct val="107000"/>
              </a:lnSpc>
              <a:spcBef>
                <a:spcPts val="800"/>
              </a:spcBef>
              <a:spcAft>
                <a:spcPts val="0"/>
              </a:spcAft>
              <a:buSzPts val="1400"/>
              <a:buNone/>
            </a:pPr>
            <a:r>
              <a:rPr lang="en-GB" sz="1800">
                <a:latin typeface="Arial"/>
                <a:ea typeface="Arial"/>
                <a:cs typeface="Arial"/>
                <a:sym typeface="Arial"/>
              </a:rPr>
              <a:t>Underpinning these principles is a commitment by the University to support staff in the development of their expertise for teaching in higher education.</a:t>
            </a:r>
            <a:endParaRPr/>
          </a:p>
          <a:p>
            <a:pPr marL="457200" lvl="0" indent="-228600" algn="l" rtl="0">
              <a:lnSpc>
                <a:spcPct val="107000"/>
              </a:lnSpc>
              <a:spcBef>
                <a:spcPts val="1000"/>
              </a:spcBef>
              <a:spcAft>
                <a:spcPts val="0"/>
              </a:spcAft>
              <a:buSzPts val="1400"/>
              <a:buNone/>
            </a:pPr>
            <a:r>
              <a:rPr lang="en-GB" sz="1800" b="1" u="sng">
                <a:solidFill>
                  <a:srgbClr val="1F3763"/>
                </a:solidFill>
                <a:latin typeface="Arial"/>
                <a:ea typeface="Arial"/>
                <a:cs typeface="Arial"/>
                <a:sym typeface="Arial"/>
              </a:rPr>
              <a:t>Connectivity:</a:t>
            </a:r>
            <a:endParaRPr sz="1800" b="1">
              <a:solidFill>
                <a:srgbClr val="1F3763"/>
              </a:solidFill>
              <a:latin typeface="Arial"/>
              <a:ea typeface="Arial"/>
              <a:cs typeface="Arial"/>
              <a:sym typeface="Arial"/>
            </a:endParaRPr>
          </a:p>
          <a:p>
            <a:pPr marL="342900" lvl="0" indent="-342900" algn="l" rtl="0">
              <a:lnSpc>
                <a:spcPct val="107000"/>
              </a:lnSpc>
              <a:spcBef>
                <a:spcPts val="0"/>
              </a:spcBef>
              <a:spcAft>
                <a:spcPts val="0"/>
              </a:spcAft>
              <a:buSzPts val="1400"/>
              <a:buFont typeface="Calibri"/>
              <a:buChar char="•"/>
            </a:pPr>
            <a:r>
              <a:rPr lang="en-GB" sz="1800">
                <a:latin typeface="Arial"/>
                <a:ea typeface="Arial"/>
                <a:cs typeface="Arial"/>
                <a:sym typeface="Arial"/>
              </a:rPr>
              <a:t>Students are connected with their future careers through developing their academic and employability skills, and their confidence; </a:t>
            </a:r>
            <a:endParaRPr/>
          </a:p>
          <a:p>
            <a:pPr marL="342900" lvl="0" indent="-342900" algn="l" rtl="0">
              <a:lnSpc>
                <a:spcPct val="107000"/>
              </a:lnSpc>
              <a:spcBef>
                <a:spcPts val="0"/>
              </a:spcBef>
              <a:spcAft>
                <a:spcPts val="0"/>
              </a:spcAft>
              <a:buSzPts val="1400"/>
              <a:buFont typeface="Calibri"/>
              <a:buChar char="•"/>
            </a:pPr>
            <a:r>
              <a:rPr lang="en-GB" sz="1800">
                <a:latin typeface="Arial"/>
                <a:ea typeface="Arial"/>
                <a:cs typeface="Arial"/>
                <a:sym typeface="Arial"/>
              </a:rPr>
              <a:t>Students are challenged at the forefront of their disciplines through the connection of curricula with research, professional practice and knowledge exchange activities.</a:t>
            </a:r>
            <a:endParaRPr/>
          </a:p>
          <a:p>
            <a:pPr marL="457200" lvl="0" indent="-228600" algn="l" rtl="0">
              <a:lnSpc>
                <a:spcPct val="107000"/>
              </a:lnSpc>
              <a:spcBef>
                <a:spcPts val="1400"/>
              </a:spcBef>
              <a:spcAft>
                <a:spcPts val="0"/>
              </a:spcAft>
              <a:buSzPts val="1400"/>
              <a:buNone/>
            </a:pPr>
            <a:r>
              <a:rPr lang="en-GB" sz="1800" b="1" u="sng">
                <a:solidFill>
                  <a:srgbClr val="1F3763"/>
                </a:solidFill>
                <a:latin typeface="Arial"/>
                <a:ea typeface="Arial"/>
                <a:cs typeface="Arial"/>
                <a:sym typeface="Arial"/>
              </a:rPr>
              <a:t>Creativity:</a:t>
            </a:r>
            <a:endParaRPr sz="1800" b="1">
              <a:solidFill>
                <a:srgbClr val="1F3763"/>
              </a:solidFill>
              <a:latin typeface="Arial"/>
              <a:ea typeface="Arial"/>
              <a:cs typeface="Arial"/>
              <a:sym typeface="Arial"/>
            </a:endParaRPr>
          </a:p>
          <a:p>
            <a:pPr marL="342900" lvl="0" indent="-342900" algn="l" rtl="0">
              <a:lnSpc>
                <a:spcPct val="107000"/>
              </a:lnSpc>
              <a:spcBef>
                <a:spcPts val="0"/>
              </a:spcBef>
              <a:spcAft>
                <a:spcPts val="0"/>
              </a:spcAft>
              <a:buSzPts val="1400"/>
              <a:buFont typeface="Calibri"/>
              <a:buChar char="•"/>
            </a:pPr>
            <a:r>
              <a:rPr lang="en-GB" sz="1800">
                <a:latin typeface="Arial"/>
                <a:ea typeface="Arial"/>
                <a:cs typeface="Arial"/>
                <a:sym typeface="Arial"/>
              </a:rPr>
              <a:t>Students are encouraged to explore, experiment, and reflect, including through cross-disciplinary activities, and through opportunities for active learning and authentic assessment.</a:t>
            </a:r>
            <a:endParaRPr/>
          </a:p>
          <a:p>
            <a:pPr marL="457200" lvl="0" indent="-228600" algn="l" rtl="0">
              <a:lnSpc>
                <a:spcPct val="107000"/>
              </a:lnSpc>
              <a:spcBef>
                <a:spcPts val="1400"/>
              </a:spcBef>
              <a:spcAft>
                <a:spcPts val="0"/>
              </a:spcAft>
              <a:buSzPts val="1400"/>
              <a:buNone/>
            </a:pPr>
            <a:r>
              <a:rPr lang="en-GB" sz="1800" b="1" u="sng">
                <a:solidFill>
                  <a:srgbClr val="1F3763"/>
                </a:solidFill>
                <a:latin typeface="Arial"/>
                <a:ea typeface="Arial"/>
                <a:cs typeface="Arial"/>
                <a:sym typeface="Arial"/>
              </a:rPr>
              <a:t>Sustainability:</a:t>
            </a:r>
            <a:endParaRPr sz="1800" b="1">
              <a:solidFill>
                <a:srgbClr val="1F3763"/>
              </a:solidFill>
              <a:latin typeface="Arial"/>
              <a:ea typeface="Arial"/>
              <a:cs typeface="Arial"/>
              <a:sym typeface="Arial"/>
            </a:endParaRPr>
          </a:p>
          <a:p>
            <a:pPr marL="342900" lvl="0" indent="-342900" algn="l" rtl="0">
              <a:lnSpc>
                <a:spcPct val="107000"/>
              </a:lnSpc>
              <a:spcBef>
                <a:spcPts val="0"/>
              </a:spcBef>
              <a:spcAft>
                <a:spcPts val="0"/>
              </a:spcAft>
              <a:buSzPts val="1400"/>
              <a:buFont typeface="Calibri"/>
              <a:buChar char="•"/>
            </a:pPr>
            <a:r>
              <a:rPr lang="en-GB" sz="1800">
                <a:latin typeface="Arial"/>
                <a:ea typeface="Arial"/>
                <a:cs typeface="Arial"/>
                <a:sym typeface="Arial"/>
              </a:rPr>
              <a:t>Students experience academic programmes that are regionally anchored and address global challenges, including environmental sustainability, through the UN Sustainable Development Goals.</a:t>
            </a:r>
            <a:endParaRPr/>
          </a:p>
          <a:p>
            <a:pPr marL="457200" lvl="0" indent="-228600" algn="l" rtl="0">
              <a:lnSpc>
                <a:spcPct val="107000"/>
              </a:lnSpc>
              <a:spcBef>
                <a:spcPts val="1400"/>
              </a:spcBef>
              <a:spcAft>
                <a:spcPts val="0"/>
              </a:spcAft>
              <a:buSzPts val="1400"/>
              <a:buNone/>
            </a:pPr>
            <a:r>
              <a:rPr lang="en-GB" sz="1800" b="1" u="sng">
                <a:solidFill>
                  <a:srgbClr val="1F3763"/>
                </a:solidFill>
                <a:latin typeface="Arial"/>
                <a:ea typeface="Arial"/>
                <a:cs typeface="Arial"/>
                <a:sym typeface="Arial"/>
              </a:rPr>
              <a:t>Digital Fluency:</a:t>
            </a:r>
            <a:endParaRPr sz="1800" b="1">
              <a:solidFill>
                <a:srgbClr val="1F3763"/>
              </a:solidFill>
              <a:latin typeface="Arial"/>
              <a:ea typeface="Arial"/>
              <a:cs typeface="Arial"/>
              <a:sym typeface="Arial"/>
            </a:endParaRPr>
          </a:p>
          <a:p>
            <a:pPr marL="342900" lvl="0" indent="-342900" algn="l" rtl="0">
              <a:lnSpc>
                <a:spcPct val="107000"/>
              </a:lnSpc>
              <a:spcBef>
                <a:spcPts val="0"/>
              </a:spcBef>
              <a:spcAft>
                <a:spcPts val="0"/>
              </a:spcAft>
              <a:buSzPts val="1400"/>
              <a:buFont typeface="Calibri"/>
              <a:buChar char="•"/>
            </a:pPr>
            <a:r>
              <a:rPr lang="en-GB" sz="1800">
                <a:latin typeface="Arial"/>
                <a:ea typeface="Arial"/>
                <a:cs typeface="Arial"/>
                <a:sym typeface="Arial"/>
              </a:rPr>
              <a:t>Students use and experience relevant and appropriate technologies, including through blended learning, and have opportunities to evaluate and develop their digital capabilities.</a:t>
            </a:r>
            <a:endParaRPr/>
          </a:p>
          <a:p>
            <a:pPr marL="457200" lvl="0" indent="-228600" algn="l" rtl="0">
              <a:lnSpc>
                <a:spcPct val="107000"/>
              </a:lnSpc>
              <a:spcBef>
                <a:spcPts val="1400"/>
              </a:spcBef>
              <a:spcAft>
                <a:spcPts val="0"/>
              </a:spcAft>
              <a:buSzPts val="1400"/>
              <a:buNone/>
            </a:pPr>
            <a:r>
              <a:rPr lang="en-GB" sz="1800" b="1" u="sng">
                <a:solidFill>
                  <a:srgbClr val="1F3763"/>
                </a:solidFill>
                <a:latin typeface="Arial"/>
                <a:ea typeface="Arial"/>
                <a:cs typeface="Arial"/>
                <a:sym typeface="Arial"/>
              </a:rPr>
              <a:t>Inclusive teaching:</a:t>
            </a:r>
            <a:endParaRPr sz="1800" b="1">
              <a:solidFill>
                <a:srgbClr val="1F3763"/>
              </a:solidFill>
              <a:latin typeface="Arial"/>
              <a:ea typeface="Arial"/>
              <a:cs typeface="Arial"/>
              <a:sym typeface="Arial"/>
            </a:endParaRPr>
          </a:p>
          <a:p>
            <a:pPr marL="342900" lvl="0" indent="-342900" algn="l" rtl="0">
              <a:lnSpc>
                <a:spcPct val="107000"/>
              </a:lnSpc>
              <a:spcBef>
                <a:spcPts val="0"/>
              </a:spcBef>
              <a:spcAft>
                <a:spcPts val="0"/>
              </a:spcAft>
              <a:buSzPts val="1400"/>
              <a:buFont typeface="Calibri"/>
              <a:buChar char="•"/>
            </a:pPr>
            <a:r>
              <a:rPr lang="en-GB" sz="1800">
                <a:latin typeface="Arial"/>
                <a:ea typeface="Arial"/>
                <a:cs typeface="Arial"/>
                <a:sym typeface="Arial"/>
              </a:rPr>
              <a:t>Our curriculum, learning resources and activities are diverse, inclusive and accessible, enabling a sense of belonging, opportunity and ambition.</a:t>
            </a:r>
            <a:endParaRPr/>
          </a:p>
          <a:p>
            <a:pPr marL="457200" lvl="0" indent="-228600" algn="l" rtl="0">
              <a:lnSpc>
                <a:spcPct val="107000"/>
              </a:lnSpc>
              <a:spcBef>
                <a:spcPts val="1400"/>
              </a:spcBef>
              <a:spcAft>
                <a:spcPts val="0"/>
              </a:spcAft>
              <a:buSzPts val="1400"/>
              <a:buNone/>
            </a:pPr>
            <a:r>
              <a:rPr lang="en-GB" sz="1800" b="1" u="sng">
                <a:solidFill>
                  <a:srgbClr val="1F3763"/>
                </a:solidFill>
                <a:latin typeface="Arial"/>
                <a:ea typeface="Arial"/>
                <a:cs typeface="Arial"/>
                <a:sym typeface="Arial"/>
              </a:rPr>
              <a:t>Collaborative learning:</a:t>
            </a:r>
            <a:endParaRPr sz="1800" b="1">
              <a:solidFill>
                <a:srgbClr val="1F3763"/>
              </a:solidFill>
              <a:latin typeface="Arial"/>
              <a:ea typeface="Arial"/>
              <a:cs typeface="Arial"/>
              <a:sym typeface="Arial"/>
            </a:endParaRPr>
          </a:p>
          <a:p>
            <a:pPr marL="342900" lvl="0" indent="-342900" algn="l" rtl="0">
              <a:lnSpc>
                <a:spcPct val="107000"/>
              </a:lnSpc>
              <a:spcBef>
                <a:spcPts val="0"/>
              </a:spcBef>
              <a:spcAft>
                <a:spcPts val="0"/>
              </a:spcAft>
              <a:buSzPts val="1400"/>
              <a:buFont typeface="Calibri"/>
              <a:buChar char="•"/>
            </a:pPr>
            <a:r>
              <a:rPr lang="en-GB" sz="1800">
                <a:latin typeface="Arial"/>
                <a:ea typeface="Arial"/>
                <a:cs typeface="Arial"/>
                <a:sym typeface="Arial"/>
              </a:rPr>
              <a:t>Our ways of working are enhanced through supportive learning communities. Staff and students engage in collaborative activities with peers and together through co-creation.</a:t>
            </a:r>
            <a:endParaRPr/>
          </a:p>
          <a:p>
            <a:pPr marL="457200" lvl="0" indent="-228600" algn="l" rtl="0">
              <a:lnSpc>
                <a:spcPct val="107000"/>
              </a:lnSpc>
              <a:spcBef>
                <a:spcPts val="1400"/>
              </a:spcBef>
              <a:spcAft>
                <a:spcPts val="0"/>
              </a:spcAft>
              <a:buSzPts val="1400"/>
              <a:buNone/>
            </a:pPr>
            <a:r>
              <a:rPr lang="en-GB" sz="1800" b="1" u="sng">
                <a:solidFill>
                  <a:srgbClr val="1F3763"/>
                </a:solidFill>
                <a:latin typeface="Arial"/>
                <a:ea typeface="Arial"/>
                <a:cs typeface="Arial"/>
                <a:sym typeface="Arial"/>
              </a:rPr>
              <a:t>Curiosity-driven Pedagogies:</a:t>
            </a:r>
            <a:endParaRPr sz="1800" b="1">
              <a:solidFill>
                <a:srgbClr val="1F3763"/>
              </a:solidFill>
              <a:latin typeface="Arial"/>
              <a:ea typeface="Arial"/>
              <a:cs typeface="Arial"/>
              <a:sym typeface="Arial"/>
            </a:endParaRPr>
          </a:p>
          <a:p>
            <a:pPr marL="342900" lvl="0" indent="-342900" algn="l" rtl="0">
              <a:lnSpc>
                <a:spcPct val="107000"/>
              </a:lnSpc>
              <a:spcBef>
                <a:spcPts val="0"/>
              </a:spcBef>
              <a:spcAft>
                <a:spcPts val="0"/>
              </a:spcAft>
              <a:buSzPts val="1400"/>
              <a:buFont typeface="Calibri"/>
              <a:buChar char="•"/>
            </a:pPr>
            <a:r>
              <a:rPr lang="en-GB" sz="1800">
                <a:latin typeface="Arial"/>
                <a:ea typeface="Arial"/>
                <a:cs typeface="Arial"/>
                <a:sym typeface="Arial"/>
              </a:rPr>
              <a:t>Our staff take an evidence-informed and scholarly approach to developing their curricula and teaching practices, and are supported in developing their expertise for teaching.</a:t>
            </a:r>
            <a:endParaRPr/>
          </a:p>
          <a:p>
            <a:pPr marL="457200" lvl="0" indent="-228600" algn="l" rtl="0">
              <a:lnSpc>
                <a:spcPct val="107000"/>
              </a:lnSpc>
              <a:spcBef>
                <a:spcPts val="800"/>
              </a:spcBef>
              <a:spcAft>
                <a:spcPts val="0"/>
              </a:spcAft>
              <a:buSzPts val="1400"/>
              <a:buNone/>
            </a:pPr>
            <a:r>
              <a:rPr lang="en-GB" sz="1800">
                <a:solidFill>
                  <a:srgbClr val="2F5496"/>
                </a:solidFill>
                <a:latin typeface="Arial"/>
                <a:ea typeface="Arial"/>
                <a:cs typeface="Arial"/>
                <a:sym typeface="Arial"/>
              </a:rPr>
              <a:t> </a:t>
            </a:r>
            <a:endParaRPr sz="1800">
              <a:latin typeface="Arial"/>
              <a:ea typeface="Arial"/>
              <a:cs typeface="Arial"/>
              <a:sym typeface="Arial"/>
            </a:endParaRPr>
          </a:p>
          <a:p>
            <a:pPr marL="457200" lvl="0" indent="-228600" algn="l" rtl="0">
              <a:lnSpc>
                <a:spcPct val="107000"/>
              </a:lnSpc>
              <a:spcBef>
                <a:spcPts val="1000"/>
              </a:spcBef>
              <a:spcAft>
                <a:spcPts val="0"/>
              </a:spcAft>
              <a:buSzPts val="1400"/>
              <a:buNone/>
            </a:pPr>
            <a:r>
              <a:rPr lang="en-GB" sz="1800" b="1" u="sng">
                <a:solidFill>
                  <a:srgbClr val="2F5496"/>
                </a:solidFill>
                <a:latin typeface="Arial"/>
                <a:ea typeface="Arial"/>
                <a:cs typeface="Arial"/>
                <a:sym typeface="Arial"/>
              </a:rPr>
              <a:t>How can these Principles be used?</a:t>
            </a:r>
            <a:endParaRPr sz="1800" b="1">
              <a:solidFill>
                <a:srgbClr val="2F5496"/>
              </a:solidFill>
              <a:latin typeface="Arial"/>
              <a:ea typeface="Arial"/>
              <a:cs typeface="Arial"/>
              <a:sym typeface="Arial"/>
            </a:endParaRPr>
          </a:p>
          <a:p>
            <a:pPr marL="457200" lvl="0" indent="-228600" algn="l" rtl="0">
              <a:lnSpc>
                <a:spcPct val="107000"/>
              </a:lnSpc>
              <a:spcBef>
                <a:spcPts val="0"/>
              </a:spcBef>
              <a:spcAft>
                <a:spcPts val="0"/>
              </a:spcAft>
              <a:buSzPts val="1400"/>
              <a:buNone/>
            </a:pPr>
            <a:r>
              <a:rPr lang="en-GB" sz="1800">
                <a:latin typeface="Arial"/>
                <a:ea typeface="Arial"/>
                <a:cs typeface="Arial"/>
                <a:sym typeface="Arial"/>
              </a:rPr>
              <a:t>These principles can be used as an aide memoire of the Education Strategy for a variety of activities, for example designing and reviewing academic modules and programmes; planning or evaluating for student experience-related projects and initiatives.</a:t>
            </a:r>
            <a:endParaRPr/>
          </a:p>
          <a:p>
            <a:pPr marL="457200" lvl="0" indent="-228600" algn="l" rtl="0">
              <a:lnSpc>
                <a:spcPct val="107000"/>
              </a:lnSpc>
              <a:spcBef>
                <a:spcPts val="800"/>
              </a:spcBef>
              <a:spcAft>
                <a:spcPts val="0"/>
              </a:spcAft>
              <a:buSzPts val="1400"/>
              <a:buNone/>
            </a:pPr>
            <a:r>
              <a:rPr lang="en-GB" sz="1800">
                <a:solidFill>
                  <a:srgbClr val="2F5496"/>
                </a:solidFill>
                <a:latin typeface="Arial"/>
                <a:ea typeface="Arial"/>
                <a:cs typeface="Arial"/>
                <a:sym typeface="Arial"/>
              </a:rPr>
              <a:t> </a:t>
            </a:r>
            <a:endParaRPr sz="1800">
              <a:latin typeface="Arial"/>
              <a:ea typeface="Arial"/>
              <a:cs typeface="Arial"/>
              <a:sym typeface="Arial"/>
            </a:endParaRPr>
          </a:p>
          <a:p>
            <a:pPr marL="457200" lvl="0" indent="-228600" algn="l" rtl="0">
              <a:lnSpc>
                <a:spcPct val="107000"/>
              </a:lnSpc>
              <a:spcBef>
                <a:spcPts val="800"/>
              </a:spcBef>
              <a:spcAft>
                <a:spcPts val="0"/>
              </a:spcAft>
              <a:buSzPts val="1400"/>
              <a:buNone/>
            </a:pPr>
            <a:br>
              <a:rPr lang="en-GB" sz="1800">
                <a:latin typeface="Arial"/>
                <a:ea typeface="Arial"/>
                <a:cs typeface="Arial"/>
                <a:sym typeface="Arial"/>
              </a:rPr>
            </a:br>
            <a:r>
              <a:rPr lang="en-GB" sz="1800">
                <a:solidFill>
                  <a:srgbClr val="2F5496"/>
                </a:solidFill>
                <a:latin typeface="Arial"/>
                <a:ea typeface="Arial"/>
                <a:cs typeface="Arial"/>
                <a:sym typeface="Arial"/>
              </a:rPr>
              <a:t> </a:t>
            </a:r>
            <a:endParaRPr sz="1800">
              <a:latin typeface="Arial"/>
              <a:ea typeface="Arial"/>
              <a:cs typeface="Arial"/>
              <a:sym typeface="Arial"/>
            </a:endParaRPr>
          </a:p>
          <a:p>
            <a:pPr marL="457200" lvl="0" indent="-228600" algn="l" rtl="0">
              <a:lnSpc>
                <a:spcPct val="107000"/>
              </a:lnSpc>
              <a:spcBef>
                <a:spcPts val="1000"/>
              </a:spcBef>
              <a:spcAft>
                <a:spcPts val="0"/>
              </a:spcAft>
              <a:buSzPts val="1400"/>
              <a:buNone/>
            </a:pPr>
            <a:r>
              <a:rPr lang="en-GB" sz="1800" b="1" u="sng">
                <a:solidFill>
                  <a:srgbClr val="2F5496"/>
                </a:solidFill>
                <a:latin typeface="Arial"/>
                <a:ea typeface="Arial"/>
                <a:cs typeface="Arial"/>
                <a:sym typeface="Arial"/>
              </a:rPr>
              <a:t>What does this mean for curriculum design?</a:t>
            </a:r>
            <a:endParaRPr sz="1800" b="1">
              <a:solidFill>
                <a:srgbClr val="2F5496"/>
              </a:solidFill>
              <a:latin typeface="Arial"/>
              <a:ea typeface="Arial"/>
              <a:cs typeface="Arial"/>
              <a:sym typeface="Arial"/>
            </a:endParaRPr>
          </a:p>
          <a:p>
            <a:pPr marL="457200" lvl="0" indent="-228600" algn="l" rtl="0">
              <a:lnSpc>
                <a:spcPct val="107000"/>
              </a:lnSpc>
              <a:spcBef>
                <a:spcPts val="0"/>
              </a:spcBef>
              <a:spcAft>
                <a:spcPts val="0"/>
              </a:spcAft>
              <a:buSzPts val="1400"/>
              <a:buNone/>
            </a:pPr>
            <a:r>
              <a:rPr lang="en-GB" sz="1800">
                <a:latin typeface="Arial"/>
                <a:ea typeface="Arial"/>
                <a:cs typeface="Arial"/>
                <a:sym typeface="Arial"/>
              </a:rPr>
              <a:t>We take a thoughtful and evidence-informed approach to curriculum design at modular and programme level. At all stages we consider how the Education Design Principles are enacted:</a:t>
            </a:r>
            <a:endParaRPr/>
          </a:p>
          <a:p>
            <a:pPr marL="342900" lvl="0" indent="-342900" algn="l" rtl="0">
              <a:lnSpc>
                <a:spcPct val="107000"/>
              </a:lnSpc>
              <a:spcBef>
                <a:spcPts val="800"/>
              </a:spcBef>
              <a:spcAft>
                <a:spcPts val="0"/>
              </a:spcAft>
              <a:buSzPts val="1400"/>
              <a:buFont typeface="Arial"/>
              <a:buAutoNum type="arabicPeriod"/>
            </a:pPr>
            <a:r>
              <a:rPr lang="en-GB" sz="1800" b="1">
                <a:latin typeface="Arial"/>
                <a:ea typeface="Arial"/>
                <a:cs typeface="Arial"/>
                <a:sym typeface="Arial"/>
              </a:rPr>
              <a:t>Big Picture: </a:t>
            </a:r>
            <a:r>
              <a:rPr lang="en-GB" sz="1800">
                <a:latin typeface="Arial"/>
                <a:ea typeface="Arial"/>
                <a:cs typeface="Arial"/>
                <a:sym typeface="Arial"/>
              </a:rPr>
              <a:t>we step back and consider the overall intention of our module or programme. </a:t>
            </a:r>
            <a:br>
              <a:rPr lang="en-GB" sz="1800">
                <a:latin typeface="Arial"/>
                <a:ea typeface="Arial"/>
                <a:cs typeface="Arial"/>
                <a:sym typeface="Arial"/>
              </a:rPr>
            </a:br>
            <a:r>
              <a:rPr lang="en-GB" sz="1800">
                <a:latin typeface="Arial"/>
                <a:ea typeface="Arial"/>
                <a:cs typeface="Arial"/>
                <a:sym typeface="Arial"/>
              </a:rPr>
              <a:t>How will it change our students’ ways of thinking about and viewing the subject and the world? </a:t>
            </a:r>
            <a:br>
              <a:rPr lang="en-GB" sz="1800">
                <a:latin typeface="Arial"/>
                <a:ea typeface="Arial"/>
                <a:cs typeface="Arial"/>
                <a:sym typeface="Arial"/>
              </a:rPr>
            </a:br>
            <a:r>
              <a:rPr lang="en-GB" sz="1800">
                <a:latin typeface="Arial"/>
                <a:ea typeface="Arial"/>
                <a:cs typeface="Arial"/>
                <a:sym typeface="Arial"/>
              </a:rPr>
              <a:t>What are the big ideas and concepts they will need to get? For modules, how does this connect with other modules to create a coherent programme picture?</a:t>
            </a:r>
            <a:endParaRPr/>
          </a:p>
          <a:p>
            <a:pPr marL="342900" lvl="0" indent="-342900" algn="l" rtl="0">
              <a:lnSpc>
                <a:spcPct val="107000"/>
              </a:lnSpc>
              <a:spcBef>
                <a:spcPts val="0"/>
              </a:spcBef>
              <a:spcAft>
                <a:spcPts val="0"/>
              </a:spcAft>
              <a:buSzPts val="1400"/>
              <a:buFont typeface="Arial"/>
              <a:buAutoNum type="arabicPeriod"/>
            </a:pPr>
            <a:r>
              <a:rPr lang="en-GB" sz="1800" b="1">
                <a:latin typeface="Arial"/>
                <a:ea typeface="Arial"/>
                <a:cs typeface="Arial"/>
                <a:sym typeface="Arial"/>
              </a:rPr>
              <a:t>Aims:</a:t>
            </a:r>
            <a:r>
              <a:rPr lang="en-GB" sz="1800">
                <a:latin typeface="Arial"/>
                <a:ea typeface="Arial"/>
                <a:cs typeface="Arial"/>
                <a:sym typeface="Arial"/>
              </a:rPr>
              <a:t> having considered the bigger picture this can now be articulated as the educational aims of the module or programme. The aims are statements of the University’s intention for the module or programme, these might include: its purpose, the audience, and where it fits in the context of careers and/or further study. These aims will help students understand broadly what they should expect to gain from participating in the module or programme. Articulating these aims together as a teaching team (and with students through co-creation) helps to ensure a shared vision.</a:t>
            </a:r>
            <a:endParaRPr/>
          </a:p>
          <a:p>
            <a:pPr marL="342900" lvl="0" indent="-342900" algn="l" rtl="0">
              <a:lnSpc>
                <a:spcPct val="107000"/>
              </a:lnSpc>
              <a:spcBef>
                <a:spcPts val="0"/>
              </a:spcBef>
              <a:spcAft>
                <a:spcPts val="0"/>
              </a:spcAft>
              <a:buSzPts val="1400"/>
              <a:buFont typeface="Arial"/>
              <a:buAutoNum type="arabicPeriod"/>
            </a:pPr>
            <a:r>
              <a:rPr lang="en-GB" sz="1800" b="1">
                <a:latin typeface="Arial"/>
                <a:ea typeface="Arial"/>
                <a:cs typeface="Arial"/>
                <a:sym typeface="Arial"/>
              </a:rPr>
              <a:t>Learning Outcomes</a:t>
            </a:r>
            <a:r>
              <a:rPr lang="en-GB" sz="1800">
                <a:latin typeface="Arial"/>
                <a:ea typeface="Arial"/>
                <a:cs typeface="Arial"/>
                <a:sym typeface="Arial"/>
              </a:rPr>
              <a:t>: the educational aims articulate what the module or programme intends to achieve. The intended learning outcomes articulate what the student will be able to do as a result of actively participating.</a:t>
            </a:r>
            <a:endParaRPr/>
          </a:p>
          <a:p>
            <a:pPr marL="342900" lvl="0" indent="-342900" algn="l" rtl="0">
              <a:lnSpc>
                <a:spcPct val="107000"/>
              </a:lnSpc>
              <a:spcBef>
                <a:spcPts val="0"/>
              </a:spcBef>
              <a:spcAft>
                <a:spcPts val="0"/>
              </a:spcAft>
              <a:buSzPts val="1400"/>
              <a:buFont typeface="Arial"/>
              <a:buAutoNum type="arabicPeriod"/>
            </a:pPr>
            <a:r>
              <a:rPr lang="en-GB" sz="1800" b="1">
                <a:latin typeface="Arial"/>
                <a:ea typeface="Arial"/>
                <a:cs typeface="Arial"/>
                <a:sym typeface="Arial"/>
              </a:rPr>
              <a:t>Assessment</a:t>
            </a:r>
            <a:r>
              <a:rPr lang="en-GB" sz="1800">
                <a:latin typeface="Arial"/>
                <a:ea typeface="Arial"/>
                <a:cs typeface="Arial"/>
                <a:sym typeface="Arial"/>
              </a:rPr>
              <a:t>: assessment evaluates the extent to which the student has achieved the learning outcomes. If thoughtfully planned, it can also act as a vehicle </a:t>
            </a:r>
            <a:r>
              <a:rPr lang="en-GB" sz="1800" b="1">
                <a:latin typeface="Arial"/>
                <a:ea typeface="Arial"/>
                <a:cs typeface="Arial"/>
                <a:sym typeface="Arial"/>
              </a:rPr>
              <a:t>to enable better learning</a:t>
            </a:r>
            <a:r>
              <a:rPr lang="en-GB" sz="1800">
                <a:latin typeface="Arial"/>
                <a:ea typeface="Arial"/>
                <a:cs typeface="Arial"/>
                <a:sym typeface="Arial"/>
              </a:rPr>
              <a:t>. The type of assessment and learning activity/activities should be clearly aligned to the learning outcomes.</a:t>
            </a:r>
            <a:endParaRPr/>
          </a:p>
          <a:p>
            <a:pPr marL="342900" lvl="0" indent="-342900" algn="l" rtl="0">
              <a:lnSpc>
                <a:spcPct val="107000"/>
              </a:lnSpc>
              <a:spcBef>
                <a:spcPts val="0"/>
              </a:spcBef>
              <a:spcAft>
                <a:spcPts val="0"/>
              </a:spcAft>
              <a:buSzPts val="1400"/>
              <a:buFont typeface="Arial"/>
              <a:buAutoNum type="arabicPeriod"/>
            </a:pPr>
            <a:r>
              <a:rPr lang="en-GB" sz="1800" b="1">
                <a:latin typeface="Arial"/>
                <a:ea typeface="Arial"/>
                <a:cs typeface="Arial"/>
                <a:sym typeface="Arial"/>
              </a:rPr>
              <a:t>Learning Activities</a:t>
            </a:r>
            <a:r>
              <a:rPr lang="en-GB" sz="1800">
                <a:latin typeface="Arial"/>
                <a:ea typeface="Arial"/>
                <a:cs typeface="Arial"/>
                <a:sym typeface="Arial"/>
              </a:rPr>
              <a:t>: learning activities are designed to provide a clear structure for students to enable them to navigate through the module and programme, and to develop the skills, knowledge and ways of thinking and practising required to meet the learning outcomes. This structure can be communicated and supported through the use of Ultra. This structured learning can be complemented by enhanced learning opportunities such as co-curricular support from Academic Skills (Ask), the Library, and Careers &amp; Employability.</a:t>
            </a:r>
            <a:endParaRPr/>
          </a:p>
          <a:p>
            <a:pPr marL="342900" lvl="0" indent="-342900" algn="l" rtl="0">
              <a:lnSpc>
                <a:spcPct val="107000"/>
              </a:lnSpc>
              <a:spcBef>
                <a:spcPts val="0"/>
              </a:spcBef>
              <a:spcAft>
                <a:spcPts val="0"/>
              </a:spcAft>
              <a:buSzPts val="1400"/>
              <a:buFont typeface="Arial"/>
              <a:buAutoNum type="arabicPeriod"/>
            </a:pPr>
            <a:r>
              <a:rPr lang="en-GB" sz="1800" b="1">
                <a:latin typeface="Arial"/>
                <a:ea typeface="Arial"/>
                <a:cs typeface="Arial"/>
                <a:sym typeface="Arial"/>
              </a:rPr>
              <a:t>Resources:</a:t>
            </a:r>
            <a:r>
              <a:rPr lang="en-GB" sz="1800">
                <a:latin typeface="Arial"/>
                <a:ea typeface="Arial"/>
                <a:cs typeface="Arial"/>
                <a:sym typeface="Arial"/>
              </a:rPr>
              <a:t> what resources do we need to ensure an effective learning experience? As well as teaching staff and materials, resources might include those from professional services such as the Library, Academic Skills (ASk), Careers &amp; Employability, Student Wellbeing Services (SWS) etc; LinkedIn learning (and other e-learning tools); and specialist space (e.g. labs or studios), technologies and associated technical support.</a:t>
            </a:r>
            <a:endParaRPr/>
          </a:p>
          <a:p>
            <a:pPr marL="457200" lvl="0" indent="-228600" algn="l" rtl="0">
              <a:lnSpc>
                <a:spcPct val="107000"/>
              </a:lnSpc>
              <a:spcBef>
                <a:spcPts val="800"/>
              </a:spcBef>
              <a:spcAft>
                <a:spcPts val="0"/>
              </a:spcAft>
              <a:buSzPts val="1400"/>
              <a:buNone/>
            </a:pPr>
            <a:r>
              <a:rPr lang="en-GB" sz="1800">
                <a:latin typeface="Arial"/>
                <a:ea typeface="Arial"/>
                <a:cs typeface="Arial"/>
                <a:sym typeface="Arial"/>
              </a:rPr>
              <a:t> </a:t>
            </a:r>
            <a:endParaRPr sz="1800">
              <a:latin typeface="Arial"/>
              <a:ea typeface="Arial"/>
              <a:cs typeface="Arial"/>
              <a:sym typeface="Arial"/>
            </a:endParaRPr>
          </a:p>
          <a:p>
            <a:pPr marL="0" lvl="0" indent="0" algn="l" rtl="0">
              <a:lnSpc>
                <a:spcPct val="100000"/>
              </a:lnSpc>
              <a:spcBef>
                <a:spcPts val="2300"/>
              </a:spcBef>
              <a:spcAft>
                <a:spcPts val="0"/>
              </a:spcAft>
              <a:buSzPts val="1400"/>
              <a:buNone/>
            </a:pPr>
            <a:endParaRPr>
              <a:latin typeface="Arial"/>
              <a:ea typeface="Arial"/>
              <a:cs typeface="Arial"/>
              <a:sym typeface="Arial"/>
            </a:endParaRPr>
          </a:p>
        </p:txBody>
      </p:sp>
      <p:sp>
        <p:nvSpPr>
          <p:cNvPr id="119" name="Google Shape;119;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5: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a:p>
          <a:p>
            <a:pPr marL="0" lvl="0" indent="0" algn="l" rtl="0">
              <a:lnSpc>
                <a:spcPct val="100000"/>
              </a:lnSpc>
              <a:spcBef>
                <a:spcPts val="0"/>
              </a:spcBef>
              <a:spcAft>
                <a:spcPts val="0"/>
              </a:spcAft>
              <a:buSzPts val="1400"/>
              <a:buNone/>
            </a:pPr>
            <a:endParaRPr/>
          </a:p>
          <a:p>
            <a:pPr marL="0" lvl="0" indent="0" algn="l" rtl="0">
              <a:lnSpc>
                <a:spcPct val="100000"/>
              </a:lnSpc>
              <a:spcBef>
                <a:spcPts val="0"/>
              </a:spcBef>
              <a:spcAft>
                <a:spcPts val="0"/>
              </a:spcAft>
              <a:buSzPts val="1400"/>
              <a:buNone/>
            </a:pPr>
            <a:r>
              <a:rPr lang="en-GB"/>
              <a:t>What elements of these 7 Principles are already operating in your institution. Different names + similar intention</a:t>
            </a:r>
            <a:endParaRPr/>
          </a:p>
        </p:txBody>
      </p:sp>
      <p:sp>
        <p:nvSpPr>
          <p:cNvPr id="134" name="Google Shape;134;p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p9: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GB"/>
              <a:t>What elements of Active Learning and Problem. Based learning are present in your institution. What can you share as best practice for BSU to learn? </a:t>
            </a:r>
            <a:endParaRPr/>
          </a:p>
        </p:txBody>
      </p:sp>
      <p:sp>
        <p:nvSpPr>
          <p:cNvPr id="143" name="Google Shape;143;p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
        <p:cNvGrpSpPr/>
        <p:nvPr/>
      </p:nvGrpSpPr>
      <p:grpSpPr>
        <a:xfrm>
          <a:off x="0" y="0"/>
          <a:ext cx="0" cy="0"/>
          <a:chOff x="0" y="0"/>
          <a:chExt cx="0" cy="0"/>
        </a:xfrm>
      </p:grpSpPr>
      <p:sp>
        <p:nvSpPr>
          <p:cNvPr id="152" name="Google Shape;152;p6: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457200" lvl="0" indent="-228600" algn="l" rtl="0">
              <a:lnSpc>
                <a:spcPct val="100000"/>
              </a:lnSpc>
              <a:spcBef>
                <a:spcPts val="0"/>
              </a:spcBef>
              <a:spcAft>
                <a:spcPts val="0"/>
              </a:spcAft>
              <a:buClr>
                <a:schemeClr val="dk1"/>
              </a:buClr>
              <a:buSzPts val="1400"/>
              <a:buFont typeface="Arial"/>
              <a:buAutoNum type="arabicPeriod"/>
            </a:pPr>
            <a:r>
              <a:rPr lang="en-GB" b="1" i="0" u="sng">
                <a:latin typeface="Arial"/>
                <a:ea typeface="Arial"/>
                <a:cs typeface="Arial"/>
                <a:sym typeface="Arial"/>
                <a:hlinkClick r:id="rId3"/>
              </a:rPr>
              <a:t>Bath Spa University's Careers and Employability team</a:t>
            </a:r>
            <a:r>
              <a:rPr lang="en-GB" b="0" i="0">
                <a:latin typeface="Arial"/>
                <a:ea typeface="Arial"/>
                <a:cs typeface="Arial"/>
                <a:sym typeface="Arial"/>
              </a:rPr>
              <a:t> have eight principles for embedding employability into the curriculum in meaningful ways:</a:t>
            </a:r>
            <a:endParaRPr/>
          </a:p>
          <a:p>
            <a:pPr marL="457200" lvl="0" indent="-139700" algn="l" rtl="0">
              <a:lnSpc>
                <a:spcPct val="100000"/>
              </a:lnSpc>
              <a:spcBef>
                <a:spcPts val="825"/>
              </a:spcBef>
              <a:spcAft>
                <a:spcPts val="0"/>
              </a:spcAft>
              <a:buSzPts val="1400"/>
              <a:buFont typeface="Arial"/>
              <a:buNone/>
            </a:pPr>
            <a:endParaRPr b="0" i="0">
              <a:latin typeface="Arial"/>
              <a:ea typeface="Arial"/>
              <a:cs typeface="Arial"/>
              <a:sym typeface="Arial"/>
            </a:endParaRPr>
          </a:p>
          <a:p>
            <a:pPr marL="457200" lvl="0" indent="-228600" algn="l" rtl="0">
              <a:lnSpc>
                <a:spcPct val="100000"/>
              </a:lnSpc>
              <a:spcBef>
                <a:spcPts val="825"/>
              </a:spcBef>
              <a:spcAft>
                <a:spcPts val="0"/>
              </a:spcAft>
              <a:buClr>
                <a:schemeClr val="dk1"/>
              </a:buClr>
              <a:buSzPts val="1400"/>
              <a:buFont typeface="Arial"/>
              <a:buChar char="•"/>
            </a:pPr>
            <a:r>
              <a:rPr lang="en-GB" b="0" i="0">
                <a:latin typeface="Arial"/>
                <a:ea typeface="Arial"/>
                <a:cs typeface="Arial"/>
                <a:sym typeface="Arial"/>
              </a:rPr>
              <a:t>Work experience and </a:t>
            </a:r>
            <a:r>
              <a:rPr lang="en-GB">
                <a:latin typeface="Arial"/>
                <a:ea typeface="Arial"/>
                <a:cs typeface="Arial"/>
                <a:sym typeface="Arial"/>
              </a:rPr>
              <a:t>experiential</a:t>
            </a:r>
            <a:r>
              <a:rPr lang="en-GB" b="0" i="0">
                <a:latin typeface="Arial"/>
                <a:ea typeface="Arial"/>
                <a:cs typeface="Arial"/>
                <a:sym typeface="Arial"/>
              </a:rPr>
              <a:t> learning</a:t>
            </a:r>
            <a:endParaRPr/>
          </a:p>
          <a:p>
            <a:pPr marL="457200" lvl="0" indent="-228600" algn="l" rtl="0">
              <a:lnSpc>
                <a:spcPct val="100000"/>
              </a:lnSpc>
              <a:spcBef>
                <a:spcPts val="825"/>
              </a:spcBef>
              <a:spcAft>
                <a:spcPts val="0"/>
              </a:spcAft>
              <a:buClr>
                <a:schemeClr val="dk1"/>
              </a:buClr>
              <a:buSzPts val="1400"/>
              <a:buFont typeface="Arial"/>
              <a:buChar char="•"/>
            </a:pPr>
            <a:r>
              <a:rPr lang="en-GB" b="0" i="0">
                <a:latin typeface="Arial"/>
                <a:ea typeface="Arial"/>
                <a:cs typeface="Arial"/>
                <a:sym typeface="Arial"/>
              </a:rPr>
              <a:t>Industry, employer and alumni engagement</a:t>
            </a:r>
            <a:endParaRPr/>
          </a:p>
          <a:p>
            <a:pPr marL="457200" lvl="0" indent="-228600" algn="l" rtl="0">
              <a:lnSpc>
                <a:spcPct val="100000"/>
              </a:lnSpc>
              <a:spcBef>
                <a:spcPts val="825"/>
              </a:spcBef>
              <a:spcAft>
                <a:spcPts val="0"/>
              </a:spcAft>
              <a:buClr>
                <a:schemeClr val="dk1"/>
              </a:buClr>
              <a:buSzPts val="1400"/>
              <a:buFont typeface="Arial"/>
              <a:buChar char="•"/>
            </a:pPr>
            <a:r>
              <a:rPr lang="en-GB" b="0" i="0">
                <a:latin typeface="Arial"/>
                <a:ea typeface="Arial"/>
                <a:cs typeface="Arial"/>
                <a:sym typeface="Arial"/>
              </a:rPr>
              <a:t>Authentic teaching and assessment</a:t>
            </a:r>
            <a:endParaRPr/>
          </a:p>
          <a:p>
            <a:pPr marL="457200" lvl="0" indent="-228600" algn="l" rtl="0">
              <a:lnSpc>
                <a:spcPct val="100000"/>
              </a:lnSpc>
              <a:spcBef>
                <a:spcPts val="825"/>
              </a:spcBef>
              <a:spcAft>
                <a:spcPts val="0"/>
              </a:spcAft>
              <a:buClr>
                <a:schemeClr val="dk1"/>
              </a:buClr>
              <a:buSzPts val="1400"/>
              <a:buFont typeface="Arial"/>
              <a:buChar char="•"/>
            </a:pPr>
            <a:r>
              <a:rPr lang="en-GB" b="0" i="0">
                <a:latin typeface="Arial"/>
                <a:ea typeface="Arial"/>
                <a:cs typeface="Arial"/>
                <a:sym typeface="Arial"/>
              </a:rPr>
              <a:t>Employability skills and graduate attributes</a:t>
            </a:r>
            <a:endParaRPr/>
          </a:p>
          <a:p>
            <a:pPr marL="457200" lvl="0" indent="-228600" algn="l" rtl="0">
              <a:lnSpc>
                <a:spcPct val="100000"/>
              </a:lnSpc>
              <a:spcBef>
                <a:spcPts val="825"/>
              </a:spcBef>
              <a:spcAft>
                <a:spcPts val="0"/>
              </a:spcAft>
              <a:buClr>
                <a:schemeClr val="dk1"/>
              </a:buClr>
              <a:buSzPts val="1400"/>
              <a:buFont typeface="Arial"/>
              <a:buChar char="•"/>
            </a:pPr>
            <a:r>
              <a:rPr lang="en-GB" b="0" i="0">
                <a:latin typeface="Arial"/>
                <a:ea typeface="Arial"/>
                <a:cs typeface="Arial"/>
                <a:sym typeface="Arial"/>
              </a:rPr>
              <a:t>Career management skills</a:t>
            </a:r>
            <a:endParaRPr/>
          </a:p>
          <a:p>
            <a:pPr marL="457200" lvl="0" indent="-228600" algn="l" rtl="0">
              <a:lnSpc>
                <a:spcPct val="100000"/>
              </a:lnSpc>
              <a:spcBef>
                <a:spcPts val="825"/>
              </a:spcBef>
              <a:spcAft>
                <a:spcPts val="0"/>
              </a:spcAft>
              <a:buClr>
                <a:schemeClr val="dk1"/>
              </a:buClr>
              <a:buSzPts val="1400"/>
              <a:buFont typeface="Arial"/>
              <a:buChar char="•"/>
            </a:pPr>
            <a:r>
              <a:rPr lang="en-GB" b="0" i="0">
                <a:latin typeface="Arial"/>
                <a:ea typeface="Arial"/>
                <a:cs typeface="Arial"/>
                <a:sym typeface="Arial"/>
              </a:rPr>
              <a:t>Enterprise and entrepreneurial education</a:t>
            </a:r>
            <a:endParaRPr/>
          </a:p>
          <a:p>
            <a:pPr marL="457200" lvl="0" indent="-228600" algn="l" rtl="0">
              <a:lnSpc>
                <a:spcPct val="100000"/>
              </a:lnSpc>
              <a:spcBef>
                <a:spcPts val="825"/>
              </a:spcBef>
              <a:spcAft>
                <a:spcPts val="0"/>
              </a:spcAft>
              <a:buClr>
                <a:schemeClr val="dk1"/>
              </a:buClr>
              <a:buSzPts val="1400"/>
              <a:buFont typeface="Arial"/>
              <a:buChar char="•"/>
            </a:pPr>
            <a:r>
              <a:rPr lang="en-GB" b="0" i="0">
                <a:latin typeface="Arial"/>
                <a:ea typeface="Arial"/>
                <a:cs typeface="Arial"/>
                <a:sym typeface="Arial"/>
              </a:rPr>
              <a:t>Value of employability in the curriculum</a:t>
            </a:r>
            <a:endParaRPr/>
          </a:p>
          <a:p>
            <a:pPr marL="457200" lvl="0" indent="-228600" algn="l" rtl="0">
              <a:lnSpc>
                <a:spcPct val="100000"/>
              </a:lnSpc>
              <a:spcBef>
                <a:spcPts val="825"/>
              </a:spcBef>
              <a:spcAft>
                <a:spcPts val="0"/>
              </a:spcAft>
              <a:buClr>
                <a:schemeClr val="dk1"/>
              </a:buClr>
              <a:buSzPts val="1400"/>
              <a:buFont typeface="Arial"/>
              <a:buChar char="•"/>
            </a:pPr>
            <a:r>
              <a:rPr lang="en-GB" b="0" i="0">
                <a:latin typeface="Arial"/>
                <a:ea typeface="Arial"/>
                <a:cs typeface="Arial"/>
                <a:sym typeface="Arial"/>
              </a:rPr>
              <a:t>Reflect, articulate and plan.</a:t>
            </a:r>
            <a:br>
              <a:rPr lang="en-GB" b="0" i="0">
                <a:latin typeface="Arial"/>
                <a:ea typeface="Arial"/>
                <a:cs typeface="Arial"/>
                <a:sym typeface="Arial"/>
              </a:rPr>
            </a:br>
            <a:endParaRPr b="0" i="0">
              <a:latin typeface="Arial"/>
              <a:ea typeface="Arial"/>
              <a:cs typeface="Arial"/>
              <a:sym typeface="Arial"/>
            </a:endParaRPr>
          </a:p>
          <a:p>
            <a:pPr marL="0" lvl="0" indent="0" algn="l" rtl="0">
              <a:lnSpc>
                <a:spcPct val="100000"/>
              </a:lnSpc>
              <a:spcBef>
                <a:spcPts val="2325"/>
              </a:spcBef>
              <a:spcAft>
                <a:spcPts val="0"/>
              </a:spcAft>
              <a:buSzPts val="1400"/>
              <a:buNone/>
            </a:pPr>
            <a:endParaRPr/>
          </a:p>
        </p:txBody>
      </p:sp>
      <p:sp>
        <p:nvSpPr>
          <p:cNvPr id="153" name="Google Shape;153;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
        <p:cNvGrpSpPr/>
        <p:nvPr/>
      </p:nvGrpSpPr>
      <p:grpSpPr>
        <a:xfrm>
          <a:off x="0" y="0"/>
          <a:ext cx="0" cy="0"/>
          <a:chOff x="0" y="0"/>
          <a:chExt cx="0" cy="0"/>
        </a:xfrm>
      </p:grpSpPr>
      <p:sp>
        <p:nvSpPr>
          <p:cNvPr id="163" name="Google Shape;163;p7: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a:p>
          <a:p>
            <a:pPr marL="0" lvl="0" indent="0" algn="l" rtl="0">
              <a:lnSpc>
                <a:spcPct val="100000"/>
              </a:lnSpc>
              <a:spcBef>
                <a:spcPts val="0"/>
              </a:spcBef>
              <a:spcAft>
                <a:spcPts val="0"/>
              </a:spcAft>
              <a:buSzPts val="1400"/>
              <a:buNone/>
            </a:pPr>
            <a:endParaRPr/>
          </a:p>
          <a:p>
            <a:pPr marL="0" lvl="0" indent="0" algn="l" rtl="0">
              <a:lnSpc>
                <a:spcPct val="100000"/>
              </a:lnSpc>
              <a:spcBef>
                <a:spcPts val="0"/>
              </a:spcBef>
              <a:spcAft>
                <a:spcPts val="0"/>
              </a:spcAft>
              <a:buSzPts val="1400"/>
              <a:buNone/>
            </a:pPr>
            <a:r>
              <a:rPr lang="en-GB"/>
              <a:t>Make it yours: What of these Graduate Attributes are present in your institution </a:t>
            </a:r>
            <a:endParaRPr/>
          </a:p>
        </p:txBody>
      </p:sp>
      <p:sp>
        <p:nvSpPr>
          <p:cNvPr id="164" name="Google Shape;164;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
          <a:extLst>
            <a:ext uri="{FF2B5EF4-FFF2-40B4-BE49-F238E27FC236}">
              <a16:creationId xmlns:a16="http://schemas.microsoft.com/office/drawing/2014/main" id="{0A6C0D95-1325-992F-CE40-51DD3E642844}"/>
            </a:ext>
          </a:extLst>
        </p:cNvPr>
        <p:cNvGrpSpPr/>
        <p:nvPr/>
      </p:nvGrpSpPr>
      <p:grpSpPr>
        <a:xfrm>
          <a:off x="0" y="0"/>
          <a:ext cx="0" cy="0"/>
          <a:chOff x="0" y="0"/>
          <a:chExt cx="0" cy="0"/>
        </a:xfrm>
      </p:grpSpPr>
      <p:sp>
        <p:nvSpPr>
          <p:cNvPr id="163" name="Google Shape;163;p7:notes">
            <a:extLst>
              <a:ext uri="{FF2B5EF4-FFF2-40B4-BE49-F238E27FC236}">
                <a16:creationId xmlns:a16="http://schemas.microsoft.com/office/drawing/2014/main" id="{CC5CB447-B85F-F8C1-8F60-99C421E31332}"/>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algn="l" rtl="0" fontAlgn="base">
              <a:buNone/>
            </a:pPr>
            <a:r>
              <a:rPr lang="en-GB" sz="1200" b="0" i="0" u="none" strike="noStrike" dirty="0">
                <a:solidFill>
                  <a:srgbClr val="323130"/>
                </a:solidFill>
                <a:effectLst/>
                <a:latin typeface="Arial" panose="020B0604020202020204" pitchFamily="34" charset="0"/>
              </a:rPr>
              <a:t>All staff can take the Skills Assessment by: </a:t>
            </a:r>
            <a:r>
              <a:rPr lang="en-GB" sz="1200" b="0" i="0" dirty="0">
                <a:solidFill>
                  <a:srgbClr val="000000"/>
                </a:solidFill>
                <a:effectLst/>
                <a:latin typeface="Arial" panose="020B0604020202020204" pitchFamily="34" charset="0"/>
              </a:rPr>
              <a:t>​</a:t>
            </a:r>
            <a:endParaRPr lang="en-GB" b="0" i="0" dirty="0">
              <a:solidFill>
                <a:srgbClr val="000000"/>
              </a:solidFill>
              <a:effectLst/>
              <a:latin typeface="Arial" panose="020B0604020202020204" pitchFamily="34" charset="0"/>
            </a:endParaRPr>
          </a:p>
          <a:p>
            <a:pPr algn="l" rtl="0" fontAlgn="base">
              <a:buFont typeface="Arial" panose="020B0604020202020204" pitchFamily="34" charset="0"/>
              <a:buChar char="•"/>
            </a:pPr>
            <a:r>
              <a:rPr lang="en-GB" sz="1200" b="0" i="0" u="none" strike="noStrike" dirty="0">
                <a:solidFill>
                  <a:srgbClr val="323130"/>
                </a:solidFill>
                <a:effectLst/>
                <a:latin typeface="Arial" panose="020B0604020202020204" pitchFamily="34" charset="0"/>
              </a:rPr>
              <a:t>Logging into to </a:t>
            </a:r>
            <a:r>
              <a:rPr lang="en-GB" sz="1200" b="0" i="0" u="sng" strike="noStrike" dirty="0">
                <a:solidFill>
                  <a:srgbClr val="0000FF"/>
                </a:solidFill>
                <a:effectLst/>
                <a:latin typeface="Arial" panose="020B0604020202020204" pitchFamily="34" charset="0"/>
                <a:hlinkClick r:id="rId3"/>
              </a:rPr>
              <a:t>MyCareer</a:t>
            </a:r>
            <a:r>
              <a:rPr lang="en-GB" sz="1200" b="0" i="0" u="none" strike="noStrike" dirty="0">
                <a:solidFill>
                  <a:srgbClr val="323130"/>
                </a:solidFill>
                <a:effectLst/>
                <a:latin typeface="Arial" panose="020B0604020202020204" pitchFamily="34" charset="0"/>
              </a:rPr>
              <a:t> as </a:t>
            </a:r>
            <a:r>
              <a:rPr lang="en-GB" sz="1200" b="1" i="0" u="none" strike="noStrike" dirty="0">
                <a:solidFill>
                  <a:srgbClr val="323130"/>
                </a:solidFill>
                <a:effectLst/>
                <a:latin typeface="Arial" panose="020B0604020202020204" pitchFamily="34" charset="0"/>
              </a:rPr>
              <a:t>Staff</a:t>
            </a:r>
            <a:r>
              <a:rPr lang="en-GB" sz="1200" b="0" i="0" u="none" strike="noStrike" dirty="0">
                <a:solidFill>
                  <a:srgbClr val="323130"/>
                </a:solidFill>
                <a:effectLst/>
                <a:latin typeface="Arial" panose="020B0604020202020204" pitchFamily="34" charset="0"/>
              </a:rPr>
              <a:t>, simply use your usual credentials for single sign on.  </a:t>
            </a:r>
            <a:r>
              <a:rPr lang="en-GB" sz="1200" b="0" i="0" dirty="0">
                <a:solidFill>
                  <a:srgbClr val="000000"/>
                </a:solidFill>
                <a:effectLst/>
                <a:latin typeface="Arial" panose="020B0604020202020204" pitchFamily="34" charset="0"/>
              </a:rPr>
              <a:t>​</a:t>
            </a:r>
            <a:endParaRPr lang="en-GB" b="0" i="0" dirty="0">
              <a:solidFill>
                <a:srgbClr val="000000"/>
              </a:solidFill>
              <a:effectLst/>
              <a:latin typeface="Arial" panose="020B0604020202020204" pitchFamily="34" charset="0"/>
            </a:endParaRPr>
          </a:p>
          <a:p>
            <a:pPr algn="l" rtl="0" fontAlgn="base">
              <a:buFont typeface="Arial" panose="020B0604020202020204" pitchFamily="34" charset="0"/>
              <a:buChar char="•"/>
            </a:pPr>
            <a:r>
              <a:rPr lang="en-GB" sz="1200" b="0" i="0" u="none" strike="noStrike" dirty="0">
                <a:solidFill>
                  <a:srgbClr val="323130"/>
                </a:solidFill>
                <a:effectLst/>
                <a:latin typeface="Arial" panose="020B0604020202020204" pitchFamily="34" charset="0"/>
              </a:rPr>
              <a:t>Heading to the </a:t>
            </a:r>
            <a:r>
              <a:rPr lang="en-GB" sz="1200" b="1" i="0" u="none" strike="noStrike" dirty="0">
                <a:solidFill>
                  <a:srgbClr val="323130"/>
                </a:solidFill>
                <a:effectLst/>
                <a:latin typeface="Arial" panose="020B0604020202020204" pitchFamily="34" charset="0"/>
              </a:rPr>
              <a:t>Skills</a:t>
            </a:r>
            <a:r>
              <a:rPr lang="en-GB" sz="1200" b="0" i="0" u="none" strike="noStrike" dirty="0">
                <a:solidFill>
                  <a:srgbClr val="323130"/>
                </a:solidFill>
                <a:effectLst/>
                <a:latin typeface="Arial" panose="020B0604020202020204" pitchFamily="34" charset="0"/>
              </a:rPr>
              <a:t> area and following the instructions </a:t>
            </a:r>
            <a:r>
              <a:rPr lang="en-GB" sz="1200" b="0" i="0" dirty="0">
                <a:solidFill>
                  <a:srgbClr val="000000"/>
                </a:solidFill>
                <a:effectLst/>
                <a:latin typeface="Arial" panose="020B0604020202020204" pitchFamily="34" charset="0"/>
              </a:rPr>
              <a:t>​</a:t>
            </a:r>
            <a:endParaRPr lang="en-GB" b="0" i="0" dirty="0">
              <a:solidFill>
                <a:srgbClr val="000000"/>
              </a:solidFill>
              <a:effectLst/>
              <a:latin typeface="Arial" panose="020B0604020202020204" pitchFamily="34" charset="0"/>
            </a:endParaRPr>
          </a:p>
          <a:p>
            <a:pPr marL="0" lvl="0" indent="0" algn="l" rtl="0">
              <a:lnSpc>
                <a:spcPct val="100000"/>
              </a:lnSpc>
              <a:spcBef>
                <a:spcPts val="0"/>
              </a:spcBef>
              <a:spcAft>
                <a:spcPts val="0"/>
              </a:spcAft>
              <a:buSzPts val="1400"/>
              <a:buNone/>
            </a:pPr>
            <a:endParaRPr dirty="0"/>
          </a:p>
        </p:txBody>
      </p:sp>
      <p:sp>
        <p:nvSpPr>
          <p:cNvPr id="164" name="Google Shape;164;p7:notes">
            <a:extLst>
              <a:ext uri="{FF2B5EF4-FFF2-40B4-BE49-F238E27FC236}">
                <a16:creationId xmlns:a16="http://schemas.microsoft.com/office/drawing/2014/main" id="{F863C2E2-D217-524B-7DC0-767591960AC8}"/>
              </a:ext>
            </a:extLst>
          </p:cNvPr>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2269986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6"/>
        <p:cNvGrpSpPr/>
        <p:nvPr/>
      </p:nvGrpSpPr>
      <p:grpSpPr>
        <a:xfrm>
          <a:off x="0" y="0"/>
          <a:ext cx="0" cy="0"/>
          <a:chOff x="0" y="0"/>
          <a:chExt cx="0" cy="0"/>
        </a:xfrm>
      </p:grpSpPr>
      <p:sp>
        <p:nvSpPr>
          <p:cNvPr id="17" name="Google Shape;17;p2"/>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8" name="Google Shape;18;p2"/>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19" name="Google Shape;19;p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1" name="Google Shape;21;p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3"/>
        <p:cNvGrpSpPr/>
        <p:nvPr/>
      </p:nvGrpSpPr>
      <p:grpSpPr>
        <a:xfrm>
          <a:off x="0" y="0"/>
          <a:ext cx="0" cy="0"/>
          <a:chOff x="0" y="0"/>
          <a:chExt cx="0" cy="0"/>
        </a:xfrm>
      </p:grpSpPr>
      <p:sp>
        <p:nvSpPr>
          <p:cNvPr id="74" name="Google Shape;74;p1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5" name="Google Shape;75;p11"/>
          <p:cNvSpPr txBox="1">
            <a:spLocks noGrp="1"/>
          </p:cNvSpPr>
          <p:nvPr>
            <p:ph type="body" idx="1"/>
          </p:nvPr>
        </p:nvSpPr>
        <p:spPr>
          <a:xfrm rot="5400000">
            <a:off x="2309019" y="-251618"/>
            <a:ext cx="4525963" cy="8229600"/>
          </a:xfrm>
          <a:prstGeom prst="rect">
            <a:avLst/>
          </a:prstGeom>
          <a:noFill/>
          <a:ln>
            <a:noFill/>
          </a:ln>
        </p:spPr>
        <p:txBody>
          <a:bodyPr spcFirstLastPara="1" wrap="square" lIns="91425" tIns="45700" rIns="91425" bIns="45700" anchor="t" anchorCtr="0">
            <a:norm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76" name="Google Shape;76;p1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7" name="Google Shape;77;p1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8" name="Google Shape;78;p1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9"/>
        <p:cNvGrpSpPr/>
        <p:nvPr/>
      </p:nvGrpSpPr>
      <p:grpSpPr>
        <a:xfrm>
          <a:off x="0" y="0"/>
          <a:ext cx="0" cy="0"/>
          <a:chOff x="0" y="0"/>
          <a:chExt cx="0" cy="0"/>
        </a:xfrm>
      </p:grpSpPr>
      <p:sp>
        <p:nvSpPr>
          <p:cNvPr id="80" name="Google Shape;80;p12"/>
          <p:cNvSpPr txBox="1">
            <a:spLocks noGrp="1"/>
          </p:cNvSpPr>
          <p:nvPr>
            <p:ph type="title"/>
          </p:nvPr>
        </p:nvSpPr>
        <p:spPr>
          <a:xfrm rot="5400000">
            <a:off x="4732338" y="2171701"/>
            <a:ext cx="5851525" cy="20574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1" name="Google Shape;81;p12"/>
          <p:cNvSpPr txBox="1">
            <a:spLocks noGrp="1"/>
          </p:cNvSpPr>
          <p:nvPr>
            <p:ph type="body" idx="1"/>
          </p:nvPr>
        </p:nvSpPr>
        <p:spPr>
          <a:xfrm rot="5400000">
            <a:off x="541338" y="190500"/>
            <a:ext cx="5851525" cy="6019800"/>
          </a:xfrm>
          <a:prstGeom prst="rect">
            <a:avLst/>
          </a:prstGeom>
          <a:noFill/>
          <a:ln>
            <a:noFill/>
          </a:ln>
        </p:spPr>
        <p:txBody>
          <a:bodyPr spcFirstLastPara="1" wrap="square" lIns="91425" tIns="45700" rIns="91425" bIns="45700" anchor="t" anchorCtr="0">
            <a:norm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82" name="Google Shape;82;p1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3" name="Google Shape;83;p1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4" name="Google Shape;84;p1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Content 1">
  <p:cSld name="OBJECT_1">
    <p:spTree>
      <p:nvGrpSpPr>
        <p:cNvPr id="1" name="Shape 85"/>
        <p:cNvGrpSpPr/>
        <p:nvPr/>
      </p:nvGrpSpPr>
      <p:grpSpPr>
        <a:xfrm>
          <a:off x="0" y="0"/>
          <a:ext cx="0" cy="0"/>
          <a:chOff x="0" y="0"/>
          <a:chExt cx="0" cy="0"/>
        </a:xfrm>
      </p:grpSpPr>
      <p:sp>
        <p:nvSpPr>
          <p:cNvPr id="86" name="Google Shape;86;p13"/>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marR="0" lvl="0">
              <a:lnSpc>
                <a:spcPct val="100000"/>
              </a:lnSpc>
              <a:spcBef>
                <a:spcPts val="0"/>
              </a:spcBef>
              <a:spcAft>
                <a:spcPts val="0"/>
              </a:spcAft>
              <a:buSzPts val="4400"/>
              <a:buNone/>
              <a:defRPr sz="4400" b="1" i="0" u="none" strike="noStrike" cap="none"/>
            </a:lvl1pPr>
            <a:lvl2pPr marR="0" lvl="1" algn="l">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87" name="Google Shape;87;p13"/>
          <p:cNvSpPr txBox="1">
            <a:spLocks noGrp="1"/>
          </p:cNvSpPr>
          <p:nvPr>
            <p:ph type="body" idx="1"/>
          </p:nvPr>
        </p:nvSpPr>
        <p:spPr>
          <a:xfrm>
            <a:off x="457200" y="1600200"/>
            <a:ext cx="8229600" cy="4526100"/>
          </a:xfrm>
          <a:prstGeom prst="rect">
            <a:avLst/>
          </a:prstGeom>
          <a:noFill/>
          <a:ln>
            <a:noFill/>
          </a:ln>
        </p:spPr>
        <p:txBody>
          <a:bodyPr spcFirstLastPara="1" wrap="square" lIns="91425" tIns="45700" rIns="91425" bIns="45700" anchor="t" anchorCtr="0">
            <a:normAutofit/>
          </a:bodyPr>
          <a:lstStyle>
            <a:lvl1pPr marL="457200" marR="0" lvl="0" indent="-431800" algn="l">
              <a:lnSpc>
                <a:spcPct val="100000"/>
              </a:lnSpc>
              <a:spcBef>
                <a:spcPts val="640"/>
              </a:spcBef>
              <a:spcAft>
                <a:spcPts val="0"/>
              </a:spcAft>
              <a:buClr>
                <a:srgbClr val="333333"/>
              </a:buClr>
              <a:buSzPts val="3200"/>
              <a:buChar char="•"/>
              <a:defRPr sz="3200" i="0" u="none" strike="noStrike" cap="none">
                <a:solidFill>
                  <a:srgbClr val="333333"/>
                </a:solidFill>
              </a:defRPr>
            </a:lvl1pPr>
            <a:lvl2pPr marL="914400" marR="0" lvl="1" indent="-406400" algn="l">
              <a:lnSpc>
                <a:spcPct val="100000"/>
              </a:lnSpc>
              <a:spcBef>
                <a:spcPts val="560"/>
              </a:spcBef>
              <a:spcAft>
                <a:spcPts val="0"/>
              </a:spcAft>
              <a:buClr>
                <a:srgbClr val="333333"/>
              </a:buClr>
              <a:buSzPts val="2800"/>
              <a:buChar char="–"/>
              <a:defRPr sz="2800" i="0" u="none" strike="noStrike" cap="none">
                <a:solidFill>
                  <a:srgbClr val="333333"/>
                </a:solidFill>
              </a:defRPr>
            </a:lvl2pPr>
            <a:lvl3pPr marL="1371600" marR="0" lvl="2" indent="-381000" algn="l">
              <a:lnSpc>
                <a:spcPct val="100000"/>
              </a:lnSpc>
              <a:spcBef>
                <a:spcPts val="480"/>
              </a:spcBef>
              <a:spcAft>
                <a:spcPts val="0"/>
              </a:spcAft>
              <a:buClr>
                <a:srgbClr val="333333"/>
              </a:buClr>
              <a:buSzPts val="2400"/>
              <a:buChar char="•"/>
              <a:defRPr sz="2400" i="0" u="none" strike="noStrike" cap="none">
                <a:solidFill>
                  <a:srgbClr val="333333"/>
                </a:solidFill>
              </a:defRPr>
            </a:lvl3pPr>
            <a:lvl4pPr marL="1828800" marR="0" lvl="3" indent="-355600" algn="l">
              <a:lnSpc>
                <a:spcPct val="100000"/>
              </a:lnSpc>
              <a:spcBef>
                <a:spcPts val="400"/>
              </a:spcBef>
              <a:spcAft>
                <a:spcPts val="0"/>
              </a:spcAft>
              <a:buClr>
                <a:srgbClr val="333333"/>
              </a:buClr>
              <a:buSzPts val="2000"/>
              <a:buChar char="–"/>
              <a:defRPr sz="2000" i="0" u="none" strike="noStrike" cap="none">
                <a:solidFill>
                  <a:srgbClr val="333333"/>
                </a:solidFill>
              </a:defRPr>
            </a:lvl4pPr>
            <a:lvl5pPr marL="2286000" marR="0" lvl="4" indent="-355600" algn="l">
              <a:lnSpc>
                <a:spcPct val="100000"/>
              </a:lnSpc>
              <a:spcBef>
                <a:spcPts val="400"/>
              </a:spcBef>
              <a:spcAft>
                <a:spcPts val="0"/>
              </a:spcAft>
              <a:buClr>
                <a:srgbClr val="333333"/>
              </a:buClr>
              <a:buSzPts val="2000"/>
              <a:buChar char="»"/>
              <a:defRPr sz="2000" i="0" u="none" strike="noStrike" cap="none">
                <a:solidFill>
                  <a:srgbClr val="333333"/>
                </a:solidFill>
              </a:defRPr>
            </a:lvl5pPr>
            <a:lvl6pPr marL="2743200" marR="0" lvl="5" indent="-355600" algn="l">
              <a:lnSpc>
                <a:spcPct val="100000"/>
              </a:lnSpc>
              <a:spcBef>
                <a:spcPts val="400"/>
              </a:spcBef>
              <a:spcAft>
                <a:spcPts val="0"/>
              </a:spcAft>
              <a:buClr>
                <a:srgbClr val="333333"/>
              </a:buClr>
              <a:buSzPts val="2000"/>
              <a:buChar char="•"/>
              <a:defRPr sz="2000" i="0" u="none" strike="noStrike" cap="none">
                <a:solidFill>
                  <a:srgbClr val="333333"/>
                </a:solidFill>
              </a:defRPr>
            </a:lvl6pPr>
            <a:lvl7pPr marL="3200400" marR="0" lvl="6" indent="-355600" algn="l">
              <a:lnSpc>
                <a:spcPct val="100000"/>
              </a:lnSpc>
              <a:spcBef>
                <a:spcPts val="400"/>
              </a:spcBef>
              <a:spcAft>
                <a:spcPts val="0"/>
              </a:spcAft>
              <a:buClr>
                <a:srgbClr val="333333"/>
              </a:buClr>
              <a:buSzPts val="2000"/>
              <a:buChar char="•"/>
              <a:defRPr sz="2000" i="0" u="none" strike="noStrike" cap="none">
                <a:solidFill>
                  <a:srgbClr val="333333"/>
                </a:solidFill>
              </a:defRPr>
            </a:lvl7pPr>
            <a:lvl8pPr marL="3657600" marR="0" lvl="7" indent="-355600" algn="l">
              <a:lnSpc>
                <a:spcPct val="100000"/>
              </a:lnSpc>
              <a:spcBef>
                <a:spcPts val="400"/>
              </a:spcBef>
              <a:spcAft>
                <a:spcPts val="0"/>
              </a:spcAft>
              <a:buClr>
                <a:srgbClr val="333333"/>
              </a:buClr>
              <a:buSzPts val="2000"/>
              <a:buChar char="•"/>
              <a:defRPr sz="2000" i="0" u="none" strike="noStrike" cap="none">
                <a:solidFill>
                  <a:srgbClr val="333333"/>
                </a:solidFill>
              </a:defRPr>
            </a:lvl8pPr>
            <a:lvl9pPr marL="4114800" marR="0" lvl="8" indent="-355600" algn="l">
              <a:lnSpc>
                <a:spcPct val="100000"/>
              </a:lnSpc>
              <a:spcBef>
                <a:spcPts val="400"/>
              </a:spcBef>
              <a:spcAft>
                <a:spcPts val="0"/>
              </a:spcAft>
              <a:buClr>
                <a:srgbClr val="333333"/>
              </a:buClr>
              <a:buSzPts val="2000"/>
              <a:buChar char="•"/>
              <a:defRPr sz="2000" i="0" u="none" strike="noStrike" cap="none">
                <a:solidFill>
                  <a:srgbClr val="333333"/>
                </a:solidFill>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2"/>
        <p:cNvGrpSpPr/>
        <p:nvPr/>
      </p:nvGrpSpPr>
      <p:grpSpPr>
        <a:xfrm>
          <a:off x="0" y="0"/>
          <a:ext cx="0" cy="0"/>
          <a:chOff x="0" y="0"/>
          <a:chExt cx="0" cy="0"/>
        </a:xfrm>
      </p:grpSpPr>
      <p:sp>
        <p:nvSpPr>
          <p:cNvPr id="23" name="Google Shape;23;p3"/>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4" name="Google Shape;24;p3"/>
          <p:cNvSpPr txBox="1">
            <a:spLocks noGrp="1"/>
          </p:cNvSpPr>
          <p:nvPr>
            <p:ph type="body" idx="1"/>
          </p:nvPr>
        </p:nvSpPr>
        <p:spPr>
          <a:xfrm>
            <a:off x="457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lnSpc>
                <a:spcPct val="100000"/>
              </a:lnSpc>
              <a:spcBef>
                <a:spcPts val="560"/>
              </a:spcBef>
              <a:spcAft>
                <a:spcPts val="0"/>
              </a:spcAft>
              <a:buClr>
                <a:schemeClr val="dk1"/>
              </a:buClr>
              <a:buSzPts val="2800"/>
              <a:buChar char="•"/>
              <a:defRPr sz="2800"/>
            </a:lvl1pPr>
            <a:lvl2pPr marL="914400" lvl="1" indent="-381000" algn="l">
              <a:lnSpc>
                <a:spcPct val="100000"/>
              </a:lnSpc>
              <a:spcBef>
                <a:spcPts val="480"/>
              </a:spcBef>
              <a:spcAft>
                <a:spcPts val="0"/>
              </a:spcAft>
              <a:buClr>
                <a:schemeClr val="dk1"/>
              </a:buClr>
              <a:buSzPts val="2400"/>
              <a:buChar char="–"/>
              <a:defRPr sz="2400"/>
            </a:lvl2pPr>
            <a:lvl3pPr marL="1371600" lvl="2" indent="-355600" algn="l">
              <a:lnSpc>
                <a:spcPct val="100000"/>
              </a:lnSpc>
              <a:spcBef>
                <a:spcPts val="400"/>
              </a:spcBef>
              <a:spcAft>
                <a:spcPts val="0"/>
              </a:spcAft>
              <a:buClr>
                <a:schemeClr val="dk1"/>
              </a:buClr>
              <a:buSzPts val="2000"/>
              <a:buChar char="•"/>
              <a:defRPr sz="2000"/>
            </a:lvl3pPr>
            <a:lvl4pPr marL="1828800" lvl="3" indent="-342900" algn="l">
              <a:lnSpc>
                <a:spcPct val="100000"/>
              </a:lnSpc>
              <a:spcBef>
                <a:spcPts val="360"/>
              </a:spcBef>
              <a:spcAft>
                <a:spcPts val="0"/>
              </a:spcAft>
              <a:buClr>
                <a:schemeClr val="dk1"/>
              </a:buClr>
              <a:buSzPts val="1800"/>
              <a:buChar char="–"/>
              <a:defRPr sz="1800"/>
            </a:lvl4pPr>
            <a:lvl5pPr marL="2286000" lvl="4" indent="-342900" algn="l">
              <a:lnSpc>
                <a:spcPct val="100000"/>
              </a:lnSpc>
              <a:spcBef>
                <a:spcPts val="360"/>
              </a:spcBef>
              <a:spcAft>
                <a:spcPts val="0"/>
              </a:spcAft>
              <a:buClr>
                <a:schemeClr val="dk1"/>
              </a:buClr>
              <a:buSzPts val="1800"/>
              <a:buChar char="»"/>
              <a:defRPr sz="1800"/>
            </a:lvl5pPr>
            <a:lvl6pPr marL="2743200" lvl="5" indent="-342900" algn="l">
              <a:lnSpc>
                <a:spcPct val="100000"/>
              </a:lnSpc>
              <a:spcBef>
                <a:spcPts val="360"/>
              </a:spcBef>
              <a:spcAft>
                <a:spcPts val="0"/>
              </a:spcAft>
              <a:buClr>
                <a:schemeClr val="dk1"/>
              </a:buClr>
              <a:buSzPts val="1800"/>
              <a:buChar char="•"/>
              <a:defRPr sz="1800"/>
            </a:lvl6pPr>
            <a:lvl7pPr marL="3200400" lvl="6" indent="-342900" algn="l">
              <a:lnSpc>
                <a:spcPct val="100000"/>
              </a:lnSpc>
              <a:spcBef>
                <a:spcPts val="360"/>
              </a:spcBef>
              <a:spcAft>
                <a:spcPts val="0"/>
              </a:spcAft>
              <a:buClr>
                <a:schemeClr val="dk1"/>
              </a:buClr>
              <a:buSzPts val="1800"/>
              <a:buChar char="•"/>
              <a:defRPr sz="1800"/>
            </a:lvl7pPr>
            <a:lvl8pPr marL="3657600" lvl="7" indent="-342900" algn="l">
              <a:lnSpc>
                <a:spcPct val="100000"/>
              </a:lnSpc>
              <a:spcBef>
                <a:spcPts val="360"/>
              </a:spcBef>
              <a:spcAft>
                <a:spcPts val="0"/>
              </a:spcAft>
              <a:buClr>
                <a:schemeClr val="dk1"/>
              </a:buClr>
              <a:buSzPts val="1800"/>
              <a:buChar char="•"/>
              <a:defRPr sz="1800"/>
            </a:lvl8pPr>
            <a:lvl9pPr marL="4114800" lvl="8" indent="-342900" algn="l">
              <a:lnSpc>
                <a:spcPct val="100000"/>
              </a:lnSpc>
              <a:spcBef>
                <a:spcPts val="360"/>
              </a:spcBef>
              <a:spcAft>
                <a:spcPts val="0"/>
              </a:spcAft>
              <a:buClr>
                <a:schemeClr val="dk1"/>
              </a:buClr>
              <a:buSzPts val="1800"/>
              <a:buChar char="•"/>
              <a:defRPr sz="1800"/>
            </a:lvl9pPr>
          </a:lstStyle>
          <a:p>
            <a:endParaRPr/>
          </a:p>
        </p:txBody>
      </p:sp>
      <p:sp>
        <p:nvSpPr>
          <p:cNvPr id="25" name="Google Shape;25;p3"/>
          <p:cNvSpPr txBox="1">
            <a:spLocks noGrp="1"/>
          </p:cNvSpPr>
          <p:nvPr>
            <p:ph type="body" idx="2"/>
          </p:nvPr>
        </p:nvSpPr>
        <p:spPr>
          <a:xfrm>
            <a:off x="4648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lnSpc>
                <a:spcPct val="100000"/>
              </a:lnSpc>
              <a:spcBef>
                <a:spcPts val="560"/>
              </a:spcBef>
              <a:spcAft>
                <a:spcPts val="0"/>
              </a:spcAft>
              <a:buClr>
                <a:schemeClr val="dk1"/>
              </a:buClr>
              <a:buSzPts val="2800"/>
              <a:buChar char="•"/>
              <a:defRPr sz="2800"/>
            </a:lvl1pPr>
            <a:lvl2pPr marL="914400" lvl="1" indent="-381000" algn="l">
              <a:lnSpc>
                <a:spcPct val="100000"/>
              </a:lnSpc>
              <a:spcBef>
                <a:spcPts val="480"/>
              </a:spcBef>
              <a:spcAft>
                <a:spcPts val="0"/>
              </a:spcAft>
              <a:buClr>
                <a:schemeClr val="dk1"/>
              </a:buClr>
              <a:buSzPts val="2400"/>
              <a:buChar char="–"/>
              <a:defRPr sz="2400"/>
            </a:lvl2pPr>
            <a:lvl3pPr marL="1371600" lvl="2" indent="-355600" algn="l">
              <a:lnSpc>
                <a:spcPct val="100000"/>
              </a:lnSpc>
              <a:spcBef>
                <a:spcPts val="400"/>
              </a:spcBef>
              <a:spcAft>
                <a:spcPts val="0"/>
              </a:spcAft>
              <a:buClr>
                <a:schemeClr val="dk1"/>
              </a:buClr>
              <a:buSzPts val="2000"/>
              <a:buChar char="•"/>
              <a:defRPr sz="2000"/>
            </a:lvl3pPr>
            <a:lvl4pPr marL="1828800" lvl="3" indent="-342900" algn="l">
              <a:lnSpc>
                <a:spcPct val="100000"/>
              </a:lnSpc>
              <a:spcBef>
                <a:spcPts val="360"/>
              </a:spcBef>
              <a:spcAft>
                <a:spcPts val="0"/>
              </a:spcAft>
              <a:buClr>
                <a:schemeClr val="dk1"/>
              </a:buClr>
              <a:buSzPts val="1800"/>
              <a:buChar char="–"/>
              <a:defRPr sz="1800"/>
            </a:lvl4pPr>
            <a:lvl5pPr marL="2286000" lvl="4" indent="-342900" algn="l">
              <a:lnSpc>
                <a:spcPct val="100000"/>
              </a:lnSpc>
              <a:spcBef>
                <a:spcPts val="360"/>
              </a:spcBef>
              <a:spcAft>
                <a:spcPts val="0"/>
              </a:spcAft>
              <a:buClr>
                <a:schemeClr val="dk1"/>
              </a:buClr>
              <a:buSzPts val="1800"/>
              <a:buChar char="»"/>
              <a:defRPr sz="1800"/>
            </a:lvl5pPr>
            <a:lvl6pPr marL="2743200" lvl="5" indent="-342900" algn="l">
              <a:lnSpc>
                <a:spcPct val="100000"/>
              </a:lnSpc>
              <a:spcBef>
                <a:spcPts val="360"/>
              </a:spcBef>
              <a:spcAft>
                <a:spcPts val="0"/>
              </a:spcAft>
              <a:buClr>
                <a:schemeClr val="dk1"/>
              </a:buClr>
              <a:buSzPts val="1800"/>
              <a:buChar char="•"/>
              <a:defRPr sz="1800"/>
            </a:lvl6pPr>
            <a:lvl7pPr marL="3200400" lvl="6" indent="-342900" algn="l">
              <a:lnSpc>
                <a:spcPct val="100000"/>
              </a:lnSpc>
              <a:spcBef>
                <a:spcPts val="360"/>
              </a:spcBef>
              <a:spcAft>
                <a:spcPts val="0"/>
              </a:spcAft>
              <a:buClr>
                <a:schemeClr val="dk1"/>
              </a:buClr>
              <a:buSzPts val="1800"/>
              <a:buChar char="•"/>
              <a:defRPr sz="1800"/>
            </a:lvl7pPr>
            <a:lvl8pPr marL="3657600" lvl="7" indent="-342900" algn="l">
              <a:lnSpc>
                <a:spcPct val="100000"/>
              </a:lnSpc>
              <a:spcBef>
                <a:spcPts val="360"/>
              </a:spcBef>
              <a:spcAft>
                <a:spcPts val="0"/>
              </a:spcAft>
              <a:buClr>
                <a:schemeClr val="dk1"/>
              </a:buClr>
              <a:buSzPts val="1800"/>
              <a:buChar char="•"/>
              <a:defRPr sz="1800"/>
            </a:lvl8pPr>
            <a:lvl9pPr marL="4114800" lvl="8" indent="-342900" algn="l">
              <a:lnSpc>
                <a:spcPct val="100000"/>
              </a:lnSpc>
              <a:spcBef>
                <a:spcPts val="360"/>
              </a:spcBef>
              <a:spcAft>
                <a:spcPts val="0"/>
              </a:spcAft>
              <a:buClr>
                <a:schemeClr val="dk1"/>
              </a:buClr>
              <a:buSzPts val="1800"/>
              <a:buChar char="•"/>
              <a:defRPr sz="1800"/>
            </a:lvl9pPr>
          </a:lstStyle>
          <a:p>
            <a:endParaRPr/>
          </a:p>
        </p:txBody>
      </p:sp>
      <p:sp>
        <p:nvSpPr>
          <p:cNvPr id="26" name="Google Shape;26;p3"/>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7" name="Google Shape;27;p3"/>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8" name="Google Shape;28;p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9"/>
        <p:cNvGrpSpPr/>
        <p:nvPr/>
      </p:nvGrpSpPr>
      <p:grpSpPr>
        <a:xfrm>
          <a:off x="0" y="0"/>
          <a:ext cx="0" cy="0"/>
          <a:chOff x="0" y="0"/>
          <a:chExt cx="0" cy="0"/>
        </a:xfrm>
      </p:grpSpPr>
      <p:sp>
        <p:nvSpPr>
          <p:cNvPr id="30" name="Google Shape;30;p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4"/>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4"/>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3" name="Google Shape;33;p4"/>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34"/>
        <p:cNvGrpSpPr/>
        <p:nvPr/>
      </p:nvGrpSpPr>
      <p:grpSpPr>
        <a:xfrm>
          <a:off x="0" y="0"/>
          <a:ext cx="0" cy="0"/>
          <a:chOff x="0" y="0"/>
          <a:chExt cx="0" cy="0"/>
        </a:xfrm>
      </p:grpSpPr>
      <p:sp>
        <p:nvSpPr>
          <p:cNvPr id="35" name="Google Shape;35;p5"/>
          <p:cNvSpPr txBox="1">
            <a:spLocks noGrp="1"/>
          </p:cNvSpPr>
          <p:nvPr>
            <p:ph type="ctrTitle"/>
          </p:nvPr>
        </p:nvSpPr>
        <p:spPr>
          <a:xfrm>
            <a:off x="685800" y="2130425"/>
            <a:ext cx="7772400" cy="1470025"/>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6" name="Google Shape;36;p5"/>
          <p:cNvSpPr txBox="1">
            <a:spLocks noGrp="1"/>
          </p:cNvSpPr>
          <p:nvPr>
            <p:ph type="subTitle" idx="1"/>
          </p:nvPr>
        </p:nvSpPr>
        <p:spPr>
          <a:xfrm>
            <a:off x="1371600" y="3886200"/>
            <a:ext cx="6400800" cy="1752600"/>
          </a:xfrm>
          <a:prstGeom prst="rect">
            <a:avLst/>
          </a:prstGeom>
          <a:noFill/>
          <a:ln>
            <a:noFill/>
          </a:ln>
        </p:spPr>
        <p:txBody>
          <a:bodyPr spcFirstLastPara="1" wrap="square" lIns="91425" tIns="45700" rIns="91425" bIns="45700" anchor="t" anchorCtr="0">
            <a:normAutofit/>
          </a:bodyPr>
          <a:lstStyle>
            <a:lvl1pPr lvl="0" algn="ctr">
              <a:lnSpc>
                <a:spcPct val="100000"/>
              </a:lnSpc>
              <a:spcBef>
                <a:spcPts val="640"/>
              </a:spcBef>
              <a:spcAft>
                <a:spcPts val="0"/>
              </a:spcAft>
              <a:buClr>
                <a:srgbClr val="888888"/>
              </a:buClr>
              <a:buSzPts val="3200"/>
              <a:buNone/>
              <a:defRPr>
                <a:solidFill>
                  <a:srgbClr val="888888"/>
                </a:solidFill>
              </a:defRPr>
            </a:lvl1pPr>
            <a:lvl2pPr lvl="1" algn="ctr">
              <a:lnSpc>
                <a:spcPct val="100000"/>
              </a:lnSpc>
              <a:spcBef>
                <a:spcPts val="560"/>
              </a:spcBef>
              <a:spcAft>
                <a:spcPts val="0"/>
              </a:spcAft>
              <a:buClr>
                <a:srgbClr val="888888"/>
              </a:buClr>
              <a:buSzPts val="2800"/>
              <a:buNone/>
              <a:defRPr>
                <a:solidFill>
                  <a:srgbClr val="888888"/>
                </a:solidFill>
              </a:defRPr>
            </a:lvl2pPr>
            <a:lvl3pPr lvl="2" algn="ctr">
              <a:lnSpc>
                <a:spcPct val="100000"/>
              </a:lnSpc>
              <a:spcBef>
                <a:spcPts val="480"/>
              </a:spcBef>
              <a:spcAft>
                <a:spcPts val="0"/>
              </a:spcAft>
              <a:buClr>
                <a:srgbClr val="888888"/>
              </a:buClr>
              <a:buSzPts val="2400"/>
              <a:buNone/>
              <a:defRPr>
                <a:solidFill>
                  <a:srgbClr val="888888"/>
                </a:solidFill>
              </a:defRPr>
            </a:lvl3pPr>
            <a:lvl4pPr lvl="3" algn="ctr">
              <a:lnSpc>
                <a:spcPct val="100000"/>
              </a:lnSpc>
              <a:spcBef>
                <a:spcPts val="400"/>
              </a:spcBef>
              <a:spcAft>
                <a:spcPts val="0"/>
              </a:spcAft>
              <a:buClr>
                <a:srgbClr val="888888"/>
              </a:buClr>
              <a:buSzPts val="2000"/>
              <a:buNone/>
              <a:defRPr>
                <a:solidFill>
                  <a:srgbClr val="888888"/>
                </a:solidFill>
              </a:defRPr>
            </a:lvl4pPr>
            <a:lvl5pPr lvl="4" algn="ctr">
              <a:lnSpc>
                <a:spcPct val="100000"/>
              </a:lnSpc>
              <a:spcBef>
                <a:spcPts val="400"/>
              </a:spcBef>
              <a:spcAft>
                <a:spcPts val="0"/>
              </a:spcAft>
              <a:buClr>
                <a:srgbClr val="888888"/>
              </a:buClr>
              <a:buSzPts val="2000"/>
              <a:buNone/>
              <a:defRPr>
                <a:solidFill>
                  <a:srgbClr val="888888"/>
                </a:solidFill>
              </a:defRPr>
            </a:lvl5pPr>
            <a:lvl6pPr lvl="5" algn="ctr">
              <a:lnSpc>
                <a:spcPct val="100000"/>
              </a:lnSpc>
              <a:spcBef>
                <a:spcPts val="400"/>
              </a:spcBef>
              <a:spcAft>
                <a:spcPts val="0"/>
              </a:spcAft>
              <a:buClr>
                <a:srgbClr val="888888"/>
              </a:buClr>
              <a:buSzPts val="2000"/>
              <a:buNone/>
              <a:defRPr>
                <a:solidFill>
                  <a:srgbClr val="888888"/>
                </a:solidFill>
              </a:defRPr>
            </a:lvl6pPr>
            <a:lvl7pPr lvl="6" algn="ctr">
              <a:lnSpc>
                <a:spcPct val="100000"/>
              </a:lnSpc>
              <a:spcBef>
                <a:spcPts val="400"/>
              </a:spcBef>
              <a:spcAft>
                <a:spcPts val="0"/>
              </a:spcAft>
              <a:buClr>
                <a:srgbClr val="888888"/>
              </a:buClr>
              <a:buSzPts val="2000"/>
              <a:buNone/>
              <a:defRPr>
                <a:solidFill>
                  <a:srgbClr val="888888"/>
                </a:solidFill>
              </a:defRPr>
            </a:lvl7pPr>
            <a:lvl8pPr lvl="7" algn="ctr">
              <a:lnSpc>
                <a:spcPct val="100000"/>
              </a:lnSpc>
              <a:spcBef>
                <a:spcPts val="400"/>
              </a:spcBef>
              <a:spcAft>
                <a:spcPts val="0"/>
              </a:spcAft>
              <a:buClr>
                <a:srgbClr val="888888"/>
              </a:buClr>
              <a:buSzPts val="2000"/>
              <a:buNone/>
              <a:defRPr>
                <a:solidFill>
                  <a:srgbClr val="888888"/>
                </a:solidFill>
              </a:defRPr>
            </a:lvl8pPr>
            <a:lvl9pPr lvl="8" algn="ctr">
              <a:lnSpc>
                <a:spcPct val="100000"/>
              </a:lnSpc>
              <a:spcBef>
                <a:spcPts val="400"/>
              </a:spcBef>
              <a:spcAft>
                <a:spcPts val="0"/>
              </a:spcAft>
              <a:buClr>
                <a:srgbClr val="888888"/>
              </a:buClr>
              <a:buSzPts val="2000"/>
              <a:buNone/>
              <a:defRPr>
                <a:solidFill>
                  <a:srgbClr val="888888"/>
                </a:solidFill>
              </a:defRPr>
            </a:lvl9pPr>
          </a:lstStyle>
          <a:p>
            <a:endParaRPr/>
          </a:p>
        </p:txBody>
      </p:sp>
      <p:sp>
        <p:nvSpPr>
          <p:cNvPr id="37" name="Google Shape;37;p5"/>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5"/>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5"/>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40"/>
        <p:cNvGrpSpPr/>
        <p:nvPr/>
      </p:nvGrpSpPr>
      <p:grpSpPr>
        <a:xfrm>
          <a:off x="0" y="0"/>
          <a:ext cx="0" cy="0"/>
          <a:chOff x="0" y="0"/>
          <a:chExt cx="0" cy="0"/>
        </a:xfrm>
      </p:grpSpPr>
      <p:sp>
        <p:nvSpPr>
          <p:cNvPr id="41" name="Google Shape;41;p6"/>
          <p:cNvSpPr txBox="1">
            <a:spLocks noGrp="1"/>
          </p:cNvSpPr>
          <p:nvPr>
            <p:ph type="title"/>
          </p:nvPr>
        </p:nvSpPr>
        <p:spPr>
          <a:xfrm>
            <a:off x="722313" y="4406900"/>
            <a:ext cx="7772400" cy="1362075"/>
          </a:xfrm>
          <a:prstGeom prst="rect">
            <a:avLst/>
          </a:prstGeom>
          <a:noFill/>
          <a:ln>
            <a:noFill/>
          </a:ln>
        </p:spPr>
        <p:txBody>
          <a:bodyPr spcFirstLastPara="1" wrap="square" lIns="91425" tIns="45700" rIns="91425" bIns="45700" anchor="t" anchorCtr="0">
            <a:normAutofit/>
          </a:bodyPr>
          <a:lstStyle>
            <a:lvl1pPr lvl="0" algn="l">
              <a:lnSpc>
                <a:spcPct val="100000"/>
              </a:lnSpc>
              <a:spcBef>
                <a:spcPts val="0"/>
              </a:spcBef>
              <a:spcAft>
                <a:spcPts val="0"/>
              </a:spcAft>
              <a:buClr>
                <a:schemeClr val="dk1"/>
              </a:buClr>
              <a:buSzPts val="4000"/>
              <a:buFont typeface="Calibri"/>
              <a:buNone/>
              <a:defRPr sz="4000" b="1"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6"/>
          <p:cNvSpPr txBox="1">
            <a:spLocks noGrp="1"/>
          </p:cNvSpPr>
          <p:nvPr>
            <p:ph type="body" idx="1"/>
          </p:nvPr>
        </p:nvSpPr>
        <p:spPr>
          <a:xfrm>
            <a:off x="722313" y="2906713"/>
            <a:ext cx="7772400" cy="1500187"/>
          </a:xfrm>
          <a:prstGeom prst="rect">
            <a:avLst/>
          </a:prstGeom>
          <a:noFill/>
          <a:ln>
            <a:noFill/>
          </a:ln>
        </p:spPr>
        <p:txBody>
          <a:bodyPr spcFirstLastPara="1" wrap="square" lIns="91425" tIns="45700" rIns="91425" bIns="45700" anchor="b" anchorCtr="0">
            <a:normAutofit/>
          </a:bodyPr>
          <a:lstStyle>
            <a:lvl1pPr marL="457200" lvl="0" indent="-228600" algn="l">
              <a:lnSpc>
                <a:spcPct val="100000"/>
              </a:lnSpc>
              <a:spcBef>
                <a:spcPts val="400"/>
              </a:spcBef>
              <a:spcAft>
                <a:spcPts val="0"/>
              </a:spcAft>
              <a:buClr>
                <a:srgbClr val="888888"/>
              </a:buClr>
              <a:buSzPts val="2000"/>
              <a:buNone/>
              <a:defRPr sz="2000">
                <a:solidFill>
                  <a:srgbClr val="888888"/>
                </a:solidFill>
              </a:defRPr>
            </a:lvl1pPr>
            <a:lvl2pPr marL="914400" lvl="1" indent="-228600" algn="l">
              <a:lnSpc>
                <a:spcPct val="100000"/>
              </a:lnSpc>
              <a:spcBef>
                <a:spcPts val="360"/>
              </a:spcBef>
              <a:spcAft>
                <a:spcPts val="0"/>
              </a:spcAft>
              <a:buClr>
                <a:srgbClr val="888888"/>
              </a:buClr>
              <a:buSzPts val="1800"/>
              <a:buNone/>
              <a:defRPr sz="1800">
                <a:solidFill>
                  <a:srgbClr val="888888"/>
                </a:solidFill>
              </a:defRPr>
            </a:lvl2pPr>
            <a:lvl3pPr marL="1371600" lvl="2" indent="-228600" algn="l">
              <a:lnSpc>
                <a:spcPct val="100000"/>
              </a:lnSpc>
              <a:spcBef>
                <a:spcPts val="320"/>
              </a:spcBef>
              <a:spcAft>
                <a:spcPts val="0"/>
              </a:spcAft>
              <a:buClr>
                <a:srgbClr val="888888"/>
              </a:buClr>
              <a:buSzPts val="1600"/>
              <a:buNone/>
              <a:defRPr sz="1600">
                <a:solidFill>
                  <a:srgbClr val="888888"/>
                </a:solidFill>
              </a:defRPr>
            </a:lvl3pPr>
            <a:lvl4pPr marL="1828800" lvl="3" indent="-228600" algn="l">
              <a:lnSpc>
                <a:spcPct val="100000"/>
              </a:lnSpc>
              <a:spcBef>
                <a:spcPts val="280"/>
              </a:spcBef>
              <a:spcAft>
                <a:spcPts val="0"/>
              </a:spcAft>
              <a:buClr>
                <a:srgbClr val="888888"/>
              </a:buClr>
              <a:buSzPts val="1400"/>
              <a:buNone/>
              <a:defRPr sz="1400">
                <a:solidFill>
                  <a:srgbClr val="888888"/>
                </a:solidFill>
              </a:defRPr>
            </a:lvl4pPr>
            <a:lvl5pPr marL="2286000" lvl="4" indent="-228600" algn="l">
              <a:lnSpc>
                <a:spcPct val="100000"/>
              </a:lnSpc>
              <a:spcBef>
                <a:spcPts val="280"/>
              </a:spcBef>
              <a:spcAft>
                <a:spcPts val="0"/>
              </a:spcAft>
              <a:buClr>
                <a:srgbClr val="888888"/>
              </a:buClr>
              <a:buSzPts val="1400"/>
              <a:buNone/>
              <a:defRPr sz="1400">
                <a:solidFill>
                  <a:srgbClr val="888888"/>
                </a:solidFill>
              </a:defRPr>
            </a:lvl5pPr>
            <a:lvl6pPr marL="2743200" lvl="5" indent="-228600" algn="l">
              <a:lnSpc>
                <a:spcPct val="100000"/>
              </a:lnSpc>
              <a:spcBef>
                <a:spcPts val="280"/>
              </a:spcBef>
              <a:spcAft>
                <a:spcPts val="0"/>
              </a:spcAft>
              <a:buClr>
                <a:srgbClr val="888888"/>
              </a:buClr>
              <a:buSzPts val="1400"/>
              <a:buNone/>
              <a:defRPr sz="1400">
                <a:solidFill>
                  <a:srgbClr val="888888"/>
                </a:solidFill>
              </a:defRPr>
            </a:lvl6pPr>
            <a:lvl7pPr marL="3200400" lvl="6" indent="-228600" algn="l">
              <a:lnSpc>
                <a:spcPct val="100000"/>
              </a:lnSpc>
              <a:spcBef>
                <a:spcPts val="280"/>
              </a:spcBef>
              <a:spcAft>
                <a:spcPts val="0"/>
              </a:spcAft>
              <a:buClr>
                <a:srgbClr val="888888"/>
              </a:buClr>
              <a:buSzPts val="1400"/>
              <a:buNone/>
              <a:defRPr sz="1400">
                <a:solidFill>
                  <a:srgbClr val="888888"/>
                </a:solidFill>
              </a:defRPr>
            </a:lvl7pPr>
            <a:lvl8pPr marL="3657600" lvl="7" indent="-228600" algn="l">
              <a:lnSpc>
                <a:spcPct val="100000"/>
              </a:lnSpc>
              <a:spcBef>
                <a:spcPts val="280"/>
              </a:spcBef>
              <a:spcAft>
                <a:spcPts val="0"/>
              </a:spcAft>
              <a:buClr>
                <a:srgbClr val="888888"/>
              </a:buClr>
              <a:buSzPts val="1400"/>
              <a:buNone/>
              <a:defRPr sz="1400">
                <a:solidFill>
                  <a:srgbClr val="888888"/>
                </a:solidFill>
              </a:defRPr>
            </a:lvl8pPr>
            <a:lvl9pPr marL="4114800" lvl="8" indent="-228600" algn="l">
              <a:lnSpc>
                <a:spcPct val="100000"/>
              </a:lnSpc>
              <a:spcBef>
                <a:spcPts val="280"/>
              </a:spcBef>
              <a:spcAft>
                <a:spcPts val="0"/>
              </a:spcAft>
              <a:buClr>
                <a:srgbClr val="888888"/>
              </a:buClr>
              <a:buSzPts val="1400"/>
              <a:buNone/>
              <a:defRPr sz="1400">
                <a:solidFill>
                  <a:srgbClr val="888888"/>
                </a:solidFill>
              </a:defRPr>
            </a:lvl9pPr>
          </a:lstStyle>
          <a:p>
            <a:endParaRPr/>
          </a:p>
        </p:txBody>
      </p:sp>
      <p:sp>
        <p:nvSpPr>
          <p:cNvPr id="43" name="Google Shape;43;p6"/>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4" name="Google Shape;44;p6"/>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5" name="Google Shape;45;p6"/>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6"/>
        <p:cNvGrpSpPr/>
        <p:nvPr/>
      </p:nvGrpSpPr>
      <p:grpSpPr>
        <a:xfrm>
          <a:off x="0" y="0"/>
          <a:ext cx="0" cy="0"/>
          <a:chOff x="0" y="0"/>
          <a:chExt cx="0" cy="0"/>
        </a:xfrm>
      </p:grpSpPr>
      <p:sp>
        <p:nvSpPr>
          <p:cNvPr id="47" name="Google Shape;47;p7"/>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44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7"/>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rmAutofit/>
          </a:bodyPr>
          <a:lstStyle>
            <a:lvl1pPr marL="457200" lvl="0" indent="-228600" algn="l">
              <a:lnSpc>
                <a:spcPct val="100000"/>
              </a:lnSpc>
              <a:spcBef>
                <a:spcPts val="480"/>
              </a:spcBef>
              <a:spcAft>
                <a:spcPts val="0"/>
              </a:spcAft>
              <a:buClr>
                <a:schemeClr val="dk1"/>
              </a:buClr>
              <a:buSzPts val="2400"/>
              <a:buNone/>
              <a:defRPr sz="2400" b="1"/>
            </a:lvl1pPr>
            <a:lvl2pPr marL="914400" lvl="1" indent="-228600" algn="l">
              <a:lnSpc>
                <a:spcPct val="100000"/>
              </a:lnSpc>
              <a:spcBef>
                <a:spcPts val="400"/>
              </a:spcBef>
              <a:spcAft>
                <a:spcPts val="0"/>
              </a:spcAft>
              <a:buClr>
                <a:schemeClr val="dk1"/>
              </a:buClr>
              <a:buSzPts val="2000"/>
              <a:buNone/>
              <a:defRPr sz="2000" b="1"/>
            </a:lvl2pPr>
            <a:lvl3pPr marL="1371600" lvl="2" indent="-228600" algn="l">
              <a:lnSpc>
                <a:spcPct val="100000"/>
              </a:lnSpc>
              <a:spcBef>
                <a:spcPts val="360"/>
              </a:spcBef>
              <a:spcAft>
                <a:spcPts val="0"/>
              </a:spcAft>
              <a:buClr>
                <a:schemeClr val="dk1"/>
              </a:buClr>
              <a:buSzPts val="1800"/>
              <a:buNone/>
              <a:defRPr sz="1800" b="1"/>
            </a:lvl3pPr>
            <a:lvl4pPr marL="1828800" lvl="3" indent="-228600" algn="l">
              <a:lnSpc>
                <a:spcPct val="100000"/>
              </a:lnSpc>
              <a:spcBef>
                <a:spcPts val="320"/>
              </a:spcBef>
              <a:spcAft>
                <a:spcPts val="0"/>
              </a:spcAft>
              <a:buClr>
                <a:schemeClr val="dk1"/>
              </a:buClr>
              <a:buSzPts val="1600"/>
              <a:buNone/>
              <a:defRPr sz="1600" b="1"/>
            </a:lvl4pPr>
            <a:lvl5pPr marL="2286000" lvl="4" indent="-228600" algn="l">
              <a:lnSpc>
                <a:spcPct val="100000"/>
              </a:lnSpc>
              <a:spcBef>
                <a:spcPts val="320"/>
              </a:spcBef>
              <a:spcAft>
                <a:spcPts val="0"/>
              </a:spcAft>
              <a:buClr>
                <a:schemeClr val="dk1"/>
              </a:buClr>
              <a:buSzPts val="1600"/>
              <a:buNone/>
              <a:defRPr sz="1600" b="1"/>
            </a:lvl5pPr>
            <a:lvl6pPr marL="2743200" lvl="5" indent="-228600" algn="l">
              <a:lnSpc>
                <a:spcPct val="100000"/>
              </a:lnSpc>
              <a:spcBef>
                <a:spcPts val="320"/>
              </a:spcBef>
              <a:spcAft>
                <a:spcPts val="0"/>
              </a:spcAft>
              <a:buClr>
                <a:schemeClr val="dk1"/>
              </a:buClr>
              <a:buSzPts val="1600"/>
              <a:buNone/>
              <a:defRPr sz="1600" b="1"/>
            </a:lvl6pPr>
            <a:lvl7pPr marL="3200400" lvl="6" indent="-228600" algn="l">
              <a:lnSpc>
                <a:spcPct val="100000"/>
              </a:lnSpc>
              <a:spcBef>
                <a:spcPts val="320"/>
              </a:spcBef>
              <a:spcAft>
                <a:spcPts val="0"/>
              </a:spcAft>
              <a:buClr>
                <a:schemeClr val="dk1"/>
              </a:buClr>
              <a:buSzPts val="1600"/>
              <a:buNone/>
              <a:defRPr sz="1600" b="1"/>
            </a:lvl7pPr>
            <a:lvl8pPr marL="3657600" lvl="7" indent="-228600" algn="l">
              <a:lnSpc>
                <a:spcPct val="100000"/>
              </a:lnSpc>
              <a:spcBef>
                <a:spcPts val="320"/>
              </a:spcBef>
              <a:spcAft>
                <a:spcPts val="0"/>
              </a:spcAft>
              <a:buClr>
                <a:schemeClr val="dk1"/>
              </a:buClr>
              <a:buSzPts val="1600"/>
              <a:buNone/>
              <a:defRPr sz="1600" b="1"/>
            </a:lvl8pPr>
            <a:lvl9pPr marL="4114800" lvl="8" indent="-228600" algn="l">
              <a:lnSpc>
                <a:spcPct val="100000"/>
              </a:lnSpc>
              <a:spcBef>
                <a:spcPts val="320"/>
              </a:spcBef>
              <a:spcAft>
                <a:spcPts val="0"/>
              </a:spcAft>
              <a:buClr>
                <a:schemeClr val="dk1"/>
              </a:buClr>
              <a:buSzPts val="1600"/>
              <a:buNone/>
              <a:defRPr sz="1600" b="1"/>
            </a:lvl9pPr>
          </a:lstStyle>
          <a:p>
            <a:endParaRPr/>
          </a:p>
        </p:txBody>
      </p:sp>
      <p:sp>
        <p:nvSpPr>
          <p:cNvPr id="49" name="Google Shape;49;p7"/>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rmAutofit/>
          </a:bodyPr>
          <a:lstStyle>
            <a:lvl1pPr marL="457200" lvl="0" indent="-381000" algn="l">
              <a:lnSpc>
                <a:spcPct val="100000"/>
              </a:lnSpc>
              <a:spcBef>
                <a:spcPts val="480"/>
              </a:spcBef>
              <a:spcAft>
                <a:spcPts val="0"/>
              </a:spcAft>
              <a:buClr>
                <a:schemeClr val="dk1"/>
              </a:buClr>
              <a:buSzPts val="2400"/>
              <a:buChar char="•"/>
              <a:defRPr sz="2400"/>
            </a:lvl1pPr>
            <a:lvl2pPr marL="914400" lvl="1" indent="-355600" algn="l">
              <a:lnSpc>
                <a:spcPct val="100000"/>
              </a:lnSpc>
              <a:spcBef>
                <a:spcPts val="400"/>
              </a:spcBef>
              <a:spcAft>
                <a:spcPts val="0"/>
              </a:spcAft>
              <a:buClr>
                <a:schemeClr val="dk1"/>
              </a:buClr>
              <a:buSzPts val="2000"/>
              <a:buChar char="–"/>
              <a:defRPr sz="2000"/>
            </a:lvl2pPr>
            <a:lvl3pPr marL="1371600" lvl="2" indent="-342900" algn="l">
              <a:lnSpc>
                <a:spcPct val="100000"/>
              </a:lnSpc>
              <a:spcBef>
                <a:spcPts val="360"/>
              </a:spcBef>
              <a:spcAft>
                <a:spcPts val="0"/>
              </a:spcAft>
              <a:buClr>
                <a:schemeClr val="dk1"/>
              </a:buClr>
              <a:buSzPts val="1800"/>
              <a:buChar char="•"/>
              <a:defRPr sz="1800"/>
            </a:lvl3pPr>
            <a:lvl4pPr marL="1828800" lvl="3" indent="-330200" algn="l">
              <a:lnSpc>
                <a:spcPct val="100000"/>
              </a:lnSpc>
              <a:spcBef>
                <a:spcPts val="320"/>
              </a:spcBef>
              <a:spcAft>
                <a:spcPts val="0"/>
              </a:spcAft>
              <a:buClr>
                <a:schemeClr val="dk1"/>
              </a:buClr>
              <a:buSzPts val="1600"/>
              <a:buChar char="–"/>
              <a:defRPr sz="1600"/>
            </a:lvl4pPr>
            <a:lvl5pPr marL="2286000" lvl="4" indent="-330200" algn="l">
              <a:lnSpc>
                <a:spcPct val="100000"/>
              </a:lnSpc>
              <a:spcBef>
                <a:spcPts val="320"/>
              </a:spcBef>
              <a:spcAft>
                <a:spcPts val="0"/>
              </a:spcAft>
              <a:buClr>
                <a:schemeClr val="dk1"/>
              </a:buClr>
              <a:buSzPts val="1600"/>
              <a:buChar char="»"/>
              <a:defRPr sz="1600"/>
            </a:lvl5pPr>
            <a:lvl6pPr marL="2743200" lvl="5" indent="-330200" algn="l">
              <a:lnSpc>
                <a:spcPct val="100000"/>
              </a:lnSpc>
              <a:spcBef>
                <a:spcPts val="320"/>
              </a:spcBef>
              <a:spcAft>
                <a:spcPts val="0"/>
              </a:spcAft>
              <a:buClr>
                <a:schemeClr val="dk1"/>
              </a:buClr>
              <a:buSzPts val="1600"/>
              <a:buChar char="•"/>
              <a:defRPr sz="1600"/>
            </a:lvl6pPr>
            <a:lvl7pPr marL="3200400" lvl="6" indent="-330200" algn="l">
              <a:lnSpc>
                <a:spcPct val="100000"/>
              </a:lnSpc>
              <a:spcBef>
                <a:spcPts val="320"/>
              </a:spcBef>
              <a:spcAft>
                <a:spcPts val="0"/>
              </a:spcAft>
              <a:buClr>
                <a:schemeClr val="dk1"/>
              </a:buClr>
              <a:buSzPts val="1600"/>
              <a:buChar char="•"/>
              <a:defRPr sz="1600"/>
            </a:lvl7pPr>
            <a:lvl8pPr marL="3657600" lvl="7" indent="-330200" algn="l">
              <a:lnSpc>
                <a:spcPct val="100000"/>
              </a:lnSpc>
              <a:spcBef>
                <a:spcPts val="320"/>
              </a:spcBef>
              <a:spcAft>
                <a:spcPts val="0"/>
              </a:spcAft>
              <a:buClr>
                <a:schemeClr val="dk1"/>
              </a:buClr>
              <a:buSzPts val="1600"/>
              <a:buChar char="•"/>
              <a:defRPr sz="1600"/>
            </a:lvl8pPr>
            <a:lvl9pPr marL="4114800" lvl="8" indent="-330200" algn="l">
              <a:lnSpc>
                <a:spcPct val="100000"/>
              </a:lnSpc>
              <a:spcBef>
                <a:spcPts val="320"/>
              </a:spcBef>
              <a:spcAft>
                <a:spcPts val="0"/>
              </a:spcAft>
              <a:buClr>
                <a:schemeClr val="dk1"/>
              </a:buClr>
              <a:buSzPts val="1600"/>
              <a:buChar char="•"/>
              <a:defRPr sz="1600"/>
            </a:lvl9pPr>
          </a:lstStyle>
          <a:p>
            <a:endParaRPr/>
          </a:p>
        </p:txBody>
      </p:sp>
      <p:sp>
        <p:nvSpPr>
          <p:cNvPr id="50" name="Google Shape;50;p7"/>
          <p:cNvSpPr txBox="1">
            <a:spLocks noGrp="1"/>
          </p:cNvSpPr>
          <p:nvPr>
            <p:ph type="body" idx="3"/>
          </p:nvPr>
        </p:nvSpPr>
        <p:spPr>
          <a:xfrm>
            <a:off x="4645025" y="1535113"/>
            <a:ext cx="4041775" cy="639762"/>
          </a:xfrm>
          <a:prstGeom prst="rect">
            <a:avLst/>
          </a:prstGeom>
          <a:noFill/>
          <a:ln>
            <a:noFill/>
          </a:ln>
        </p:spPr>
        <p:txBody>
          <a:bodyPr spcFirstLastPara="1" wrap="square" lIns="91425" tIns="45700" rIns="91425" bIns="45700" anchor="b" anchorCtr="0">
            <a:normAutofit/>
          </a:bodyPr>
          <a:lstStyle>
            <a:lvl1pPr marL="457200" lvl="0" indent="-228600" algn="l">
              <a:lnSpc>
                <a:spcPct val="100000"/>
              </a:lnSpc>
              <a:spcBef>
                <a:spcPts val="480"/>
              </a:spcBef>
              <a:spcAft>
                <a:spcPts val="0"/>
              </a:spcAft>
              <a:buClr>
                <a:schemeClr val="dk1"/>
              </a:buClr>
              <a:buSzPts val="2400"/>
              <a:buNone/>
              <a:defRPr sz="2400" b="1"/>
            </a:lvl1pPr>
            <a:lvl2pPr marL="914400" lvl="1" indent="-228600" algn="l">
              <a:lnSpc>
                <a:spcPct val="100000"/>
              </a:lnSpc>
              <a:spcBef>
                <a:spcPts val="400"/>
              </a:spcBef>
              <a:spcAft>
                <a:spcPts val="0"/>
              </a:spcAft>
              <a:buClr>
                <a:schemeClr val="dk1"/>
              </a:buClr>
              <a:buSzPts val="2000"/>
              <a:buNone/>
              <a:defRPr sz="2000" b="1"/>
            </a:lvl2pPr>
            <a:lvl3pPr marL="1371600" lvl="2" indent="-228600" algn="l">
              <a:lnSpc>
                <a:spcPct val="100000"/>
              </a:lnSpc>
              <a:spcBef>
                <a:spcPts val="360"/>
              </a:spcBef>
              <a:spcAft>
                <a:spcPts val="0"/>
              </a:spcAft>
              <a:buClr>
                <a:schemeClr val="dk1"/>
              </a:buClr>
              <a:buSzPts val="1800"/>
              <a:buNone/>
              <a:defRPr sz="1800" b="1"/>
            </a:lvl3pPr>
            <a:lvl4pPr marL="1828800" lvl="3" indent="-228600" algn="l">
              <a:lnSpc>
                <a:spcPct val="100000"/>
              </a:lnSpc>
              <a:spcBef>
                <a:spcPts val="320"/>
              </a:spcBef>
              <a:spcAft>
                <a:spcPts val="0"/>
              </a:spcAft>
              <a:buClr>
                <a:schemeClr val="dk1"/>
              </a:buClr>
              <a:buSzPts val="1600"/>
              <a:buNone/>
              <a:defRPr sz="1600" b="1"/>
            </a:lvl4pPr>
            <a:lvl5pPr marL="2286000" lvl="4" indent="-228600" algn="l">
              <a:lnSpc>
                <a:spcPct val="100000"/>
              </a:lnSpc>
              <a:spcBef>
                <a:spcPts val="320"/>
              </a:spcBef>
              <a:spcAft>
                <a:spcPts val="0"/>
              </a:spcAft>
              <a:buClr>
                <a:schemeClr val="dk1"/>
              </a:buClr>
              <a:buSzPts val="1600"/>
              <a:buNone/>
              <a:defRPr sz="1600" b="1"/>
            </a:lvl5pPr>
            <a:lvl6pPr marL="2743200" lvl="5" indent="-228600" algn="l">
              <a:lnSpc>
                <a:spcPct val="100000"/>
              </a:lnSpc>
              <a:spcBef>
                <a:spcPts val="320"/>
              </a:spcBef>
              <a:spcAft>
                <a:spcPts val="0"/>
              </a:spcAft>
              <a:buClr>
                <a:schemeClr val="dk1"/>
              </a:buClr>
              <a:buSzPts val="1600"/>
              <a:buNone/>
              <a:defRPr sz="1600" b="1"/>
            </a:lvl6pPr>
            <a:lvl7pPr marL="3200400" lvl="6" indent="-228600" algn="l">
              <a:lnSpc>
                <a:spcPct val="100000"/>
              </a:lnSpc>
              <a:spcBef>
                <a:spcPts val="320"/>
              </a:spcBef>
              <a:spcAft>
                <a:spcPts val="0"/>
              </a:spcAft>
              <a:buClr>
                <a:schemeClr val="dk1"/>
              </a:buClr>
              <a:buSzPts val="1600"/>
              <a:buNone/>
              <a:defRPr sz="1600" b="1"/>
            </a:lvl7pPr>
            <a:lvl8pPr marL="3657600" lvl="7" indent="-228600" algn="l">
              <a:lnSpc>
                <a:spcPct val="100000"/>
              </a:lnSpc>
              <a:spcBef>
                <a:spcPts val="320"/>
              </a:spcBef>
              <a:spcAft>
                <a:spcPts val="0"/>
              </a:spcAft>
              <a:buClr>
                <a:schemeClr val="dk1"/>
              </a:buClr>
              <a:buSzPts val="1600"/>
              <a:buNone/>
              <a:defRPr sz="1600" b="1"/>
            </a:lvl8pPr>
            <a:lvl9pPr marL="4114800" lvl="8" indent="-228600" algn="l">
              <a:lnSpc>
                <a:spcPct val="100000"/>
              </a:lnSpc>
              <a:spcBef>
                <a:spcPts val="320"/>
              </a:spcBef>
              <a:spcAft>
                <a:spcPts val="0"/>
              </a:spcAft>
              <a:buClr>
                <a:schemeClr val="dk1"/>
              </a:buClr>
              <a:buSzPts val="1600"/>
              <a:buNone/>
              <a:defRPr sz="1600" b="1"/>
            </a:lvl9pPr>
          </a:lstStyle>
          <a:p>
            <a:endParaRPr/>
          </a:p>
        </p:txBody>
      </p:sp>
      <p:sp>
        <p:nvSpPr>
          <p:cNvPr id="51" name="Google Shape;51;p7"/>
          <p:cNvSpPr txBox="1">
            <a:spLocks noGrp="1"/>
          </p:cNvSpPr>
          <p:nvPr>
            <p:ph type="body" idx="4"/>
          </p:nvPr>
        </p:nvSpPr>
        <p:spPr>
          <a:xfrm>
            <a:off x="4645025" y="2174875"/>
            <a:ext cx="4041775" cy="3951288"/>
          </a:xfrm>
          <a:prstGeom prst="rect">
            <a:avLst/>
          </a:prstGeom>
          <a:noFill/>
          <a:ln>
            <a:noFill/>
          </a:ln>
        </p:spPr>
        <p:txBody>
          <a:bodyPr spcFirstLastPara="1" wrap="square" lIns="91425" tIns="45700" rIns="91425" bIns="45700" anchor="t" anchorCtr="0">
            <a:normAutofit/>
          </a:bodyPr>
          <a:lstStyle>
            <a:lvl1pPr marL="457200" lvl="0" indent="-381000" algn="l">
              <a:lnSpc>
                <a:spcPct val="100000"/>
              </a:lnSpc>
              <a:spcBef>
                <a:spcPts val="480"/>
              </a:spcBef>
              <a:spcAft>
                <a:spcPts val="0"/>
              </a:spcAft>
              <a:buClr>
                <a:schemeClr val="dk1"/>
              </a:buClr>
              <a:buSzPts val="2400"/>
              <a:buChar char="•"/>
              <a:defRPr sz="2400"/>
            </a:lvl1pPr>
            <a:lvl2pPr marL="914400" lvl="1" indent="-355600" algn="l">
              <a:lnSpc>
                <a:spcPct val="100000"/>
              </a:lnSpc>
              <a:spcBef>
                <a:spcPts val="400"/>
              </a:spcBef>
              <a:spcAft>
                <a:spcPts val="0"/>
              </a:spcAft>
              <a:buClr>
                <a:schemeClr val="dk1"/>
              </a:buClr>
              <a:buSzPts val="2000"/>
              <a:buChar char="–"/>
              <a:defRPr sz="2000"/>
            </a:lvl2pPr>
            <a:lvl3pPr marL="1371600" lvl="2" indent="-342900" algn="l">
              <a:lnSpc>
                <a:spcPct val="100000"/>
              </a:lnSpc>
              <a:spcBef>
                <a:spcPts val="360"/>
              </a:spcBef>
              <a:spcAft>
                <a:spcPts val="0"/>
              </a:spcAft>
              <a:buClr>
                <a:schemeClr val="dk1"/>
              </a:buClr>
              <a:buSzPts val="1800"/>
              <a:buChar char="•"/>
              <a:defRPr sz="1800"/>
            </a:lvl3pPr>
            <a:lvl4pPr marL="1828800" lvl="3" indent="-330200" algn="l">
              <a:lnSpc>
                <a:spcPct val="100000"/>
              </a:lnSpc>
              <a:spcBef>
                <a:spcPts val="320"/>
              </a:spcBef>
              <a:spcAft>
                <a:spcPts val="0"/>
              </a:spcAft>
              <a:buClr>
                <a:schemeClr val="dk1"/>
              </a:buClr>
              <a:buSzPts val="1600"/>
              <a:buChar char="–"/>
              <a:defRPr sz="1600"/>
            </a:lvl4pPr>
            <a:lvl5pPr marL="2286000" lvl="4" indent="-330200" algn="l">
              <a:lnSpc>
                <a:spcPct val="100000"/>
              </a:lnSpc>
              <a:spcBef>
                <a:spcPts val="320"/>
              </a:spcBef>
              <a:spcAft>
                <a:spcPts val="0"/>
              </a:spcAft>
              <a:buClr>
                <a:schemeClr val="dk1"/>
              </a:buClr>
              <a:buSzPts val="1600"/>
              <a:buChar char="»"/>
              <a:defRPr sz="1600"/>
            </a:lvl5pPr>
            <a:lvl6pPr marL="2743200" lvl="5" indent="-330200" algn="l">
              <a:lnSpc>
                <a:spcPct val="100000"/>
              </a:lnSpc>
              <a:spcBef>
                <a:spcPts val="320"/>
              </a:spcBef>
              <a:spcAft>
                <a:spcPts val="0"/>
              </a:spcAft>
              <a:buClr>
                <a:schemeClr val="dk1"/>
              </a:buClr>
              <a:buSzPts val="1600"/>
              <a:buChar char="•"/>
              <a:defRPr sz="1600"/>
            </a:lvl6pPr>
            <a:lvl7pPr marL="3200400" lvl="6" indent="-330200" algn="l">
              <a:lnSpc>
                <a:spcPct val="100000"/>
              </a:lnSpc>
              <a:spcBef>
                <a:spcPts val="320"/>
              </a:spcBef>
              <a:spcAft>
                <a:spcPts val="0"/>
              </a:spcAft>
              <a:buClr>
                <a:schemeClr val="dk1"/>
              </a:buClr>
              <a:buSzPts val="1600"/>
              <a:buChar char="•"/>
              <a:defRPr sz="1600"/>
            </a:lvl7pPr>
            <a:lvl8pPr marL="3657600" lvl="7" indent="-330200" algn="l">
              <a:lnSpc>
                <a:spcPct val="100000"/>
              </a:lnSpc>
              <a:spcBef>
                <a:spcPts val="320"/>
              </a:spcBef>
              <a:spcAft>
                <a:spcPts val="0"/>
              </a:spcAft>
              <a:buClr>
                <a:schemeClr val="dk1"/>
              </a:buClr>
              <a:buSzPts val="1600"/>
              <a:buChar char="•"/>
              <a:defRPr sz="1600"/>
            </a:lvl8pPr>
            <a:lvl9pPr marL="4114800" lvl="8" indent="-330200" algn="l">
              <a:lnSpc>
                <a:spcPct val="100000"/>
              </a:lnSpc>
              <a:spcBef>
                <a:spcPts val="320"/>
              </a:spcBef>
              <a:spcAft>
                <a:spcPts val="0"/>
              </a:spcAft>
              <a:buClr>
                <a:schemeClr val="dk1"/>
              </a:buClr>
              <a:buSzPts val="1600"/>
              <a:buChar char="•"/>
              <a:defRPr sz="1600"/>
            </a:lvl9pPr>
          </a:lstStyle>
          <a:p>
            <a:endParaRPr/>
          </a:p>
        </p:txBody>
      </p:sp>
      <p:sp>
        <p:nvSpPr>
          <p:cNvPr id="52" name="Google Shape;52;p7"/>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7"/>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4" name="Google Shape;54;p7"/>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5"/>
        <p:cNvGrpSpPr/>
        <p:nvPr/>
      </p:nvGrpSpPr>
      <p:grpSpPr>
        <a:xfrm>
          <a:off x="0" y="0"/>
          <a:ext cx="0" cy="0"/>
          <a:chOff x="0" y="0"/>
          <a:chExt cx="0" cy="0"/>
        </a:xfrm>
      </p:grpSpPr>
      <p:sp>
        <p:nvSpPr>
          <p:cNvPr id="56" name="Google Shape;56;p8"/>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7" name="Google Shape;57;p8"/>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8" name="Google Shape;58;p8"/>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9"/>
        <p:cNvGrpSpPr/>
        <p:nvPr/>
      </p:nvGrpSpPr>
      <p:grpSpPr>
        <a:xfrm>
          <a:off x="0" y="0"/>
          <a:ext cx="0" cy="0"/>
          <a:chOff x="0" y="0"/>
          <a:chExt cx="0" cy="0"/>
        </a:xfrm>
      </p:grpSpPr>
      <p:sp>
        <p:nvSpPr>
          <p:cNvPr id="60" name="Google Shape;60;p9"/>
          <p:cNvSpPr txBox="1">
            <a:spLocks noGrp="1"/>
          </p:cNvSpPr>
          <p:nvPr>
            <p:ph type="title"/>
          </p:nvPr>
        </p:nvSpPr>
        <p:spPr>
          <a:xfrm>
            <a:off x="457200" y="273050"/>
            <a:ext cx="3008313" cy="1162050"/>
          </a:xfrm>
          <a:prstGeom prst="rect">
            <a:avLst/>
          </a:prstGeom>
          <a:noFill/>
          <a:ln>
            <a:noFill/>
          </a:ln>
        </p:spPr>
        <p:txBody>
          <a:bodyPr spcFirstLastPara="1" wrap="square" lIns="91425" tIns="45700" rIns="91425" bIns="45700" anchor="b" anchorCtr="0">
            <a:normAutofit/>
          </a:bodyPr>
          <a:lstStyle>
            <a:lvl1pPr lvl="0" algn="l">
              <a:lnSpc>
                <a:spcPct val="100000"/>
              </a:lnSpc>
              <a:spcBef>
                <a:spcPts val="0"/>
              </a:spcBef>
              <a:spcAft>
                <a:spcPts val="0"/>
              </a:spcAft>
              <a:buClr>
                <a:schemeClr val="dk1"/>
              </a:buClr>
              <a:buSzPts val="2000"/>
              <a:buFont typeface="Calibri"/>
              <a:buNone/>
              <a:defRPr sz="2000" b="1"/>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1" name="Google Shape;61;p9"/>
          <p:cNvSpPr txBox="1">
            <a:spLocks noGrp="1"/>
          </p:cNvSpPr>
          <p:nvPr>
            <p:ph type="body" idx="1"/>
          </p:nvPr>
        </p:nvSpPr>
        <p:spPr>
          <a:xfrm>
            <a:off x="3575050" y="273050"/>
            <a:ext cx="5111750" cy="5853113"/>
          </a:xfrm>
          <a:prstGeom prst="rect">
            <a:avLst/>
          </a:prstGeom>
          <a:noFill/>
          <a:ln>
            <a:noFill/>
          </a:ln>
        </p:spPr>
        <p:txBody>
          <a:bodyPr spcFirstLastPara="1" wrap="square" lIns="91425" tIns="45700" rIns="91425" bIns="45700" anchor="t" anchorCtr="0">
            <a:normAutofit/>
          </a:bodyPr>
          <a:lstStyle>
            <a:lvl1pPr marL="457200" lvl="0" indent="-431800" algn="l">
              <a:lnSpc>
                <a:spcPct val="100000"/>
              </a:lnSpc>
              <a:spcBef>
                <a:spcPts val="640"/>
              </a:spcBef>
              <a:spcAft>
                <a:spcPts val="0"/>
              </a:spcAft>
              <a:buClr>
                <a:schemeClr val="dk1"/>
              </a:buClr>
              <a:buSzPts val="3200"/>
              <a:buChar char="•"/>
              <a:defRPr sz="3200"/>
            </a:lvl1pPr>
            <a:lvl2pPr marL="914400" lvl="1" indent="-406400" algn="l">
              <a:lnSpc>
                <a:spcPct val="100000"/>
              </a:lnSpc>
              <a:spcBef>
                <a:spcPts val="560"/>
              </a:spcBef>
              <a:spcAft>
                <a:spcPts val="0"/>
              </a:spcAft>
              <a:buClr>
                <a:schemeClr val="dk1"/>
              </a:buClr>
              <a:buSzPts val="2800"/>
              <a:buChar char="–"/>
              <a:defRPr sz="2800"/>
            </a:lvl2pPr>
            <a:lvl3pPr marL="1371600" lvl="2" indent="-381000" algn="l">
              <a:lnSpc>
                <a:spcPct val="100000"/>
              </a:lnSpc>
              <a:spcBef>
                <a:spcPts val="480"/>
              </a:spcBef>
              <a:spcAft>
                <a:spcPts val="0"/>
              </a:spcAft>
              <a:buClr>
                <a:schemeClr val="dk1"/>
              </a:buClr>
              <a:buSzPts val="2400"/>
              <a:buChar char="•"/>
              <a:defRPr sz="2400"/>
            </a:lvl3pPr>
            <a:lvl4pPr marL="1828800" lvl="3" indent="-355600" algn="l">
              <a:lnSpc>
                <a:spcPct val="100000"/>
              </a:lnSpc>
              <a:spcBef>
                <a:spcPts val="400"/>
              </a:spcBef>
              <a:spcAft>
                <a:spcPts val="0"/>
              </a:spcAft>
              <a:buClr>
                <a:schemeClr val="dk1"/>
              </a:buClr>
              <a:buSzPts val="2000"/>
              <a:buChar char="–"/>
              <a:defRPr sz="2000"/>
            </a:lvl4pPr>
            <a:lvl5pPr marL="2286000" lvl="4" indent="-355600" algn="l">
              <a:lnSpc>
                <a:spcPct val="100000"/>
              </a:lnSpc>
              <a:spcBef>
                <a:spcPts val="400"/>
              </a:spcBef>
              <a:spcAft>
                <a:spcPts val="0"/>
              </a:spcAft>
              <a:buClr>
                <a:schemeClr val="dk1"/>
              </a:buClr>
              <a:buSzPts val="2000"/>
              <a:buChar char="»"/>
              <a:defRPr sz="2000"/>
            </a:lvl5pPr>
            <a:lvl6pPr marL="2743200" lvl="5" indent="-355600" algn="l">
              <a:lnSpc>
                <a:spcPct val="100000"/>
              </a:lnSpc>
              <a:spcBef>
                <a:spcPts val="400"/>
              </a:spcBef>
              <a:spcAft>
                <a:spcPts val="0"/>
              </a:spcAft>
              <a:buClr>
                <a:schemeClr val="dk1"/>
              </a:buClr>
              <a:buSzPts val="2000"/>
              <a:buChar char="•"/>
              <a:defRPr sz="2000"/>
            </a:lvl6pPr>
            <a:lvl7pPr marL="3200400" lvl="6" indent="-355600" algn="l">
              <a:lnSpc>
                <a:spcPct val="100000"/>
              </a:lnSpc>
              <a:spcBef>
                <a:spcPts val="400"/>
              </a:spcBef>
              <a:spcAft>
                <a:spcPts val="0"/>
              </a:spcAft>
              <a:buClr>
                <a:schemeClr val="dk1"/>
              </a:buClr>
              <a:buSzPts val="2000"/>
              <a:buChar char="•"/>
              <a:defRPr sz="2000"/>
            </a:lvl7pPr>
            <a:lvl8pPr marL="3657600" lvl="7" indent="-355600" algn="l">
              <a:lnSpc>
                <a:spcPct val="100000"/>
              </a:lnSpc>
              <a:spcBef>
                <a:spcPts val="400"/>
              </a:spcBef>
              <a:spcAft>
                <a:spcPts val="0"/>
              </a:spcAft>
              <a:buClr>
                <a:schemeClr val="dk1"/>
              </a:buClr>
              <a:buSzPts val="2000"/>
              <a:buChar char="•"/>
              <a:defRPr sz="2000"/>
            </a:lvl8pPr>
            <a:lvl9pPr marL="4114800" lvl="8" indent="-355600" algn="l">
              <a:lnSpc>
                <a:spcPct val="100000"/>
              </a:lnSpc>
              <a:spcBef>
                <a:spcPts val="400"/>
              </a:spcBef>
              <a:spcAft>
                <a:spcPts val="0"/>
              </a:spcAft>
              <a:buClr>
                <a:schemeClr val="dk1"/>
              </a:buClr>
              <a:buSzPts val="2000"/>
              <a:buChar char="•"/>
              <a:defRPr sz="2000"/>
            </a:lvl9pPr>
          </a:lstStyle>
          <a:p>
            <a:endParaRPr/>
          </a:p>
        </p:txBody>
      </p:sp>
      <p:sp>
        <p:nvSpPr>
          <p:cNvPr id="62" name="Google Shape;62;p9"/>
          <p:cNvSpPr txBox="1">
            <a:spLocks noGrp="1"/>
          </p:cNvSpPr>
          <p:nvPr>
            <p:ph type="body" idx="2"/>
          </p:nvPr>
        </p:nvSpPr>
        <p:spPr>
          <a:xfrm>
            <a:off x="457200" y="1435100"/>
            <a:ext cx="3008313" cy="4691063"/>
          </a:xfrm>
          <a:prstGeom prst="rect">
            <a:avLst/>
          </a:prstGeom>
          <a:noFill/>
          <a:ln>
            <a:noFill/>
          </a:ln>
        </p:spPr>
        <p:txBody>
          <a:bodyPr spcFirstLastPara="1" wrap="square" lIns="91425" tIns="45700" rIns="91425" bIns="45700" anchor="t" anchorCtr="0">
            <a:normAutofit/>
          </a:bodyPr>
          <a:lstStyle>
            <a:lvl1pPr marL="457200" lvl="0" indent="-228600" algn="l">
              <a:lnSpc>
                <a:spcPct val="100000"/>
              </a:lnSpc>
              <a:spcBef>
                <a:spcPts val="280"/>
              </a:spcBef>
              <a:spcAft>
                <a:spcPts val="0"/>
              </a:spcAft>
              <a:buClr>
                <a:schemeClr val="dk1"/>
              </a:buClr>
              <a:buSzPts val="1400"/>
              <a:buNone/>
              <a:defRPr sz="1400"/>
            </a:lvl1pPr>
            <a:lvl2pPr marL="914400" lvl="1" indent="-228600" algn="l">
              <a:lnSpc>
                <a:spcPct val="100000"/>
              </a:lnSpc>
              <a:spcBef>
                <a:spcPts val="240"/>
              </a:spcBef>
              <a:spcAft>
                <a:spcPts val="0"/>
              </a:spcAft>
              <a:buClr>
                <a:schemeClr val="dk1"/>
              </a:buClr>
              <a:buSzPts val="1200"/>
              <a:buNone/>
              <a:defRPr sz="1200"/>
            </a:lvl2pPr>
            <a:lvl3pPr marL="1371600" lvl="2" indent="-228600" algn="l">
              <a:lnSpc>
                <a:spcPct val="100000"/>
              </a:lnSpc>
              <a:spcBef>
                <a:spcPts val="200"/>
              </a:spcBef>
              <a:spcAft>
                <a:spcPts val="0"/>
              </a:spcAft>
              <a:buClr>
                <a:schemeClr val="dk1"/>
              </a:buClr>
              <a:buSzPts val="1000"/>
              <a:buNone/>
              <a:defRPr sz="1000"/>
            </a:lvl3pPr>
            <a:lvl4pPr marL="1828800" lvl="3" indent="-228600" algn="l">
              <a:lnSpc>
                <a:spcPct val="100000"/>
              </a:lnSpc>
              <a:spcBef>
                <a:spcPts val="180"/>
              </a:spcBef>
              <a:spcAft>
                <a:spcPts val="0"/>
              </a:spcAft>
              <a:buClr>
                <a:schemeClr val="dk1"/>
              </a:buClr>
              <a:buSzPts val="900"/>
              <a:buNone/>
              <a:defRPr sz="900"/>
            </a:lvl4pPr>
            <a:lvl5pPr marL="2286000" lvl="4" indent="-228600" algn="l">
              <a:lnSpc>
                <a:spcPct val="100000"/>
              </a:lnSpc>
              <a:spcBef>
                <a:spcPts val="180"/>
              </a:spcBef>
              <a:spcAft>
                <a:spcPts val="0"/>
              </a:spcAft>
              <a:buClr>
                <a:schemeClr val="dk1"/>
              </a:buClr>
              <a:buSzPts val="900"/>
              <a:buNone/>
              <a:defRPr sz="900"/>
            </a:lvl5pPr>
            <a:lvl6pPr marL="2743200" lvl="5" indent="-228600" algn="l">
              <a:lnSpc>
                <a:spcPct val="100000"/>
              </a:lnSpc>
              <a:spcBef>
                <a:spcPts val="180"/>
              </a:spcBef>
              <a:spcAft>
                <a:spcPts val="0"/>
              </a:spcAft>
              <a:buClr>
                <a:schemeClr val="dk1"/>
              </a:buClr>
              <a:buSzPts val="900"/>
              <a:buNone/>
              <a:defRPr sz="900"/>
            </a:lvl6pPr>
            <a:lvl7pPr marL="3200400" lvl="6" indent="-228600" algn="l">
              <a:lnSpc>
                <a:spcPct val="100000"/>
              </a:lnSpc>
              <a:spcBef>
                <a:spcPts val="180"/>
              </a:spcBef>
              <a:spcAft>
                <a:spcPts val="0"/>
              </a:spcAft>
              <a:buClr>
                <a:schemeClr val="dk1"/>
              </a:buClr>
              <a:buSzPts val="900"/>
              <a:buNone/>
              <a:defRPr sz="900"/>
            </a:lvl7pPr>
            <a:lvl8pPr marL="3657600" lvl="7" indent="-228600" algn="l">
              <a:lnSpc>
                <a:spcPct val="100000"/>
              </a:lnSpc>
              <a:spcBef>
                <a:spcPts val="180"/>
              </a:spcBef>
              <a:spcAft>
                <a:spcPts val="0"/>
              </a:spcAft>
              <a:buClr>
                <a:schemeClr val="dk1"/>
              </a:buClr>
              <a:buSzPts val="900"/>
              <a:buNone/>
              <a:defRPr sz="900"/>
            </a:lvl8pPr>
            <a:lvl9pPr marL="4114800" lvl="8" indent="-228600" algn="l">
              <a:lnSpc>
                <a:spcPct val="100000"/>
              </a:lnSpc>
              <a:spcBef>
                <a:spcPts val="180"/>
              </a:spcBef>
              <a:spcAft>
                <a:spcPts val="0"/>
              </a:spcAft>
              <a:buClr>
                <a:schemeClr val="dk1"/>
              </a:buClr>
              <a:buSzPts val="900"/>
              <a:buNone/>
              <a:defRPr sz="900"/>
            </a:lvl9pPr>
          </a:lstStyle>
          <a:p>
            <a:endParaRPr/>
          </a:p>
        </p:txBody>
      </p:sp>
      <p:sp>
        <p:nvSpPr>
          <p:cNvPr id="63" name="Google Shape;63;p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4" name="Google Shape;64;p9"/>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5" name="Google Shape;65;p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6"/>
        <p:cNvGrpSpPr/>
        <p:nvPr/>
      </p:nvGrpSpPr>
      <p:grpSpPr>
        <a:xfrm>
          <a:off x="0" y="0"/>
          <a:ext cx="0" cy="0"/>
          <a:chOff x="0" y="0"/>
          <a:chExt cx="0" cy="0"/>
        </a:xfrm>
      </p:grpSpPr>
      <p:sp>
        <p:nvSpPr>
          <p:cNvPr id="67" name="Google Shape;67;p10"/>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rmAutofit/>
          </a:bodyPr>
          <a:lstStyle>
            <a:lvl1pPr lvl="0" algn="l">
              <a:lnSpc>
                <a:spcPct val="100000"/>
              </a:lnSpc>
              <a:spcBef>
                <a:spcPts val="0"/>
              </a:spcBef>
              <a:spcAft>
                <a:spcPts val="0"/>
              </a:spcAft>
              <a:buClr>
                <a:schemeClr val="dk1"/>
              </a:buClr>
              <a:buSzPts val="2000"/>
              <a:buFont typeface="Calibri"/>
              <a:buNone/>
              <a:defRPr sz="2000" b="1"/>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8" name="Google Shape;68;p10"/>
          <p:cNvSpPr>
            <a:spLocks noGrp="1"/>
          </p:cNvSpPr>
          <p:nvPr>
            <p:ph type="pic" idx="2"/>
          </p:nvPr>
        </p:nvSpPr>
        <p:spPr>
          <a:xfrm>
            <a:off x="1792288" y="612775"/>
            <a:ext cx="5486400" cy="4114800"/>
          </a:xfrm>
          <a:prstGeom prst="rect">
            <a:avLst/>
          </a:prstGeom>
          <a:noFill/>
          <a:ln>
            <a:noFill/>
          </a:ln>
        </p:spPr>
      </p:sp>
      <p:sp>
        <p:nvSpPr>
          <p:cNvPr id="69" name="Google Shape;69;p10"/>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rmAutofit/>
          </a:bodyPr>
          <a:lstStyle>
            <a:lvl1pPr marL="457200" lvl="0" indent="-228600" algn="l">
              <a:lnSpc>
                <a:spcPct val="100000"/>
              </a:lnSpc>
              <a:spcBef>
                <a:spcPts val="280"/>
              </a:spcBef>
              <a:spcAft>
                <a:spcPts val="0"/>
              </a:spcAft>
              <a:buClr>
                <a:schemeClr val="dk1"/>
              </a:buClr>
              <a:buSzPts val="1400"/>
              <a:buNone/>
              <a:defRPr sz="1400"/>
            </a:lvl1pPr>
            <a:lvl2pPr marL="914400" lvl="1" indent="-228600" algn="l">
              <a:lnSpc>
                <a:spcPct val="100000"/>
              </a:lnSpc>
              <a:spcBef>
                <a:spcPts val="240"/>
              </a:spcBef>
              <a:spcAft>
                <a:spcPts val="0"/>
              </a:spcAft>
              <a:buClr>
                <a:schemeClr val="dk1"/>
              </a:buClr>
              <a:buSzPts val="1200"/>
              <a:buNone/>
              <a:defRPr sz="1200"/>
            </a:lvl2pPr>
            <a:lvl3pPr marL="1371600" lvl="2" indent="-228600" algn="l">
              <a:lnSpc>
                <a:spcPct val="100000"/>
              </a:lnSpc>
              <a:spcBef>
                <a:spcPts val="200"/>
              </a:spcBef>
              <a:spcAft>
                <a:spcPts val="0"/>
              </a:spcAft>
              <a:buClr>
                <a:schemeClr val="dk1"/>
              </a:buClr>
              <a:buSzPts val="1000"/>
              <a:buNone/>
              <a:defRPr sz="1000"/>
            </a:lvl3pPr>
            <a:lvl4pPr marL="1828800" lvl="3" indent="-228600" algn="l">
              <a:lnSpc>
                <a:spcPct val="100000"/>
              </a:lnSpc>
              <a:spcBef>
                <a:spcPts val="180"/>
              </a:spcBef>
              <a:spcAft>
                <a:spcPts val="0"/>
              </a:spcAft>
              <a:buClr>
                <a:schemeClr val="dk1"/>
              </a:buClr>
              <a:buSzPts val="900"/>
              <a:buNone/>
              <a:defRPr sz="900"/>
            </a:lvl4pPr>
            <a:lvl5pPr marL="2286000" lvl="4" indent="-228600" algn="l">
              <a:lnSpc>
                <a:spcPct val="100000"/>
              </a:lnSpc>
              <a:spcBef>
                <a:spcPts val="180"/>
              </a:spcBef>
              <a:spcAft>
                <a:spcPts val="0"/>
              </a:spcAft>
              <a:buClr>
                <a:schemeClr val="dk1"/>
              </a:buClr>
              <a:buSzPts val="900"/>
              <a:buNone/>
              <a:defRPr sz="900"/>
            </a:lvl5pPr>
            <a:lvl6pPr marL="2743200" lvl="5" indent="-228600" algn="l">
              <a:lnSpc>
                <a:spcPct val="100000"/>
              </a:lnSpc>
              <a:spcBef>
                <a:spcPts val="180"/>
              </a:spcBef>
              <a:spcAft>
                <a:spcPts val="0"/>
              </a:spcAft>
              <a:buClr>
                <a:schemeClr val="dk1"/>
              </a:buClr>
              <a:buSzPts val="900"/>
              <a:buNone/>
              <a:defRPr sz="900"/>
            </a:lvl6pPr>
            <a:lvl7pPr marL="3200400" lvl="6" indent="-228600" algn="l">
              <a:lnSpc>
                <a:spcPct val="100000"/>
              </a:lnSpc>
              <a:spcBef>
                <a:spcPts val="180"/>
              </a:spcBef>
              <a:spcAft>
                <a:spcPts val="0"/>
              </a:spcAft>
              <a:buClr>
                <a:schemeClr val="dk1"/>
              </a:buClr>
              <a:buSzPts val="900"/>
              <a:buNone/>
              <a:defRPr sz="900"/>
            </a:lvl7pPr>
            <a:lvl8pPr marL="3657600" lvl="7" indent="-228600" algn="l">
              <a:lnSpc>
                <a:spcPct val="100000"/>
              </a:lnSpc>
              <a:spcBef>
                <a:spcPts val="180"/>
              </a:spcBef>
              <a:spcAft>
                <a:spcPts val="0"/>
              </a:spcAft>
              <a:buClr>
                <a:schemeClr val="dk1"/>
              </a:buClr>
              <a:buSzPts val="900"/>
              <a:buNone/>
              <a:defRPr sz="900"/>
            </a:lvl8pPr>
            <a:lvl9pPr marL="4114800" lvl="8" indent="-228600" algn="l">
              <a:lnSpc>
                <a:spcPct val="100000"/>
              </a:lnSpc>
              <a:spcBef>
                <a:spcPts val="180"/>
              </a:spcBef>
              <a:spcAft>
                <a:spcPts val="0"/>
              </a:spcAft>
              <a:buClr>
                <a:schemeClr val="dk1"/>
              </a:buClr>
              <a:buSzPts val="900"/>
              <a:buNone/>
              <a:defRPr sz="900"/>
            </a:lvl9pPr>
          </a:lstStyle>
          <a:p>
            <a:endParaRPr/>
          </a:p>
        </p:txBody>
      </p:sp>
      <p:sp>
        <p:nvSpPr>
          <p:cNvPr id="70" name="Google Shape;70;p10"/>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1" name="Google Shape;71;p10"/>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2" name="Google Shape;72;p1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marR="0" lvl="0" algn="ctr" rtl="0">
              <a:lnSpc>
                <a:spcPct val="10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1"/>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marR="0" lvl="0"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
        <p:nvSpPr>
          <p:cNvPr id="15" name="Google Shape;15;p1"/>
          <p:cNvSpPr txBox="1"/>
          <p:nvPr/>
        </p:nvSpPr>
        <p:spPr>
          <a:xfrm>
            <a:off x="4019550" y="63500"/>
            <a:ext cx="1139825" cy="182880"/>
          </a:xfrm>
          <a:prstGeom prst="rect">
            <a:avLst/>
          </a:prstGeom>
          <a:noFill/>
          <a:ln>
            <a:noFill/>
          </a:ln>
        </p:spPr>
        <p:txBody>
          <a:bodyPr spcFirstLastPara="1" wrap="square" lIns="0" tIns="0" rIns="0" bIns="0"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en-GB" sz="1200" b="0" i="0" u="none" strike="noStrike" cap="none">
                <a:solidFill>
                  <a:srgbClr val="000000"/>
                </a:solidFill>
                <a:latin typeface="Calibri"/>
                <a:ea typeface="Calibri"/>
                <a:cs typeface="Calibri"/>
                <a:sym typeface="Calibri"/>
              </a:rPr>
              <a:t>Restricted - Other</a:t>
            </a:r>
            <a:endParaRPr sz="1400" b="0" i="0" u="none" strike="noStrike" cap="none">
              <a:solidFill>
                <a:srgbClr val="000000"/>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hyperlink" Target="https://www.gov.uk/government/publications/graduates-career-planning-and-its-effect-on-their-outcomes" TargetMode="Externa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3.xm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12.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11.png"/></Relationships>
</file>

<file path=ppt/slides/_rels/slide22.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image" Target="../media/image1.png"/><Relationship Id="rId7" Type="http://schemas.openxmlformats.org/officeDocument/2006/relationships/hyperlink" Target="https://www.gov.uk/government/publications/graduates-career-planning-and-its-effect-on-their-outcomes" TargetMode="External"/><Relationship Id="rId2" Type="http://schemas.openxmlformats.org/officeDocument/2006/relationships/notesSlide" Target="../notesSlides/notesSlide22.xml"/><Relationship Id="rId1" Type="http://schemas.openxmlformats.org/officeDocument/2006/relationships/slideLayout" Target="../slideLayouts/slideLayout1.xml"/><Relationship Id="rId6" Type="http://schemas.openxmlformats.org/officeDocument/2006/relationships/hyperlink" Target="https://www.bathspa.ac.uk/projects/teaching-expertise-guide/inclusive-teaching/" TargetMode="External"/><Relationship Id="rId5" Type="http://schemas.openxmlformats.org/officeDocument/2006/relationships/hyperlink" Target="https://advance-he.ac.uk/knowledge-hub/framework-student-engagement-through-partnership-0" TargetMode="External"/><Relationship Id="rId4" Type="http://schemas.openxmlformats.org/officeDocument/2006/relationships/hyperlink" Target="https://www.bathspa.ac.uk/student-life/why-bath-spa/graduate-attributes/"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openxmlformats.org/officeDocument/2006/relationships/hyperlink" Target="https://mycareer.bathspa.ac.uk/" TargetMode="Externa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a:blip r:embed="rId3">
            <a:alphaModFix/>
          </a:blip>
          <a:stretch>
            <a:fillRect/>
          </a:stretch>
        </a:blipFill>
        <a:effectLst/>
      </p:bgPr>
    </p:bg>
    <p:spTree>
      <p:nvGrpSpPr>
        <p:cNvPr id="1" name="Shape 91"/>
        <p:cNvGrpSpPr/>
        <p:nvPr/>
      </p:nvGrpSpPr>
      <p:grpSpPr>
        <a:xfrm>
          <a:off x="0" y="0"/>
          <a:ext cx="0" cy="0"/>
          <a:chOff x="0" y="0"/>
          <a:chExt cx="0" cy="0"/>
        </a:xfrm>
      </p:grpSpPr>
      <p:sp>
        <p:nvSpPr>
          <p:cNvPr id="92" name="Google Shape;92;p14"/>
          <p:cNvSpPr txBox="1">
            <a:spLocks noGrp="1"/>
          </p:cNvSpPr>
          <p:nvPr>
            <p:ph type="title"/>
          </p:nvPr>
        </p:nvSpPr>
        <p:spPr>
          <a:xfrm>
            <a:off x="457200" y="404664"/>
            <a:ext cx="8229600" cy="2437238"/>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Clr>
                <a:srgbClr val="22314E"/>
              </a:buClr>
              <a:buSzPct val="100000"/>
              <a:buFont typeface="Arial"/>
              <a:buNone/>
            </a:pPr>
            <a:r>
              <a:rPr lang="en-GB" b="1">
                <a:latin typeface="Arial"/>
                <a:ea typeface="Arial"/>
                <a:cs typeface="Arial"/>
                <a:sym typeface="Arial"/>
              </a:rPr>
              <a:t>CPD3</a:t>
            </a:r>
            <a:endParaRPr b="1">
              <a:latin typeface="Arial"/>
              <a:ea typeface="Arial"/>
              <a:cs typeface="Arial"/>
              <a:sym typeface="Arial"/>
            </a:endParaRPr>
          </a:p>
          <a:p>
            <a:pPr marL="0" lvl="0" indent="0" algn="l" rtl="0">
              <a:lnSpc>
                <a:spcPct val="100000"/>
              </a:lnSpc>
              <a:spcBef>
                <a:spcPts val="0"/>
              </a:spcBef>
              <a:spcAft>
                <a:spcPts val="0"/>
              </a:spcAft>
              <a:buClr>
                <a:srgbClr val="22314E"/>
              </a:buClr>
              <a:buSzPct val="100000"/>
              <a:buFont typeface="Arial"/>
              <a:buNone/>
            </a:pPr>
            <a:r>
              <a:rPr lang="en-GB" b="1">
                <a:latin typeface="Arial"/>
                <a:ea typeface="Arial"/>
                <a:cs typeface="Arial"/>
                <a:sym typeface="Arial"/>
              </a:rPr>
              <a:t>Education Design Principles &amp; Graduate Attributes</a:t>
            </a:r>
            <a:endParaRPr b="1">
              <a:latin typeface="Arial"/>
              <a:ea typeface="Arial"/>
              <a:cs typeface="Arial"/>
              <a:sym typeface="Arial"/>
            </a:endParaRPr>
          </a:p>
          <a:p>
            <a:pPr marL="0" lvl="0" indent="0" algn="l" rtl="0">
              <a:lnSpc>
                <a:spcPct val="100000"/>
              </a:lnSpc>
              <a:spcBef>
                <a:spcPts val="0"/>
              </a:spcBef>
              <a:spcAft>
                <a:spcPts val="0"/>
              </a:spcAft>
              <a:buClr>
                <a:srgbClr val="22314E"/>
              </a:buClr>
              <a:buSzPct val="100000"/>
              <a:buFont typeface="Arial"/>
              <a:buNone/>
            </a:pPr>
            <a:endParaRPr b="1">
              <a:solidFill>
                <a:srgbClr val="22314E"/>
              </a:solidFill>
              <a:latin typeface="Arial"/>
              <a:ea typeface="Arial"/>
              <a:cs typeface="Arial"/>
              <a:sym typeface="Arial"/>
            </a:endParaRPr>
          </a:p>
          <a:p>
            <a:pPr marL="0" lvl="0" indent="0" algn="l" rtl="0">
              <a:lnSpc>
                <a:spcPct val="100000"/>
              </a:lnSpc>
              <a:spcBef>
                <a:spcPts val="0"/>
              </a:spcBef>
              <a:spcAft>
                <a:spcPts val="0"/>
              </a:spcAft>
              <a:buClr>
                <a:srgbClr val="22314E"/>
              </a:buClr>
              <a:buSzPct val="100000"/>
              <a:buFont typeface="Arial"/>
              <a:buNone/>
            </a:pPr>
            <a:endParaRPr b="1">
              <a:solidFill>
                <a:srgbClr val="22314E"/>
              </a:solidFill>
              <a:latin typeface="Arial"/>
              <a:ea typeface="Arial"/>
              <a:cs typeface="Arial"/>
              <a:sym typeface="Arial"/>
            </a:endParaRPr>
          </a:p>
        </p:txBody>
      </p:sp>
      <p:sp>
        <p:nvSpPr>
          <p:cNvPr id="93" name="Google Shape;93;p14"/>
          <p:cNvSpPr txBox="1">
            <a:spLocks noGrp="1"/>
          </p:cNvSpPr>
          <p:nvPr>
            <p:ph type="body" idx="1"/>
          </p:nvPr>
        </p:nvSpPr>
        <p:spPr>
          <a:xfrm>
            <a:off x="457200" y="3717031"/>
            <a:ext cx="8229600" cy="1800201"/>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480"/>
              </a:spcBef>
              <a:spcAft>
                <a:spcPts val="0"/>
              </a:spcAft>
              <a:buClr>
                <a:srgbClr val="22314E"/>
              </a:buClr>
              <a:buSzPts val="2400"/>
              <a:buNone/>
            </a:pPr>
            <a:r>
              <a:rPr lang="en-GB" sz="2000" b="1">
                <a:latin typeface="Arial"/>
                <a:ea typeface="Arial"/>
                <a:cs typeface="Arial"/>
                <a:sym typeface="Arial"/>
              </a:rPr>
              <a:t>Aim: 			Education Strategy and Employability</a:t>
            </a:r>
            <a:endParaRPr sz="2000" b="1">
              <a:latin typeface="Arial"/>
              <a:ea typeface="Arial"/>
              <a:cs typeface="Arial"/>
              <a:sym typeface="Arial"/>
            </a:endParaRPr>
          </a:p>
          <a:p>
            <a:pPr marL="0" lvl="0" indent="0" algn="l" rtl="0">
              <a:lnSpc>
                <a:spcPct val="100000"/>
              </a:lnSpc>
              <a:spcBef>
                <a:spcPts val="480"/>
              </a:spcBef>
              <a:spcAft>
                <a:spcPts val="0"/>
              </a:spcAft>
              <a:buClr>
                <a:srgbClr val="22314E"/>
              </a:buClr>
              <a:buSzPts val="2400"/>
              <a:buNone/>
            </a:pPr>
            <a:r>
              <a:rPr lang="en-GB" sz="2000" b="1">
                <a:latin typeface="Arial"/>
                <a:ea typeface="Arial"/>
                <a:cs typeface="Arial"/>
                <a:sym typeface="Arial"/>
              </a:rPr>
              <a:t>Duration: 		1.5 hour</a:t>
            </a:r>
            <a:endParaRPr sz="2000" b="1">
              <a:latin typeface="Arial"/>
              <a:ea typeface="Arial"/>
              <a:cs typeface="Arial"/>
              <a:sym typeface="Arial"/>
            </a:endParaRPr>
          </a:p>
          <a:p>
            <a:pPr marL="0" lvl="0" indent="0" algn="l" rtl="0">
              <a:lnSpc>
                <a:spcPct val="100000"/>
              </a:lnSpc>
              <a:spcBef>
                <a:spcPts val="480"/>
              </a:spcBef>
              <a:spcAft>
                <a:spcPts val="0"/>
              </a:spcAft>
              <a:buClr>
                <a:srgbClr val="22314E"/>
              </a:buClr>
              <a:buSzPts val="2400"/>
              <a:buNone/>
            </a:pPr>
            <a:r>
              <a:rPr lang="en-GB" sz="2000" b="1">
                <a:latin typeface="Arial"/>
                <a:ea typeface="Arial"/>
                <a:cs typeface="Arial"/>
                <a:sym typeface="Arial"/>
              </a:rPr>
              <a:t>Audience: 		Lecturers, Course Leaders, All</a:t>
            </a:r>
            <a:endParaRPr sz="2000" b="1">
              <a:latin typeface="Arial"/>
              <a:ea typeface="Arial"/>
              <a:cs typeface="Arial"/>
              <a:sym typeface="Arial"/>
            </a:endParaRPr>
          </a:p>
        </p:txBody>
      </p:sp>
      <p:pic>
        <p:nvPicPr>
          <p:cNvPr id="95" name="Google Shape;95;p14" descr="Badge Tm with solid fill"/>
          <p:cNvPicPr preferRelativeResize="0"/>
          <p:nvPr/>
        </p:nvPicPr>
        <p:blipFill rotWithShape="1">
          <a:blip r:embed="rId4">
            <a:alphaModFix/>
          </a:blip>
          <a:srcRect/>
          <a:stretch/>
        </p:blipFill>
        <p:spPr>
          <a:xfrm>
            <a:off x="3657600" y="5643925"/>
            <a:ext cx="914400" cy="914400"/>
          </a:xfrm>
          <a:prstGeom prst="rect">
            <a:avLst/>
          </a:prstGeom>
          <a:noFill/>
          <a:ln>
            <a:noFill/>
          </a:ln>
        </p:spPr>
      </p:pic>
      <p:sp>
        <p:nvSpPr>
          <p:cNvPr id="96" name="Google Shape;96;p14"/>
          <p:cNvSpPr txBox="1"/>
          <p:nvPr/>
        </p:nvSpPr>
        <p:spPr>
          <a:xfrm>
            <a:off x="3442552" y="6527866"/>
            <a:ext cx="1420500" cy="3078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GB" sz="1400" b="0" i="0" u="none" strike="noStrike" cap="none">
                <a:solidFill>
                  <a:srgbClr val="000000"/>
                </a:solidFill>
                <a:latin typeface="Arial"/>
                <a:ea typeface="Arial"/>
                <a:cs typeface="Arial"/>
                <a:sym typeface="Arial"/>
              </a:rPr>
              <a:t>Placeholder EP</a:t>
            </a:r>
            <a:endParaRPr/>
          </a:p>
        </p:txBody>
      </p:sp>
      <p:pic>
        <p:nvPicPr>
          <p:cNvPr id="97" name="Google Shape;97;p14" descr="BSU + Transform-ED + Parter logos&#10;"/>
          <p:cNvPicPr preferRelativeResize="0"/>
          <p:nvPr/>
        </p:nvPicPr>
        <p:blipFill rotWithShape="1">
          <a:blip r:embed="rId5">
            <a:alphaModFix/>
          </a:blip>
          <a:srcRect r="517"/>
          <a:stretch/>
        </p:blipFill>
        <p:spPr>
          <a:xfrm>
            <a:off x="0" y="5643925"/>
            <a:ext cx="9151200" cy="1245450"/>
          </a:xfrm>
          <a:prstGeom prst="rect">
            <a:avLst/>
          </a:prstGeom>
          <a:noFill/>
          <a:ln>
            <a:noFill/>
          </a:ln>
        </p:spPr>
      </p:pic>
      <p:pic>
        <p:nvPicPr>
          <p:cNvPr id="98" name="Google Shape;98;p14" descr="BSU + Transform-ED + Partner logos&#10;"/>
          <p:cNvPicPr preferRelativeResize="0"/>
          <p:nvPr/>
        </p:nvPicPr>
        <p:blipFill rotWithShape="1">
          <a:blip r:embed="rId5">
            <a:alphaModFix/>
          </a:blip>
          <a:srcRect r="517"/>
          <a:stretch/>
        </p:blipFill>
        <p:spPr>
          <a:xfrm>
            <a:off x="0" y="5643925"/>
            <a:ext cx="9151200" cy="124545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showMasterSp="0">
  <p:cSld>
    <p:bg>
      <p:bgPr>
        <a:blipFill>
          <a:blip r:embed="rId3">
            <a:alphaModFix/>
          </a:blip>
          <a:stretch>
            <a:fillRect/>
          </a:stretch>
        </a:blipFill>
        <a:effectLst/>
      </p:bgPr>
    </p:bg>
    <p:spTree>
      <p:nvGrpSpPr>
        <p:cNvPr id="1" name="Shape 165">
          <a:extLst>
            <a:ext uri="{FF2B5EF4-FFF2-40B4-BE49-F238E27FC236}">
              <a16:creationId xmlns:a16="http://schemas.microsoft.com/office/drawing/2014/main" id="{A49FEA1B-C9D4-81E7-896E-B624C0B16E6C}"/>
            </a:ext>
          </a:extLst>
        </p:cNvPr>
        <p:cNvGrpSpPr/>
        <p:nvPr/>
      </p:nvGrpSpPr>
      <p:grpSpPr>
        <a:xfrm>
          <a:off x="0" y="0"/>
          <a:ext cx="0" cy="0"/>
          <a:chOff x="0" y="0"/>
          <a:chExt cx="0" cy="0"/>
        </a:xfrm>
      </p:grpSpPr>
      <p:sp>
        <p:nvSpPr>
          <p:cNvPr id="169" name="Google Shape;169;p21">
            <a:extLst>
              <a:ext uri="{FF2B5EF4-FFF2-40B4-BE49-F238E27FC236}">
                <a16:creationId xmlns:a16="http://schemas.microsoft.com/office/drawing/2014/main" id="{8DDA457B-D39E-6E13-3650-437148AC6D31}"/>
              </a:ext>
            </a:extLst>
          </p:cNvPr>
          <p:cNvSpPr txBox="1">
            <a:spLocks noGrp="1"/>
          </p:cNvSpPr>
          <p:nvPr>
            <p:ph type="title"/>
          </p:nvPr>
        </p:nvSpPr>
        <p:spPr>
          <a:xfrm>
            <a:off x="188209" y="212642"/>
            <a:ext cx="4439796" cy="1143000"/>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Clr>
                <a:schemeClr val="dk1"/>
              </a:buClr>
              <a:buSzPts val="1800"/>
              <a:buNone/>
            </a:pPr>
            <a:r>
              <a:rPr lang="en-GB" sz="4000" b="1" dirty="0">
                <a:latin typeface="Arial"/>
                <a:ea typeface="Arial"/>
                <a:cs typeface="Arial"/>
                <a:sym typeface="Arial"/>
              </a:rPr>
              <a:t>EiC Framework</a:t>
            </a:r>
            <a:endParaRPr sz="4000" b="1" dirty="0">
              <a:latin typeface="Arial"/>
              <a:ea typeface="Arial"/>
              <a:cs typeface="Arial"/>
              <a:sym typeface="Arial"/>
            </a:endParaRPr>
          </a:p>
        </p:txBody>
      </p:sp>
      <p:pic>
        <p:nvPicPr>
          <p:cNvPr id="168" name="Google Shape;168;p21" descr="BSU + Transform-ED + Parter logos&#10;">
            <a:extLst>
              <a:ext uri="{FF2B5EF4-FFF2-40B4-BE49-F238E27FC236}">
                <a16:creationId xmlns:a16="http://schemas.microsoft.com/office/drawing/2014/main" id="{308D601A-CEF8-7573-95DE-B4FA29390B6E}"/>
              </a:ext>
            </a:extLst>
          </p:cNvPr>
          <p:cNvPicPr preferRelativeResize="0"/>
          <p:nvPr/>
        </p:nvPicPr>
        <p:blipFill rotWithShape="1">
          <a:blip r:embed="rId4">
            <a:alphaModFix/>
          </a:blip>
          <a:srcRect r="517"/>
          <a:stretch/>
        </p:blipFill>
        <p:spPr>
          <a:xfrm>
            <a:off x="0" y="5643925"/>
            <a:ext cx="9151200" cy="1245450"/>
          </a:xfrm>
          <a:prstGeom prst="rect">
            <a:avLst/>
          </a:prstGeom>
          <a:noFill/>
          <a:ln>
            <a:noFill/>
          </a:ln>
        </p:spPr>
      </p:pic>
      <p:pic>
        <p:nvPicPr>
          <p:cNvPr id="170" name="Google Shape;170;p21">
            <a:extLst>
              <a:ext uri="{FF2B5EF4-FFF2-40B4-BE49-F238E27FC236}">
                <a16:creationId xmlns:a16="http://schemas.microsoft.com/office/drawing/2014/main" id="{F6BB13E2-ED4C-B986-0CF8-738DC7BF1876}"/>
              </a:ext>
              <a:ext uri="{C183D7F6-B498-43B3-948B-1728B52AA6E4}">
                <adec:decorative xmlns:adec="http://schemas.microsoft.com/office/drawing/2017/decorative" val="1"/>
              </a:ext>
            </a:extLst>
          </p:cNvPr>
          <p:cNvPicPr preferRelativeResize="0"/>
          <p:nvPr/>
        </p:nvPicPr>
        <p:blipFill rotWithShape="1">
          <a:blip r:embed="rId4">
            <a:alphaModFix/>
          </a:blip>
          <a:srcRect r="517"/>
          <a:stretch/>
        </p:blipFill>
        <p:spPr>
          <a:xfrm>
            <a:off x="0" y="5643925"/>
            <a:ext cx="9151200" cy="1245450"/>
          </a:xfrm>
          <a:prstGeom prst="rect">
            <a:avLst/>
          </a:prstGeom>
          <a:noFill/>
          <a:ln>
            <a:noFill/>
          </a:ln>
        </p:spPr>
      </p:pic>
      <p:sp>
        <p:nvSpPr>
          <p:cNvPr id="3" name="TextBox 2">
            <a:extLst>
              <a:ext uri="{FF2B5EF4-FFF2-40B4-BE49-F238E27FC236}">
                <a16:creationId xmlns:a16="http://schemas.microsoft.com/office/drawing/2014/main" id="{E98694B8-9D0A-B1A8-6E6C-0B1C49CD72D0}"/>
              </a:ext>
            </a:extLst>
          </p:cNvPr>
          <p:cNvSpPr txBox="1"/>
          <p:nvPr/>
        </p:nvSpPr>
        <p:spPr>
          <a:xfrm>
            <a:off x="311079" y="1653338"/>
            <a:ext cx="3369214" cy="3785652"/>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1600" b="0" i="0" u="none" strike="noStrike" kern="0" cap="none" spc="0" normalizeH="0" baseline="0" noProof="0" dirty="0">
                <a:ln>
                  <a:noFill/>
                </a:ln>
                <a:solidFill>
                  <a:srgbClr val="000000"/>
                </a:solidFill>
                <a:effectLst/>
                <a:uLnTx/>
                <a:uFillTx/>
                <a:latin typeface="Arial"/>
                <a:cs typeface="Arial"/>
                <a:sym typeface="Arial"/>
              </a:rPr>
              <a:t>Supports embedding employability across the student journey by enhancing career readiness.</a:t>
            </a: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lang="en-GB" sz="1600" b="0" i="0" u="none" strike="noStrike" kern="0" cap="none" spc="0" normalizeH="0" baseline="0" noProof="0" dirty="0">
              <a:ln>
                <a:noFill/>
              </a:ln>
              <a:solidFill>
                <a:srgbClr val="000000"/>
              </a:solidFill>
              <a:effectLst/>
              <a:uLnTx/>
              <a:uFillTx/>
              <a:latin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lang="en-GB" sz="1600" b="0" i="0" u="none" strike="noStrike" kern="0" cap="none" spc="0" normalizeH="0" baseline="0" noProof="0" dirty="0">
              <a:ln>
                <a:noFill/>
              </a:ln>
              <a:solidFill>
                <a:srgbClr val="000000"/>
              </a:solidFill>
              <a:effectLst/>
              <a:uLnTx/>
              <a:uFillTx/>
              <a:latin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1600" b="0" i="0" u="none" strike="noStrike" kern="0" cap="none" spc="0" normalizeH="0" baseline="0" noProof="0" dirty="0">
                <a:ln>
                  <a:noFill/>
                </a:ln>
                <a:solidFill>
                  <a:srgbClr val="000000"/>
                </a:solidFill>
                <a:effectLst/>
                <a:uLnTx/>
                <a:uFillTx/>
                <a:latin typeface="Arial"/>
                <a:cs typeface="Arial"/>
                <a:sym typeface="Arial"/>
                <a:hlinkClick r:id="rId5"/>
              </a:rPr>
              <a:t>DoE research </a:t>
            </a:r>
            <a:r>
              <a:rPr kumimoji="0" lang="en-GB" sz="1600" b="0" i="0" u="none" strike="noStrike" kern="0" cap="none" spc="0" normalizeH="0" baseline="0" noProof="0" dirty="0">
                <a:ln>
                  <a:noFill/>
                </a:ln>
                <a:solidFill>
                  <a:srgbClr val="000000"/>
                </a:solidFill>
                <a:effectLst/>
                <a:uLnTx/>
                <a:uFillTx/>
                <a:latin typeface="Arial"/>
                <a:cs typeface="Arial"/>
                <a:sym typeface="Arial"/>
              </a:rPr>
              <a:t>identifies the 3 key factors in graduates entering positive GOs are: </a:t>
            </a:r>
          </a:p>
          <a:p>
            <a:pPr marL="385763" marR="0" lvl="0" indent="-385763" algn="l" defTabSz="914400" rtl="0" eaLnBrk="1" fontAlgn="auto" latinLnBrk="0" hangingPunct="1">
              <a:lnSpc>
                <a:spcPct val="100000"/>
              </a:lnSpc>
              <a:spcBef>
                <a:spcPts val="0"/>
              </a:spcBef>
              <a:spcAft>
                <a:spcPts val="0"/>
              </a:spcAft>
              <a:buClr>
                <a:srgbClr val="000000"/>
              </a:buClr>
              <a:buSzTx/>
              <a:buFont typeface="+mj-lt"/>
              <a:buAutoNum type="arabicPeriod"/>
              <a:tabLst/>
              <a:defRPr/>
            </a:pPr>
            <a:r>
              <a:rPr kumimoji="0" lang="en-GB" sz="1600" b="0" i="0" u="none" strike="noStrike" kern="0" cap="none" spc="0" normalizeH="0" baseline="0" noProof="0" dirty="0">
                <a:ln>
                  <a:noFill/>
                </a:ln>
                <a:solidFill>
                  <a:srgbClr val="000000"/>
                </a:solidFill>
                <a:effectLst/>
                <a:uLnTx/>
                <a:uFillTx/>
                <a:latin typeface="Arial"/>
                <a:cs typeface="Arial"/>
                <a:sym typeface="Arial"/>
              </a:rPr>
              <a:t>Having a career plan.</a:t>
            </a:r>
          </a:p>
          <a:p>
            <a:pPr marL="385763" marR="0" lvl="0" indent="-385763" algn="l" defTabSz="914400" rtl="0" eaLnBrk="1" fontAlgn="auto" latinLnBrk="0" hangingPunct="1">
              <a:lnSpc>
                <a:spcPct val="100000"/>
              </a:lnSpc>
              <a:spcBef>
                <a:spcPts val="0"/>
              </a:spcBef>
              <a:spcAft>
                <a:spcPts val="0"/>
              </a:spcAft>
              <a:buClr>
                <a:srgbClr val="000000"/>
              </a:buClr>
              <a:buSzTx/>
              <a:buFont typeface="+mj-lt"/>
              <a:buAutoNum type="arabicPeriod"/>
              <a:tabLst/>
              <a:defRPr/>
            </a:pPr>
            <a:r>
              <a:rPr kumimoji="0" lang="en-GB" sz="1600" b="0" i="0" u="none" strike="noStrike" kern="0" cap="none" spc="0" normalizeH="0" baseline="0" noProof="0" dirty="0">
                <a:ln>
                  <a:noFill/>
                </a:ln>
                <a:solidFill>
                  <a:srgbClr val="000000"/>
                </a:solidFill>
                <a:effectLst/>
                <a:uLnTx/>
                <a:uFillTx/>
                <a:latin typeface="Arial"/>
                <a:cs typeface="Arial"/>
                <a:sym typeface="Arial"/>
              </a:rPr>
              <a:t>Undertaking work experience at university/ in first 6  months after completing studies.</a:t>
            </a:r>
          </a:p>
          <a:p>
            <a:pPr marL="385763" marR="0" lvl="0" indent="-385763" algn="l" defTabSz="914400" rtl="0" eaLnBrk="1" fontAlgn="auto" latinLnBrk="0" hangingPunct="1">
              <a:lnSpc>
                <a:spcPct val="100000"/>
              </a:lnSpc>
              <a:spcBef>
                <a:spcPts val="0"/>
              </a:spcBef>
              <a:spcAft>
                <a:spcPts val="0"/>
              </a:spcAft>
              <a:buClr>
                <a:srgbClr val="000000"/>
              </a:buClr>
              <a:buSzTx/>
              <a:buFont typeface="+mj-lt"/>
              <a:buAutoNum type="arabicPeriod"/>
              <a:tabLst/>
              <a:defRPr/>
            </a:pPr>
            <a:r>
              <a:rPr kumimoji="0" lang="en-GB" sz="1600" b="0" i="0" u="none" strike="noStrike" kern="0" cap="none" spc="0" normalizeH="0" baseline="0" noProof="0" dirty="0">
                <a:ln>
                  <a:noFill/>
                </a:ln>
                <a:solidFill>
                  <a:srgbClr val="000000"/>
                </a:solidFill>
                <a:effectLst/>
                <a:uLnTx/>
                <a:uFillTx/>
                <a:latin typeface="Arial"/>
                <a:cs typeface="Arial"/>
                <a:sym typeface="Arial"/>
              </a:rPr>
              <a:t>Ability to communicate skills in graduate level job applications.</a:t>
            </a: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lang="en-GB" sz="1600" b="0" i="0" u="none" strike="noStrike" kern="0" cap="none" spc="0" normalizeH="0" baseline="0" noProof="0" dirty="0">
              <a:ln>
                <a:noFill/>
              </a:ln>
              <a:solidFill>
                <a:srgbClr val="000000"/>
              </a:solidFill>
              <a:effectLst/>
              <a:uLnTx/>
              <a:uFillTx/>
              <a:latin typeface="Arial"/>
              <a:cs typeface="Arial"/>
              <a:sym typeface="Arial"/>
            </a:endParaRPr>
          </a:p>
        </p:txBody>
      </p:sp>
      <p:sp>
        <p:nvSpPr>
          <p:cNvPr id="4" name="Arrow: Right 3">
            <a:extLst>
              <a:ext uri="{FF2B5EF4-FFF2-40B4-BE49-F238E27FC236}">
                <a16:creationId xmlns:a16="http://schemas.microsoft.com/office/drawing/2014/main" id="{37AF7A53-10C0-E485-0C71-63AEFA666D24}"/>
              </a:ext>
              <a:ext uri="{C183D7F6-B498-43B3-948B-1728B52AA6E4}">
                <adec:decorative xmlns:adec="http://schemas.microsoft.com/office/drawing/2017/decorative" val="1"/>
              </a:ext>
            </a:extLst>
          </p:cNvPr>
          <p:cNvSpPr/>
          <p:nvPr/>
        </p:nvSpPr>
        <p:spPr>
          <a:xfrm>
            <a:off x="3617642" y="4124563"/>
            <a:ext cx="733806" cy="363474"/>
          </a:xfrm>
          <a:prstGeom prst="rightArrow">
            <a:avLst/>
          </a:prstGeom>
          <a:solidFill>
            <a:srgbClr val="EC1CB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lang="en-GB" sz="1050" b="0" i="0" u="none" strike="noStrike" kern="0" cap="none" spc="0" normalizeH="0" baseline="0" noProof="0">
              <a:ln>
                <a:noFill/>
              </a:ln>
              <a:solidFill>
                <a:srgbClr val="FFFFFF"/>
              </a:solidFill>
              <a:effectLst/>
              <a:uLnTx/>
              <a:uFillTx/>
              <a:latin typeface="Arial"/>
              <a:ea typeface="+mn-ea"/>
              <a:cs typeface="+mn-cs"/>
              <a:sym typeface="Arial"/>
            </a:endParaRPr>
          </a:p>
        </p:txBody>
      </p:sp>
      <p:sp>
        <p:nvSpPr>
          <p:cNvPr id="7" name="Rectangle 6">
            <a:extLst>
              <a:ext uri="{FF2B5EF4-FFF2-40B4-BE49-F238E27FC236}">
                <a16:creationId xmlns:a16="http://schemas.microsoft.com/office/drawing/2014/main" id="{A3CC0C2F-D5B4-E6CF-E544-0D9A4A46A34F}"/>
              </a:ext>
              <a:ext uri="{C183D7F6-B498-43B3-948B-1728B52AA6E4}">
                <adec:decorative xmlns:adec="http://schemas.microsoft.com/office/drawing/2017/decorative" val="1"/>
              </a:ext>
            </a:extLst>
          </p:cNvPr>
          <p:cNvSpPr/>
          <p:nvPr/>
        </p:nvSpPr>
        <p:spPr>
          <a:xfrm>
            <a:off x="2997200" y="5778500"/>
            <a:ext cx="2044700" cy="1079500"/>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lang="en-GB" sz="1400" b="0" i="0" u="none" strike="noStrike" kern="0" cap="none" spc="0" normalizeH="0" baseline="0" noProof="0">
              <a:ln>
                <a:noFill/>
              </a:ln>
              <a:solidFill>
                <a:srgbClr val="FFFFFF"/>
              </a:solidFill>
              <a:effectLst/>
              <a:uLnTx/>
              <a:uFillTx/>
              <a:latin typeface="Arial"/>
              <a:ea typeface="+mn-ea"/>
              <a:cs typeface="+mn-cs"/>
              <a:sym typeface="Arial"/>
            </a:endParaRPr>
          </a:p>
        </p:txBody>
      </p:sp>
      <p:pic>
        <p:nvPicPr>
          <p:cNvPr id="6" name="Picture 5" descr="EiC Framework diagram">
            <a:extLst>
              <a:ext uri="{FF2B5EF4-FFF2-40B4-BE49-F238E27FC236}">
                <a16:creationId xmlns:a16="http://schemas.microsoft.com/office/drawing/2014/main" id="{8794BF43-5131-7ADB-582D-D8F0639FBEF2}"/>
              </a:ext>
            </a:extLst>
          </p:cNvPr>
          <p:cNvPicPr>
            <a:picLocks noChangeAspect="1"/>
          </p:cNvPicPr>
          <p:nvPr/>
        </p:nvPicPr>
        <p:blipFill>
          <a:blip r:embed="rId6"/>
          <a:stretch>
            <a:fillRect/>
          </a:stretch>
        </p:blipFill>
        <p:spPr>
          <a:xfrm>
            <a:off x="4363385" y="212642"/>
            <a:ext cx="4568429" cy="6432716"/>
          </a:xfrm>
          <a:prstGeom prst="rect">
            <a:avLst/>
          </a:prstGeom>
        </p:spPr>
      </p:pic>
    </p:spTree>
    <p:extLst>
      <p:ext uri="{BB962C8B-B14F-4D97-AF65-F5344CB8AC3E}">
        <p14:creationId xmlns:p14="http://schemas.microsoft.com/office/powerpoint/2010/main" val="14841739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1.xml><?xml version="1.0" encoding="utf-8"?>
<p:sld xmlns:a="http://schemas.openxmlformats.org/drawingml/2006/main" xmlns:r="http://schemas.openxmlformats.org/officeDocument/2006/relationships" xmlns:p="http://schemas.openxmlformats.org/presentationml/2006/main" showMasterSp="0">
  <p:cSld>
    <p:bg>
      <p:bgPr>
        <a:blipFill>
          <a:blip r:embed="rId3">
            <a:alphaModFix/>
          </a:blip>
          <a:stretch>
            <a:fillRect/>
          </a:stretch>
        </a:blipFill>
        <a:effectLst/>
      </p:bgPr>
    </p:bg>
    <p:spTree>
      <p:nvGrpSpPr>
        <p:cNvPr id="1" name="Shape 174"/>
        <p:cNvGrpSpPr/>
        <p:nvPr/>
      </p:nvGrpSpPr>
      <p:grpSpPr>
        <a:xfrm>
          <a:off x="0" y="0"/>
          <a:ext cx="0" cy="0"/>
          <a:chOff x="0" y="0"/>
          <a:chExt cx="0" cy="0"/>
        </a:xfrm>
      </p:grpSpPr>
      <p:sp>
        <p:nvSpPr>
          <p:cNvPr id="177" name="Google Shape;177;p22"/>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Clr>
                <a:schemeClr val="dk1"/>
              </a:buClr>
              <a:buSzPts val="1800"/>
              <a:buNone/>
            </a:pPr>
            <a:r>
              <a:rPr lang="en-GB" b="1">
                <a:latin typeface="Arial"/>
                <a:ea typeface="Arial"/>
                <a:cs typeface="Arial"/>
                <a:sym typeface="Arial"/>
              </a:rPr>
              <a:t>Creativity</a:t>
            </a:r>
            <a:endParaRPr b="1">
              <a:latin typeface="Arial"/>
              <a:ea typeface="Arial"/>
              <a:cs typeface="Arial"/>
              <a:sym typeface="Arial"/>
            </a:endParaRPr>
          </a:p>
        </p:txBody>
      </p:sp>
      <p:sp>
        <p:nvSpPr>
          <p:cNvPr id="179" name="Google Shape;179;p22"/>
          <p:cNvSpPr/>
          <p:nvPr/>
        </p:nvSpPr>
        <p:spPr>
          <a:xfrm>
            <a:off x="457200" y="1596912"/>
            <a:ext cx="1978800" cy="1439100"/>
          </a:xfrm>
          <a:prstGeom prst="roundRect">
            <a:avLst>
              <a:gd name="adj" fmla="val 16667"/>
            </a:avLst>
          </a:prstGeom>
          <a:solidFill>
            <a:srgbClr val="17365D"/>
          </a:solidFill>
          <a:ln w="25400" cap="flat" cmpd="sng">
            <a:solidFill>
              <a:srgbClr val="17365D"/>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GB" sz="1400" b="0" i="0" u="none" strike="noStrike" cap="none">
                <a:solidFill>
                  <a:schemeClr val="lt1"/>
                </a:solidFill>
                <a:latin typeface="Arial"/>
                <a:ea typeface="Arial"/>
                <a:cs typeface="Arial"/>
                <a:sym typeface="Arial"/>
              </a:rPr>
              <a:t>CREATIVITY</a:t>
            </a:r>
            <a:endParaRPr/>
          </a:p>
        </p:txBody>
      </p:sp>
      <p:sp>
        <p:nvSpPr>
          <p:cNvPr id="178" name="Google Shape;178;p22"/>
          <p:cNvSpPr txBox="1">
            <a:spLocks noGrp="1"/>
          </p:cNvSpPr>
          <p:nvPr>
            <p:ph type="body" idx="2"/>
          </p:nvPr>
        </p:nvSpPr>
        <p:spPr>
          <a:xfrm>
            <a:off x="3402775" y="1596903"/>
            <a:ext cx="4895100" cy="3398100"/>
          </a:xfrm>
          <a:prstGeom prst="rect">
            <a:avLst/>
          </a:prstGeom>
          <a:noFill/>
          <a:ln>
            <a:noFill/>
          </a:ln>
        </p:spPr>
        <p:txBody>
          <a:bodyPr spcFirstLastPara="1" wrap="square" lIns="91425" tIns="45700" rIns="91425" bIns="45700" anchor="t" anchorCtr="0">
            <a:normAutofit fontScale="92500" lnSpcReduction="20000"/>
          </a:bodyPr>
          <a:lstStyle/>
          <a:p>
            <a:pPr marL="457200" lvl="0" indent="-368300" algn="l" rtl="0">
              <a:lnSpc>
                <a:spcPct val="100000"/>
              </a:lnSpc>
              <a:spcBef>
                <a:spcPts val="560"/>
              </a:spcBef>
              <a:spcAft>
                <a:spcPts val="0"/>
              </a:spcAft>
              <a:buSzPts val="2200"/>
              <a:buChar char="•"/>
            </a:pPr>
            <a:r>
              <a:rPr lang="en-GB" sz="2200" i="0" dirty="0">
                <a:solidFill>
                  <a:srgbClr val="3C3C3C"/>
                </a:solidFill>
                <a:latin typeface="Arial"/>
                <a:ea typeface="Arial"/>
                <a:cs typeface="Arial"/>
                <a:sym typeface="Arial"/>
              </a:rPr>
              <a:t>My students are encouraged to explore and experiment, through opportunities for active learning and problem-based learning. </a:t>
            </a:r>
            <a:endParaRPr sz="2200" i="0" dirty="0">
              <a:solidFill>
                <a:srgbClr val="3C3C3C"/>
              </a:solidFill>
              <a:latin typeface="Arial"/>
              <a:ea typeface="Arial"/>
              <a:cs typeface="Arial"/>
              <a:sym typeface="Arial"/>
            </a:endParaRPr>
          </a:p>
          <a:p>
            <a:pPr marL="457200" lvl="0" indent="0" algn="l" rtl="0">
              <a:lnSpc>
                <a:spcPct val="100000"/>
              </a:lnSpc>
              <a:spcBef>
                <a:spcPts val="560"/>
              </a:spcBef>
              <a:spcAft>
                <a:spcPts val="0"/>
              </a:spcAft>
              <a:buNone/>
            </a:pPr>
            <a:endParaRPr sz="2200" dirty="0">
              <a:solidFill>
                <a:srgbClr val="3C3C3C"/>
              </a:solidFill>
              <a:latin typeface="Arial"/>
              <a:ea typeface="Arial"/>
              <a:cs typeface="Arial"/>
              <a:sym typeface="Arial"/>
            </a:endParaRPr>
          </a:p>
          <a:p>
            <a:pPr marL="457200" lvl="0" indent="-368300" algn="l" rtl="0">
              <a:lnSpc>
                <a:spcPct val="100000"/>
              </a:lnSpc>
              <a:spcBef>
                <a:spcPts val="1385"/>
              </a:spcBef>
              <a:spcAft>
                <a:spcPts val="0"/>
              </a:spcAft>
              <a:buSzPts val="2200"/>
              <a:buChar char="•"/>
            </a:pPr>
            <a:r>
              <a:rPr lang="en-GB" sz="2200" i="0" dirty="0">
                <a:solidFill>
                  <a:srgbClr val="3C3C3C"/>
                </a:solidFill>
                <a:latin typeface="Arial"/>
                <a:ea typeface="Arial"/>
                <a:cs typeface="Arial"/>
                <a:sym typeface="Arial"/>
              </a:rPr>
              <a:t>My students are enabled to express their learning through authentic assessments.</a:t>
            </a:r>
            <a:endParaRPr sz="2200" dirty="0">
              <a:latin typeface="Arial"/>
              <a:ea typeface="Arial"/>
              <a:cs typeface="Arial"/>
              <a:sym typeface="Arial"/>
            </a:endParaRPr>
          </a:p>
          <a:p>
            <a:pPr marL="50800" lvl="0" indent="0" algn="l" rtl="0">
              <a:lnSpc>
                <a:spcPct val="100000"/>
              </a:lnSpc>
              <a:spcBef>
                <a:spcPts val="1385"/>
              </a:spcBef>
              <a:spcAft>
                <a:spcPts val="0"/>
              </a:spcAft>
              <a:buSzPts val="3027"/>
              <a:buNone/>
            </a:pPr>
            <a:br>
              <a:rPr lang="en-GB" dirty="0"/>
            </a:br>
            <a:endParaRPr dirty="0"/>
          </a:p>
        </p:txBody>
      </p:sp>
      <p:pic>
        <p:nvPicPr>
          <p:cNvPr id="180" name="Google Shape;180;p22" descr="BSU + Transform-ED + Parter logos"/>
          <p:cNvPicPr preferRelativeResize="0"/>
          <p:nvPr/>
        </p:nvPicPr>
        <p:blipFill>
          <a:blip r:embed="rId4">
            <a:alphaModFix/>
          </a:blip>
          <a:stretch>
            <a:fillRect/>
          </a:stretch>
        </p:blipFill>
        <p:spPr>
          <a:xfrm>
            <a:off x="0" y="5651348"/>
            <a:ext cx="9144002" cy="1206654"/>
          </a:xfrm>
          <a:prstGeom prst="rect">
            <a:avLst/>
          </a:prstGeom>
          <a:noFill/>
          <a:ln>
            <a:noFill/>
          </a:ln>
        </p:spPr>
      </p:pic>
      <p:pic>
        <p:nvPicPr>
          <p:cNvPr id="181" name="Google Shape;181;p22">
            <a:extLst>
              <a:ext uri="{C183D7F6-B498-43B3-948B-1728B52AA6E4}">
                <adec:decorative xmlns:adec="http://schemas.microsoft.com/office/drawing/2017/decorative" val="1"/>
              </a:ext>
            </a:extLst>
          </p:cNvPr>
          <p:cNvPicPr preferRelativeResize="0"/>
          <p:nvPr/>
        </p:nvPicPr>
        <p:blipFill>
          <a:blip r:embed="rId4">
            <a:alphaModFix/>
          </a:blip>
          <a:stretch>
            <a:fillRect/>
          </a:stretch>
        </p:blipFill>
        <p:spPr>
          <a:xfrm>
            <a:off x="0" y="5651348"/>
            <a:ext cx="9144002" cy="1206654"/>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showMasterSp="0">
  <p:cSld>
    <p:bg>
      <p:bgPr>
        <a:blipFill>
          <a:blip r:embed="rId3">
            <a:alphaModFix/>
          </a:blip>
          <a:stretch>
            <a:fillRect/>
          </a:stretch>
        </a:blipFill>
        <a:effectLst/>
      </p:bgPr>
    </p:bg>
    <p:spTree>
      <p:nvGrpSpPr>
        <p:cNvPr id="1" name="Shape 185"/>
        <p:cNvGrpSpPr/>
        <p:nvPr/>
      </p:nvGrpSpPr>
      <p:grpSpPr>
        <a:xfrm>
          <a:off x="0" y="0"/>
          <a:ext cx="0" cy="0"/>
          <a:chOff x="0" y="0"/>
          <a:chExt cx="0" cy="0"/>
        </a:xfrm>
      </p:grpSpPr>
      <p:sp>
        <p:nvSpPr>
          <p:cNvPr id="188" name="Google Shape;188;p23"/>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Clr>
                <a:schemeClr val="dk1"/>
              </a:buClr>
              <a:buSzPts val="1800"/>
              <a:buNone/>
            </a:pPr>
            <a:r>
              <a:rPr lang="en-GB" b="1">
                <a:latin typeface="Arial"/>
                <a:ea typeface="Arial"/>
                <a:cs typeface="Arial"/>
                <a:sym typeface="Arial"/>
              </a:rPr>
              <a:t>Sustainability</a:t>
            </a:r>
            <a:endParaRPr b="1">
              <a:latin typeface="Arial"/>
              <a:ea typeface="Arial"/>
              <a:cs typeface="Arial"/>
              <a:sym typeface="Arial"/>
            </a:endParaRPr>
          </a:p>
        </p:txBody>
      </p:sp>
      <p:sp>
        <p:nvSpPr>
          <p:cNvPr id="190" name="Google Shape;190;p23"/>
          <p:cNvSpPr/>
          <p:nvPr/>
        </p:nvSpPr>
        <p:spPr>
          <a:xfrm>
            <a:off x="457200" y="1596912"/>
            <a:ext cx="1978701" cy="1439055"/>
          </a:xfrm>
          <a:prstGeom prst="roundRect">
            <a:avLst>
              <a:gd name="adj" fmla="val 16667"/>
            </a:avLst>
          </a:prstGeom>
          <a:solidFill>
            <a:srgbClr val="17365D"/>
          </a:solidFill>
          <a:ln w="25400" cap="flat" cmpd="sng">
            <a:solidFill>
              <a:srgbClr val="17365D"/>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GB" sz="1400" b="0" i="0" u="none" strike="noStrike" cap="none">
                <a:solidFill>
                  <a:schemeClr val="lt1"/>
                </a:solidFill>
                <a:latin typeface="Arial"/>
                <a:ea typeface="Arial"/>
                <a:cs typeface="Arial"/>
                <a:sym typeface="Arial"/>
              </a:rPr>
              <a:t>SUSTAINABILITY</a:t>
            </a:r>
            <a:endParaRPr/>
          </a:p>
        </p:txBody>
      </p:sp>
      <p:sp>
        <p:nvSpPr>
          <p:cNvPr id="189" name="Google Shape;189;p23"/>
          <p:cNvSpPr txBox="1">
            <a:spLocks noGrp="1"/>
          </p:cNvSpPr>
          <p:nvPr>
            <p:ph type="body" idx="2"/>
          </p:nvPr>
        </p:nvSpPr>
        <p:spPr>
          <a:xfrm>
            <a:off x="3072984" y="1596912"/>
            <a:ext cx="5224933" cy="4525963"/>
          </a:xfrm>
          <a:prstGeom prst="rect">
            <a:avLst/>
          </a:prstGeom>
          <a:noFill/>
          <a:ln>
            <a:noFill/>
          </a:ln>
        </p:spPr>
        <p:txBody>
          <a:bodyPr spcFirstLastPara="1" wrap="square" lIns="91425" tIns="45700" rIns="91425" bIns="45700" anchor="t" anchorCtr="0">
            <a:normAutofit/>
          </a:bodyPr>
          <a:lstStyle/>
          <a:p>
            <a:pPr marL="457200" lvl="0" indent="-368300" algn="l" rtl="0">
              <a:lnSpc>
                <a:spcPct val="100000"/>
              </a:lnSpc>
              <a:spcBef>
                <a:spcPts val="560"/>
              </a:spcBef>
              <a:spcAft>
                <a:spcPts val="0"/>
              </a:spcAft>
              <a:buSzPts val="2200"/>
              <a:buChar char="•"/>
            </a:pPr>
            <a:r>
              <a:rPr lang="en-GB" sz="2200" i="0">
                <a:solidFill>
                  <a:srgbClr val="3C3C3C"/>
                </a:solidFill>
                <a:latin typeface="Arial"/>
                <a:ea typeface="Arial"/>
                <a:cs typeface="Arial"/>
                <a:sym typeface="Arial"/>
              </a:rPr>
              <a:t>My teaching and learning activities have identified the UN Sustainable Development Goals that are most relevant to this context.</a:t>
            </a:r>
            <a:endParaRPr sz="2200" i="0">
              <a:solidFill>
                <a:srgbClr val="3C3C3C"/>
              </a:solidFill>
              <a:latin typeface="Arial"/>
              <a:ea typeface="Arial"/>
              <a:cs typeface="Arial"/>
              <a:sym typeface="Arial"/>
            </a:endParaRPr>
          </a:p>
          <a:p>
            <a:pPr marL="457200" lvl="0" indent="0" algn="l" rtl="0">
              <a:lnSpc>
                <a:spcPct val="100000"/>
              </a:lnSpc>
              <a:spcBef>
                <a:spcPts val="560"/>
              </a:spcBef>
              <a:spcAft>
                <a:spcPts val="0"/>
              </a:spcAft>
              <a:buNone/>
            </a:pPr>
            <a:endParaRPr sz="2200">
              <a:solidFill>
                <a:srgbClr val="3C3C3C"/>
              </a:solidFill>
              <a:latin typeface="Arial"/>
              <a:ea typeface="Arial"/>
              <a:cs typeface="Arial"/>
              <a:sym typeface="Arial"/>
            </a:endParaRPr>
          </a:p>
          <a:p>
            <a:pPr marL="457200" lvl="0" indent="-368300" algn="l" rtl="0">
              <a:lnSpc>
                <a:spcPct val="100000"/>
              </a:lnSpc>
              <a:spcBef>
                <a:spcPts val="1385"/>
              </a:spcBef>
              <a:spcAft>
                <a:spcPts val="0"/>
              </a:spcAft>
              <a:buSzPts val="2200"/>
              <a:buChar char="•"/>
            </a:pPr>
            <a:r>
              <a:rPr lang="en-GB" sz="2200" i="0">
                <a:solidFill>
                  <a:srgbClr val="3C3C3C"/>
                </a:solidFill>
                <a:latin typeface="Arial"/>
                <a:ea typeface="Arial"/>
                <a:cs typeface="Arial"/>
                <a:sym typeface="Arial"/>
              </a:rPr>
              <a:t>Sustainability literacy is embedded within my teaching and learning activities. </a:t>
            </a:r>
            <a:endParaRPr sz="2200">
              <a:latin typeface="Arial"/>
              <a:ea typeface="Arial"/>
              <a:cs typeface="Arial"/>
              <a:sym typeface="Arial"/>
            </a:endParaRPr>
          </a:p>
          <a:p>
            <a:pPr marL="50800" lvl="0" indent="0" algn="l" rtl="0">
              <a:lnSpc>
                <a:spcPct val="100000"/>
              </a:lnSpc>
              <a:spcBef>
                <a:spcPts val="1385"/>
              </a:spcBef>
              <a:spcAft>
                <a:spcPts val="0"/>
              </a:spcAft>
              <a:buSzPts val="3027"/>
              <a:buNone/>
            </a:pPr>
            <a:br>
              <a:rPr lang="en-GB"/>
            </a:br>
            <a:endParaRPr/>
          </a:p>
        </p:txBody>
      </p:sp>
      <p:pic>
        <p:nvPicPr>
          <p:cNvPr id="191" name="Google Shape;191;p23" descr="BSU + Transform-ED + Parter logos"/>
          <p:cNvPicPr preferRelativeResize="0"/>
          <p:nvPr/>
        </p:nvPicPr>
        <p:blipFill>
          <a:blip r:embed="rId4">
            <a:alphaModFix/>
          </a:blip>
          <a:stretch>
            <a:fillRect/>
          </a:stretch>
        </p:blipFill>
        <p:spPr>
          <a:xfrm>
            <a:off x="0" y="5651348"/>
            <a:ext cx="9144002" cy="1206654"/>
          </a:xfrm>
          <a:prstGeom prst="rect">
            <a:avLst/>
          </a:prstGeom>
          <a:noFill/>
          <a:ln>
            <a:noFill/>
          </a:ln>
        </p:spPr>
      </p:pic>
      <p:pic>
        <p:nvPicPr>
          <p:cNvPr id="192" name="Google Shape;192;p23">
            <a:extLst>
              <a:ext uri="{C183D7F6-B498-43B3-948B-1728B52AA6E4}">
                <adec:decorative xmlns:adec="http://schemas.microsoft.com/office/drawing/2017/decorative" val="1"/>
              </a:ext>
            </a:extLst>
          </p:cNvPr>
          <p:cNvPicPr preferRelativeResize="0"/>
          <p:nvPr/>
        </p:nvPicPr>
        <p:blipFill>
          <a:blip r:embed="rId4">
            <a:alphaModFix/>
          </a:blip>
          <a:stretch>
            <a:fillRect/>
          </a:stretch>
        </p:blipFill>
        <p:spPr>
          <a:xfrm>
            <a:off x="0" y="5651348"/>
            <a:ext cx="9144002" cy="1206654"/>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showMasterSp="0">
  <p:cSld>
    <p:bg>
      <p:bgPr>
        <a:blipFill>
          <a:blip r:embed="rId3">
            <a:alphaModFix/>
          </a:blip>
          <a:stretch>
            <a:fillRect/>
          </a:stretch>
        </a:blipFill>
        <a:effectLst/>
      </p:bgPr>
    </p:bg>
    <p:spTree>
      <p:nvGrpSpPr>
        <p:cNvPr id="1" name="Shape 196"/>
        <p:cNvGrpSpPr/>
        <p:nvPr/>
      </p:nvGrpSpPr>
      <p:grpSpPr>
        <a:xfrm>
          <a:off x="0" y="0"/>
          <a:ext cx="0" cy="0"/>
          <a:chOff x="0" y="0"/>
          <a:chExt cx="0" cy="0"/>
        </a:xfrm>
      </p:grpSpPr>
      <p:sp>
        <p:nvSpPr>
          <p:cNvPr id="201" name="Google Shape;201;p24"/>
          <p:cNvSpPr txBox="1">
            <a:spLocks noGrp="1"/>
          </p:cNvSpPr>
          <p:nvPr>
            <p:ph type="title"/>
          </p:nvPr>
        </p:nvSpPr>
        <p:spPr>
          <a:xfrm>
            <a:off x="206477" y="116000"/>
            <a:ext cx="8642555" cy="1143000"/>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Clr>
                <a:schemeClr val="dk1"/>
              </a:buClr>
              <a:buSzPts val="1800"/>
              <a:buNone/>
            </a:pPr>
            <a:r>
              <a:rPr lang="en-GB" b="1" dirty="0">
                <a:latin typeface="Arial"/>
                <a:ea typeface="Arial"/>
                <a:cs typeface="Arial"/>
                <a:sym typeface="Arial"/>
              </a:rPr>
              <a:t>Curiosity Driven Pedagogies (1)</a:t>
            </a:r>
            <a:endParaRPr b="1" dirty="0">
              <a:latin typeface="Arial"/>
              <a:ea typeface="Arial"/>
              <a:cs typeface="Arial"/>
              <a:sym typeface="Arial"/>
            </a:endParaRPr>
          </a:p>
        </p:txBody>
      </p:sp>
      <p:sp>
        <p:nvSpPr>
          <p:cNvPr id="199" name="Google Shape;199;p24"/>
          <p:cNvSpPr/>
          <p:nvPr/>
        </p:nvSpPr>
        <p:spPr>
          <a:xfrm>
            <a:off x="1386225" y="1563801"/>
            <a:ext cx="6316164" cy="3322080"/>
          </a:xfrm>
          <a:prstGeom prst="irregularSeal1">
            <a:avLst/>
          </a:prstGeom>
          <a:solidFill>
            <a:schemeClr val="lt2"/>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sz="2600" b="1"/>
              <a:t>What are you curious about? </a:t>
            </a:r>
            <a:endParaRPr sz="2600" b="1"/>
          </a:p>
        </p:txBody>
      </p:sp>
      <p:pic>
        <p:nvPicPr>
          <p:cNvPr id="200" name="Google Shape;200;p24" descr="BSU + Transform-ED + Parter logos&#10;"/>
          <p:cNvPicPr preferRelativeResize="0"/>
          <p:nvPr/>
        </p:nvPicPr>
        <p:blipFill rotWithShape="1">
          <a:blip r:embed="rId4">
            <a:alphaModFix/>
          </a:blip>
          <a:srcRect r="517"/>
          <a:stretch/>
        </p:blipFill>
        <p:spPr>
          <a:xfrm>
            <a:off x="0" y="5643925"/>
            <a:ext cx="9151200" cy="124545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showMasterSp="0">
  <p:cSld>
    <p:bg>
      <p:bgPr>
        <a:blipFill>
          <a:blip r:embed="rId3">
            <a:alphaModFix/>
          </a:blip>
          <a:stretch>
            <a:fillRect/>
          </a:stretch>
        </a:blipFill>
        <a:effectLst/>
      </p:bgPr>
    </p:bg>
    <p:spTree>
      <p:nvGrpSpPr>
        <p:cNvPr id="1" name="Shape 205"/>
        <p:cNvGrpSpPr/>
        <p:nvPr/>
      </p:nvGrpSpPr>
      <p:grpSpPr>
        <a:xfrm>
          <a:off x="0" y="0"/>
          <a:ext cx="0" cy="0"/>
          <a:chOff x="0" y="0"/>
          <a:chExt cx="0" cy="0"/>
        </a:xfrm>
      </p:grpSpPr>
      <p:sp>
        <p:nvSpPr>
          <p:cNvPr id="209" name="Google Shape;209;p25"/>
          <p:cNvSpPr txBox="1">
            <a:spLocks noGrp="1"/>
          </p:cNvSpPr>
          <p:nvPr>
            <p:ph type="title"/>
          </p:nvPr>
        </p:nvSpPr>
        <p:spPr>
          <a:xfrm>
            <a:off x="449705" y="116010"/>
            <a:ext cx="5928000" cy="1143000"/>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Clr>
                <a:schemeClr val="dk1"/>
              </a:buClr>
              <a:buSzPts val="1800"/>
              <a:buNone/>
            </a:pPr>
            <a:r>
              <a:rPr lang="en-GB" b="1" dirty="0">
                <a:latin typeface="Arial"/>
                <a:ea typeface="Arial"/>
                <a:cs typeface="Arial"/>
                <a:sym typeface="Arial"/>
              </a:rPr>
              <a:t>Make it yours (3)</a:t>
            </a:r>
            <a:endParaRPr b="1" dirty="0"/>
          </a:p>
        </p:txBody>
      </p:sp>
      <p:graphicFrame>
        <p:nvGraphicFramePr>
          <p:cNvPr id="207" name="Google Shape;207;p25"/>
          <p:cNvGraphicFramePr/>
          <p:nvPr/>
        </p:nvGraphicFramePr>
        <p:xfrm>
          <a:off x="524655" y="1409075"/>
          <a:ext cx="7959750" cy="3556400"/>
        </p:xfrm>
        <a:graphic>
          <a:graphicData uri="http://schemas.openxmlformats.org/drawingml/2006/table">
            <a:tbl>
              <a:tblPr firstRow="1" bandRow="1">
                <a:noFill/>
                <a:tableStyleId>{C6965BB4-A8E8-4EC9-8E22-33C5C3175E15}</a:tableStyleId>
              </a:tblPr>
              <a:tblGrid>
                <a:gridCol w="2653250">
                  <a:extLst>
                    <a:ext uri="{9D8B030D-6E8A-4147-A177-3AD203B41FA5}">
                      <a16:colId xmlns:a16="http://schemas.microsoft.com/office/drawing/2014/main" val="20000"/>
                    </a:ext>
                  </a:extLst>
                </a:gridCol>
                <a:gridCol w="2653250">
                  <a:extLst>
                    <a:ext uri="{9D8B030D-6E8A-4147-A177-3AD203B41FA5}">
                      <a16:colId xmlns:a16="http://schemas.microsoft.com/office/drawing/2014/main" val="20001"/>
                    </a:ext>
                  </a:extLst>
                </a:gridCol>
                <a:gridCol w="2653250">
                  <a:extLst>
                    <a:ext uri="{9D8B030D-6E8A-4147-A177-3AD203B41FA5}">
                      <a16:colId xmlns:a16="http://schemas.microsoft.com/office/drawing/2014/main" val="20002"/>
                    </a:ext>
                  </a:extLst>
                </a:gridCol>
              </a:tblGrid>
              <a:tr h="684000">
                <a:tc>
                  <a:txBody>
                    <a:bodyPr/>
                    <a:lstStyle/>
                    <a:p>
                      <a:pPr marL="0" marR="0" lvl="0" indent="0" algn="ctr" rtl="0">
                        <a:lnSpc>
                          <a:spcPct val="100000"/>
                        </a:lnSpc>
                        <a:spcBef>
                          <a:spcPts val="0"/>
                        </a:spcBef>
                        <a:spcAft>
                          <a:spcPts val="0"/>
                        </a:spcAft>
                        <a:buNone/>
                      </a:pPr>
                      <a:r>
                        <a:rPr lang="en-GB" sz="2400" u="none" strike="noStrike" cap="none"/>
                        <a:t>Campus</a:t>
                      </a:r>
                      <a:endParaRPr/>
                    </a:p>
                  </a:txBody>
                  <a:tcPr marL="91450" marR="91450" marT="45725" marB="45725"/>
                </a:tc>
                <a:tc>
                  <a:txBody>
                    <a:bodyPr/>
                    <a:lstStyle/>
                    <a:p>
                      <a:pPr marL="0" marR="0" lvl="0" indent="0" algn="ctr" rtl="0">
                        <a:lnSpc>
                          <a:spcPct val="100000"/>
                        </a:lnSpc>
                        <a:spcBef>
                          <a:spcPts val="0"/>
                        </a:spcBef>
                        <a:spcAft>
                          <a:spcPts val="0"/>
                        </a:spcAft>
                        <a:buNone/>
                      </a:pPr>
                      <a:r>
                        <a:rPr lang="en-GB" sz="2400" u="none" strike="noStrike" cap="none"/>
                        <a:t>Curriculum</a:t>
                      </a:r>
                      <a:endParaRPr/>
                    </a:p>
                  </a:txBody>
                  <a:tcPr marL="91450" marR="91450" marT="45725" marB="45725"/>
                </a:tc>
                <a:tc>
                  <a:txBody>
                    <a:bodyPr/>
                    <a:lstStyle/>
                    <a:p>
                      <a:pPr marL="0" marR="0" lvl="0" indent="0" algn="ctr" rtl="0">
                        <a:lnSpc>
                          <a:spcPct val="100000"/>
                        </a:lnSpc>
                        <a:spcBef>
                          <a:spcPts val="0"/>
                        </a:spcBef>
                        <a:spcAft>
                          <a:spcPts val="0"/>
                        </a:spcAft>
                        <a:buNone/>
                      </a:pPr>
                      <a:r>
                        <a:rPr lang="en-GB" sz="2400" u="none" strike="noStrike" cap="none"/>
                        <a:t>Community</a:t>
                      </a:r>
                      <a:endParaRPr/>
                    </a:p>
                  </a:txBody>
                  <a:tcPr marL="91450" marR="91450" marT="45725" marB="45725"/>
                </a:tc>
                <a:extLst>
                  <a:ext uri="{0D108BD9-81ED-4DB2-BD59-A6C34878D82A}">
                    <a16:rowId xmlns:a16="http://schemas.microsoft.com/office/drawing/2014/main" val="10000"/>
                  </a:ext>
                </a:extLst>
              </a:tr>
              <a:tr h="2872400">
                <a:tc>
                  <a:txBody>
                    <a:bodyPr/>
                    <a:lstStyle/>
                    <a:p>
                      <a:pPr marL="0" marR="0" lvl="0" indent="0" algn="l" rtl="0">
                        <a:lnSpc>
                          <a:spcPct val="100000"/>
                        </a:lnSpc>
                        <a:spcBef>
                          <a:spcPts val="0"/>
                        </a:spcBef>
                        <a:spcAft>
                          <a:spcPts val="0"/>
                        </a:spcAft>
                        <a:buNone/>
                      </a:pPr>
                      <a:endParaRPr sz="2400" u="none" strike="noStrike" cap="none"/>
                    </a:p>
                  </a:txBody>
                  <a:tcPr marL="91450" marR="91450" marT="45725" marB="45725"/>
                </a:tc>
                <a:tc>
                  <a:txBody>
                    <a:bodyPr/>
                    <a:lstStyle/>
                    <a:p>
                      <a:pPr marL="0" marR="0" lvl="0" indent="0" algn="l" rtl="0">
                        <a:lnSpc>
                          <a:spcPct val="100000"/>
                        </a:lnSpc>
                        <a:spcBef>
                          <a:spcPts val="0"/>
                        </a:spcBef>
                        <a:spcAft>
                          <a:spcPts val="0"/>
                        </a:spcAft>
                        <a:buNone/>
                      </a:pPr>
                      <a:endParaRPr sz="2400" u="none" strike="noStrike" cap="none"/>
                    </a:p>
                  </a:txBody>
                  <a:tcPr marL="91450" marR="91450" marT="45725" marB="45725"/>
                </a:tc>
                <a:tc>
                  <a:txBody>
                    <a:bodyPr/>
                    <a:lstStyle/>
                    <a:p>
                      <a:pPr marL="0" marR="0" lvl="0" indent="0" algn="l" rtl="0">
                        <a:lnSpc>
                          <a:spcPct val="100000"/>
                        </a:lnSpc>
                        <a:spcBef>
                          <a:spcPts val="0"/>
                        </a:spcBef>
                        <a:spcAft>
                          <a:spcPts val="0"/>
                        </a:spcAft>
                        <a:buNone/>
                      </a:pPr>
                      <a:endParaRPr sz="2400" u="none" strike="noStrike" cap="none" dirty="0"/>
                    </a:p>
                  </a:txBody>
                  <a:tcPr marL="91450" marR="91450" marT="45725" marB="45725"/>
                </a:tc>
                <a:extLst>
                  <a:ext uri="{0D108BD9-81ED-4DB2-BD59-A6C34878D82A}">
                    <a16:rowId xmlns:a16="http://schemas.microsoft.com/office/drawing/2014/main" val="10001"/>
                  </a:ext>
                </a:extLst>
              </a:tr>
            </a:tbl>
          </a:graphicData>
        </a:graphic>
      </p:graphicFrame>
      <p:pic>
        <p:nvPicPr>
          <p:cNvPr id="210" name="Google Shape;210;p25" descr="BSU + Transform-ED + Parter logos&#10;"/>
          <p:cNvPicPr preferRelativeResize="0"/>
          <p:nvPr/>
        </p:nvPicPr>
        <p:blipFill rotWithShape="1">
          <a:blip r:embed="rId4">
            <a:alphaModFix/>
          </a:blip>
          <a:srcRect r="517"/>
          <a:stretch/>
        </p:blipFill>
        <p:spPr>
          <a:xfrm>
            <a:off x="0" y="5643925"/>
            <a:ext cx="9151200" cy="124545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showMasterSp="0">
  <p:cSld>
    <p:bg>
      <p:bgPr>
        <a:blipFill>
          <a:blip r:embed="rId3">
            <a:alphaModFix/>
          </a:blip>
          <a:stretch>
            <a:fillRect/>
          </a:stretch>
        </a:blipFill>
        <a:effectLst/>
      </p:bgPr>
    </p:bg>
    <p:spTree>
      <p:nvGrpSpPr>
        <p:cNvPr id="1" name="Shape 214"/>
        <p:cNvGrpSpPr/>
        <p:nvPr/>
      </p:nvGrpSpPr>
      <p:grpSpPr>
        <a:xfrm>
          <a:off x="0" y="0"/>
          <a:ext cx="0" cy="0"/>
          <a:chOff x="0" y="0"/>
          <a:chExt cx="0" cy="0"/>
        </a:xfrm>
      </p:grpSpPr>
      <p:sp>
        <p:nvSpPr>
          <p:cNvPr id="217" name="Google Shape;217;p26"/>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Clr>
                <a:schemeClr val="dk1"/>
              </a:buClr>
              <a:buSzPts val="1800"/>
              <a:buNone/>
            </a:pPr>
            <a:r>
              <a:rPr lang="en-GB" b="1">
                <a:latin typeface="Arial"/>
                <a:ea typeface="Arial"/>
                <a:cs typeface="Arial"/>
                <a:sym typeface="Arial"/>
              </a:rPr>
              <a:t>Digital Fluency</a:t>
            </a:r>
            <a:endParaRPr b="1">
              <a:latin typeface="Arial"/>
              <a:ea typeface="Arial"/>
              <a:cs typeface="Arial"/>
              <a:sym typeface="Arial"/>
            </a:endParaRPr>
          </a:p>
        </p:txBody>
      </p:sp>
      <p:sp>
        <p:nvSpPr>
          <p:cNvPr id="219" name="Google Shape;219;p26"/>
          <p:cNvSpPr/>
          <p:nvPr/>
        </p:nvSpPr>
        <p:spPr>
          <a:xfrm>
            <a:off x="457200" y="1596912"/>
            <a:ext cx="1978800" cy="1439100"/>
          </a:xfrm>
          <a:prstGeom prst="roundRect">
            <a:avLst>
              <a:gd name="adj" fmla="val 16667"/>
            </a:avLst>
          </a:prstGeom>
          <a:solidFill>
            <a:srgbClr val="17365D"/>
          </a:solidFill>
          <a:ln w="25400" cap="flat" cmpd="sng">
            <a:solidFill>
              <a:srgbClr val="17365D"/>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GB" sz="1400" b="0" i="0" u="none" strike="noStrike" cap="none">
                <a:solidFill>
                  <a:schemeClr val="lt1"/>
                </a:solidFill>
                <a:latin typeface="Arial"/>
                <a:ea typeface="Arial"/>
                <a:cs typeface="Arial"/>
                <a:sym typeface="Arial"/>
              </a:rPr>
              <a:t>DIGITAL FLUENCY</a:t>
            </a:r>
            <a:endParaRPr/>
          </a:p>
        </p:txBody>
      </p:sp>
      <p:sp>
        <p:nvSpPr>
          <p:cNvPr id="218" name="Google Shape;218;p26"/>
          <p:cNvSpPr txBox="1">
            <a:spLocks noGrp="1"/>
          </p:cNvSpPr>
          <p:nvPr>
            <p:ph type="body" idx="2"/>
          </p:nvPr>
        </p:nvSpPr>
        <p:spPr>
          <a:xfrm>
            <a:off x="2959850" y="1596900"/>
            <a:ext cx="6184200" cy="4526100"/>
          </a:xfrm>
          <a:prstGeom prst="rect">
            <a:avLst/>
          </a:prstGeom>
          <a:noFill/>
          <a:ln>
            <a:noFill/>
          </a:ln>
        </p:spPr>
        <p:txBody>
          <a:bodyPr spcFirstLastPara="1" wrap="square" lIns="91425" tIns="45700" rIns="91425" bIns="45700" anchor="t" anchorCtr="0">
            <a:normAutofit/>
          </a:bodyPr>
          <a:lstStyle/>
          <a:p>
            <a:pPr marL="457200" lvl="0" indent="-368300" algn="l" rtl="0">
              <a:lnSpc>
                <a:spcPct val="100000"/>
              </a:lnSpc>
              <a:spcBef>
                <a:spcPts val="560"/>
              </a:spcBef>
              <a:spcAft>
                <a:spcPts val="0"/>
              </a:spcAft>
              <a:buSzPts val="2200"/>
              <a:buChar char="•"/>
            </a:pPr>
            <a:r>
              <a:rPr lang="en-GB" sz="2200" i="0">
                <a:solidFill>
                  <a:srgbClr val="3C3C3C"/>
                </a:solidFill>
                <a:latin typeface="Arial"/>
                <a:ea typeface="Arial"/>
                <a:cs typeface="Arial"/>
                <a:sym typeface="Arial"/>
              </a:rPr>
              <a:t>My students use and experience relevant and appropriate digital technologies.</a:t>
            </a:r>
            <a:endParaRPr sz="2200">
              <a:latin typeface="Arial"/>
              <a:ea typeface="Arial"/>
              <a:cs typeface="Arial"/>
              <a:sym typeface="Arial"/>
            </a:endParaRPr>
          </a:p>
          <a:p>
            <a:pPr marL="457200" lvl="0" indent="-368300" algn="l" rtl="0">
              <a:lnSpc>
                <a:spcPct val="100000"/>
              </a:lnSpc>
              <a:spcBef>
                <a:spcPts val="1385"/>
              </a:spcBef>
              <a:spcAft>
                <a:spcPts val="0"/>
              </a:spcAft>
              <a:buSzPts val="2200"/>
              <a:buChar char="•"/>
            </a:pPr>
            <a:r>
              <a:rPr lang="en-GB" sz="2200" i="0">
                <a:solidFill>
                  <a:srgbClr val="3C3C3C"/>
                </a:solidFill>
                <a:latin typeface="Arial"/>
                <a:ea typeface="Arial"/>
                <a:cs typeface="Arial"/>
                <a:sym typeface="Arial"/>
              </a:rPr>
              <a:t>My students understand the digital competencies they need and are encouraged to continually develop them.</a:t>
            </a:r>
            <a:endParaRPr sz="2200">
              <a:latin typeface="Arial"/>
              <a:ea typeface="Arial"/>
              <a:cs typeface="Arial"/>
              <a:sym typeface="Arial"/>
            </a:endParaRPr>
          </a:p>
          <a:p>
            <a:pPr marL="457200" lvl="0" indent="-368300" algn="l" rtl="0">
              <a:lnSpc>
                <a:spcPct val="100000"/>
              </a:lnSpc>
              <a:spcBef>
                <a:spcPts val="1385"/>
              </a:spcBef>
              <a:spcAft>
                <a:spcPts val="0"/>
              </a:spcAft>
              <a:buSzPts val="2200"/>
              <a:buChar char="•"/>
            </a:pPr>
            <a:r>
              <a:rPr lang="en-GB" sz="2200" i="0">
                <a:solidFill>
                  <a:srgbClr val="3C3C3C"/>
                </a:solidFill>
                <a:latin typeface="Arial"/>
                <a:ea typeface="Arial"/>
                <a:cs typeface="Arial"/>
                <a:sym typeface="Arial"/>
              </a:rPr>
              <a:t>My teaching and learning activities effectively uses the Virtual Learning Environment </a:t>
            </a:r>
            <a:r>
              <a:rPr lang="en-GB" sz="2200">
                <a:solidFill>
                  <a:srgbClr val="3C3C3C"/>
                </a:solidFill>
                <a:latin typeface="Arial"/>
                <a:ea typeface="Arial"/>
                <a:cs typeface="Arial"/>
                <a:sym typeface="Arial"/>
              </a:rPr>
              <a:t>(or equivalent) to provide </a:t>
            </a:r>
            <a:r>
              <a:rPr lang="en-GB" sz="2200" i="0">
                <a:solidFill>
                  <a:srgbClr val="3C3C3C"/>
                </a:solidFill>
                <a:latin typeface="Arial"/>
                <a:ea typeface="Arial"/>
                <a:cs typeface="Arial"/>
                <a:sym typeface="Arial"/>
              </a:rPr>
              <a:t>a coherent and consistent blended learning experience for our students.</a:t>
            </a:r>
            <a:endParaRPr sz="2200">
              <a:latin typeface="Arial"/>
              <a:ea typeface="Arial"/>
              <a:cs typeface="Arial"/>
              <a:sym typeface="Arial"/>
            </a:endParaRPr>
          </a:p>
          <a:p>
            <a:pPr marL="50800" lvl="0" indent="0" algn="l" rtl="0">
              <a:lnSpc>
                <a:spcPct val="100000"/>
              </a:lnSpc>
              <a:spcBef>
                <a:spcPts val="1385"/>
              </a:spcBef>
              <a:spcAft>
                <a:spcPts val="825"/>
              </a:spcAft>
              <a:buSzPts val="3294"/>
              <a:buNone/>
            </a:pPr>
            <a:endParaRPr/>
          </a:p>
        </p:txBody>
      </p:sp>
      <p:pic>
        <p:nvPicPr>
          <p:cNvPr id="220" name="Google Shape;220;p26" descr="BSU + Transform-ED + Parter logos"/>
          <p:cNvPicPr preferRelativeResize="0"/>
          <p:nvPr/>
        </p:nvPicPr>
        <p:blipFill>
          <a:blip r:embed="rId4">
            <a:alphaModFix/>
          </a:blip>
          <a:stretch>
            <a:fillRect/>
          </a:stretch>
        </p:blipFill>
        <p:spPr>
          <a:xfrm>
            <a:off x="0" y="5651348"/>
            <a:ext cx="9144002" cy="1206654"/>
          </a:xfrm>
          <a:prstGeom prst="rect">
            <a:avLst/>
          </a:prstGeom>
          <a:noFill/>
          <a:ln>
            <a:noFill/>
          </a:ln>
        </p:spPr>
      </p:pic>
      <p:pic>
        <p:nvPicPr>
          <p:cNvPr id="221" name="Google Shape;221;p26">
            <a:extLst>
              <a:ext uri="{C183D7F6-B498-43B3-948B-1728B52AA6E4}">
                <adec:decorative xmlns:adec="http://schemas.microsoft.com/office/drawing/2017/decorative" val="1"/>
              </a:ext>
            </a:extLst>
          </p:cNvPr>
          <p:cNvPicPr preferRelativeResize="0"/>
          <p:nvPr/>
        </p:nvPicPr>
        <p:blipFill>
          <a:blip r:embed="rId4">
            <a:alphaModFix/>
          </a:blip>
          <a:stretch>
            <a:fillRect/>
          </a:stretch>
        </p:blipFill>
        <p:spPr>
          <a:xfrm>
            <a:off x="0" y="5651348"/>
            <a:ext cx="9144002" cy="1206654"/>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showMasterSp="0">
  <p:cSld>
    <p:bg>
      <p:bgPr>
        <a:blipFill>
          <a:blip r:embed="rId3">
            <a:alphaModFix/>
          </a:blip>
          <a:stretch>
            <a:fillRect/>
          </a:stretch>
        </a:blipFill>
        <a:effectLst/>
      </p:bgPr>
    </p:bg>
    <p:spTree>
      <p:nvGrpSpPr>
        <p:cNvPr id="1" name="Shape 225"/>
        <p:cNvGrpSpPr/>
        <p:nvPr/>
      </p:nvGrpSpPr>
      <p:grpSpPr>
        <a:xfrm>
          <a:off x="0" y="0"/>
          <a:ext cx="0" cy="0"/>
          <a:chOff x="0" y="0"/>
          <a:chExt cx="0" cy="0"/>
        </a:xfrm>
      </p:grpSpPr>
      <p:sp>
        <p:nvSpPr>
          <p:cNvPr id="226" name="Google Shape;226;p27"/>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Clr>
                <a:srgbClr val="22314E"/>
              </a:buClr>
              <a:buSzPts val="4400"/>
              <a:buFont typeface="Arial"/>
              <a:buNone/>
            </a:pPr>
            <a:r>
              <a:rPr lang="en-GB" b="1" dirty="0">
                <a:solidFill>
                  <a:schemeClr val="dk1"/>
                </a:solidFill>
                <a:latin typeface="Arial"/>
                <a:ea typeface="Arial"/>
                <a:cs typeface="Arial"/>
                <a:sym typeface="Arial"/>
              </a:rPr>
              <a:t>Student Profile</a:t>
            </a:r>
            <a:endParaRPr dirty="0">
              <a:solidFill>
                <a:schemeClr val="dk1"/>
              </a:solidFill>
            </a:endParaRPr>
          </a:p>
        </p:txBody>
      </p:sp>
      <p:sp>
        <p:nvSpPr>
          <p:cNvPr id="231" name="Google Shape;231;p27"/>
          <p:cNvSpPr/>
          <p:nvPr/>
        </p:nvSpPr>
        <p:spPr>
          <a:xfrm>
            <a:off x="457250" y="1317678"/>
            <a:ext cx="2593200" cy="1020900"/>
          </a:xfrm>
          <a:prstGeom prst="roundRect">
            <a:avLst>
              <a:gd name="adj" fmla="val 16667"/>
            </a:avLst>
          </a:prstGeom>
          <a:solidFill>
            <a:srgbClr val="E6E6E6"/>
          </a:solidFill>
          <a:ln w="9525" cap="flat" cmpd="sng">
            <a:solidFill>
              <a:srgbClr val="21364F"/>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GB" sz="2400" b="1" i="0" u="none" strike="noStrike" cap="none">
                <a:solidFill>
                  <a:schemeClr val="dk1"/>
                </a:solidFill>
              </a:rPr>
              <a:t>Demographics</a:t>
            </a:r>
            <a:endParaRPr sz="1400" b="1" i="0" u="none" strike="noStrike" cap="none">
              <a:solidFill>
                <a:schemeClr val="dk1"/>
              </a:solidFill>
            </a:endParaRPr>
          </a:p>
        </p:txBody>
      </p:sp>
      <p:sp>
        <p:nvSpPr>
          <p:cNvPr id="232" name="Google Shape;232;p27"/>
          <p:cNvSpPr/>
          <p:nvPr/>
        </p:nvSpPr>
        <p:spPr>
          <a:xfrm>
            <a:off x="3282843" y="1317678"/>
            <a:ext cx="2593200" cy="1020900"/>
          </a:xfrm>
          <a:prstGeom prst="roundRect">
            <a:avLst>
              <a:gd name="adj" fmla="val 16667"/>
            </a:avLst>
          </a:prstGeom>
          <a:solidFill>
            <a:srgbClr val="E6E6E6"/>
          </a:solidFill>
          <a:ln w="9525" cap="flat" cmpd="sng">
            <a:solidFill>
              <a:srgbClr val="21364F"/>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GB" sz="2000" b="1" i="0" u="none" strike="noStrike" cap="none">
                <a:solidFill>
                  <a:schemeClr val="dk1"/>
                </a:solidFill>
              </a:rPr>
              <a:t>Motivations and Goals</a:t>
            </a:r>
            <a:endParaRPr b="1"/>
          </a:p>
        </p:txBody>
      </p:sp>
      <p:sp>
        <p:nvSpPr>
          <p:cNvPr id="236" name="Google Shape;236;p27"/>
          <p:cNvSpPr/>
          <p:nvPr/>
        </p:nvSpPr>
        <p:spPr>
          <a:xfrm>
            <a:off x="6044753" y="1317678"/>
            <a:ext cx="2593200" cy="1020900"/>
          </a:xfrm>
          <a:prstGeom prst="roundRect">
            <a:avLst>
              <a:gd name="adj" fmla="val 16667"/>
            </a:avLst>
          </a:prstGeom>
          <a:solidFill>
            <a:srgbClr val="E6E6E6"/>
          </a:solidFill>
          <a:ln w="9525" cap="flat" cmpd="sng">
            <a:solidFill>
              <a:srgbClr val="21364F"/>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GB" sz="2000" b="1" i="0" u="none" strike="noStrike" cap="none">
                <a:solidFill>
                  <a:schemeClr val="dk1"/>
                </a:solidFill>
              </a:rPr>
              <a:t>Frustrations and Pains</a:t>
            </a:r>
            <a:endParaRPr b="1"/>
          </a:p>
        </p:txBody>
      </p:sp>
      <p:sp>
        <p:nvSpPr>
          <p:cNvPr id="229" name="Google Shape;229;p27"/>
          <p:cNvSpPr/>
          <p:nvPr/>
        </p:nvSpPr>
        <p:spPr>
          <a:xfrm>
            <a:off x="457250" y="2598835"/>
            <a:ext cx="2593200" cy="2786100"/>
          </a:xfrm>
          <a:prstGeom prst="roundRect">
            <a:avLst>
              <a:gd name="adj" fmla="val 16667"/>
            </a:avLst>
          </a:prstGeom>
          <a:solidFill>
            <a:srgbClr val="E6E6E6"/>
          </a:solidFill>
          <a:ln w="9525" cap="flat" cmpd="sng">
            <a:solidFill>
              <a:srgbClr val="21364F"/>
            </a:solidFill>
            <a:prstDash val="solid"/>
            <a:round/>
            <a:headEnd type="none" w="sm" len="sm"/>
            <a:tailEnd type="none" w="sm" len="sm"/>
          </a:ln>
        </p:spPr>
        <p:txBody>
          <a:bodyPr spcFirstLastPara="1" wrap="square" lIns="91425" tIns="45700" rIns="91425" bIns="45700" anchor="ctr" anchorCtr="0">
            <a:noAutofit/>
          </a:bodyPr>
          <a:lstStyle/>
          <a:p>
            <a:pPr marL="285750" marR="0" lvl="0" indent="-298450" algn="l" rtl="0">
              <a:lnSpc>
                <a:spcPct val="100000"/>
              </a:lnSpc>
              <a:spcBef>
                <a:spcPts val="0"/>
              </a:spcBef>
              <a:spcAft>
                <a:spcPts val="0"/>
              </a:spcAft>
              <a:buClr>
                <a:srgbClr val="000000"/>
              </a:buClr>
              <a:buSzPts val="1600"/>
              <a:buFont typeface="Arial"/>
              <a:buChar char="•"/>
            </a:pPr>
            <a:r>
              <a:rPr lang="en-GB" sz="1600" b="0" i="0" u="none" strike="noStrike" cap="none">
                <a:solidFill>
                  <a:schemeClr val="dk1"/>
                </a:solidFill>
                <a:latin typeface="Arial"/>
                <a:ea typeface="Arial"/>
                <a:cs typeface="Arial"/>
                <a:sym typeface="Arial"/>
              </a:rPr>
              <a:t>Age</a:t>
            </a:r>
            <a:endParaRPr sz="1600"/>
          </a:p>
          <a:p>
            <a:pPr marL="285750" marR="0" lvl="0" indent="-298450" algn="l" rtl="0">
              <a:lnSpc>
                <a:spcPct val="100000"/>
              </a:lnSpc>
              <a:spcBef>
                <a:spcPts val="0"/>
              </a:spcBef>
              <a:spcAft>
                <a:spcPts val="0"/>
              </a:spcAft>
              <a:buClr>
                <a:srgbClr val="000000"/>
              </a:buClr>
              <a:buSzPts val="1600"/>
              <a:buFont typeface="Arial"/>
              <a:buChar char="•"/>
            </a:pPr>
            <a:r>
              <a:rPr lang="en-GB" sz="1600" b="0" i="0" u="none" strike="noStrike" cap="none">
                <a:solidFill>
                  <a:schemeClr val="dk1"/>
                </a:solidFill>
                <a:latin typeface="Arial"/>
                <a:ea typeface="Arial"/>
                <a:cs typeface="Arial"/>
                <a:sym typeface="Arial"/>
              </a:rPr>
              <a:t>Gender</a:t>
            </a:r>
            <a:endParaRPr sz="1600"/>
          </a:p>
          <a:p>
            <a:pPr marL="285750" marR="0" lvl="0" indent="-298450" algn="l" rtl="0">
              <a:lnSpc>
                <a:spcPct val="100000"/>
              </a:lnSpc>
              <a:spcBef>
                <a:spcPts val="0"/>
              </a:spcBef>
              <a:spcAft>
                <a:spcPts val="0"/>
              </a:spcAft>
              <a:buClr>
                <a:srgbClr val="000000"/>
              </a:buClr>
              <a:buSzPts val="1600"/>
              <a:buFont typeface="Arial"/>
              <a:buChar char="•"/>
            </a:pPr>
            <a:r>
              <a:rPr lang="en-GB" sz="1600" b="0" i="0" u="none" strike="noStrike" cap="none">
                <a:solidFill>
                  <a:schemeClr val="dk1"/>
                </a:solidFill>
                <a:latin typeface="Arial"/>
                <a:ea typeface="Arial"/>
                <a:cs typeface="Arial"/>
                <a:sym typeface="Arial"/>
              </a:rPr>
              <a:t>Family situation</a:t>
            </a:r>
            <a:endParaRPr sz="1600"/>
          </a:p>
          <a:p>
            <a:pPr marL="285750" marR="0" lvl="0" indent="-298450" algn="l" rtl="0">
              <a:lnSpc>
                <a:spcPct val="100000"/>
              </a:lnSpc>
              <a:spcBef>
                <a:spcPts val="0"/>
              </a:spcBef>
              <a:spcAft>
                <a:spcPts val="0"/>
              </a:spcAft>
              <a:buClr>
                <a:srgbClr val="000000"/>
              </a:buClr>
              <a:buSzPts val="1600"/>
              <a:buFont typeface="Arial"/>
              <a:buChar char="•"/>
            </a:pPr>
            <a:r>
              <a:rPr lang="en-GB" sz="1600" b="0" i="0" u="none" strike="noStrike" cap="none">
                <a:solidFill>
                  <a:schemeClr val="dk1"/>
                </a:solidFill>
                <a:latin typeface="Arial"/>
                <a:ea typeface="Arial"/>
                <a:cs typeface="Arial"/>
                <a:sym typeface="Arial"/>
              </a:rPr>
              <a:t>Job situation</a:t>
            </a:r>
            <a:endParaRPr sz="1600"/>
          </a:p>
          <a:p>
            <a:pPr marL="285750" marR="0" lvl="0" indent="-298450" algn="l" rtl="0">
              <a:lnSpc>
                <a:spcPct val="100000"/>
              </a:lnSpc>
              <a:spcBef>
                <a:spcPts val="0"/>
              </a:spcBef>
              <a:spcAft>
                <a:spcPts val="0"/>
              </a:spcAft>
              <a:buClr>
                <a:srgbClr val="000000"/>
              </a:buClr>
              <a:buSzPts val="1600"/>
              <a:buFont typeface="Arial"/>
              <a:buChar char="•"/>
            </a:pPr>
            <a:r>
              <a:rPr lang="en-GB" sz="1600" b="0" i="0" u="none" strike="noStrike" cap="none">
                <a:solidFill>
                  <a:schemeClr val="dk1"/>
                </a:solidFill>
                <a:latin typeface="Arial"/>
                <a:ea typeface="Arial"/>
                <a:cs typeface="Arial"/>
                <a:sym typeface="Arial"/>
              </a:rPr>
              <a:t>Education</a:t>
            </a:r>
            <a:endParaRPr sz="1600"/>
          </a:p>
          <a:p>
            <a:pPr marL="285750" marR="0" lvl="0" indent="-298450" algn="l" rtl="0">
              <a:lnSpc>
                <a:spcPct val="100000"/>
              </a:lnSpc>
              <a:spcBef>
                <a:spcPts val="0"/>
              </a:spcBef>
              <a:spcAft>
                <a:spcPts val="0"/>
              </a:spcAft>
              <a:buClr>
                <a:srgbClr val="000000"/>
              </a:buClr>
              <a:buSzPts val="1600"/>
              <a:buFont typeface="Arial"/>
              <a:buChar char="•"/>
            </a:pPr>
            <a:r>
              <a:rPr lang="en-GB" sz="1600" b="0" i="0" u="none" strike="noStrike" cap="none">
                <a:solidFill>
                  <a:schemeClr val="dk1"/>
                </a:solidFill>
                <a:latin typeface="Arial"/>
                <a:ea typeface="Arial"/>
                <a:cs typeface="Arial"/>
                <a:sym typeface="Arial"/>
              </a:rPr>
              <a:t>Goals</a:t>
            </a:r>
            <a:endParaRPr sz="1600"/>
          </a:p>
          <a:p>
            <a:pPr marL="285750" marR="0" lvl="0" indent="-298450" algn="l" rtl="0">
              <a:lnSpc>
                <a:spcPct val="100000"/>
              </a:lnSpc>
              <a:spcBef>
                <a:spcPts val="0"/>
              </a:spcBef>
              <a:spcAft>
                <a:spcPts val="0"/>
              </a:spcAft>
              <a:buClr>
                <a:srgbClr val="000000"/>
              </a:buClr>
              <a:buSzPts val="1600"/>
              <a:buFont typeface="Arial"/>
              <a:buChar char="•"/>
            </a:pPr>
            <a:r>
              <a:rPr lang="en-GB" sz="1600" b="0" i="0" u="none" strike="noStrike" cap="none">
                <a:solidFill>
                  <a:schemeClr val="dk1"/>
                </a:solidFill>
                <a:latin typeface="Arial"/>
                <a:ea typeface="Arial"/>
                <a:cs typeface="Arial"/>
                <a:sym typeface="Arial"/>
              </a:rPr>
              <a:t>Personality</a:t>
            </a:r>
            <a:endParaRPr sz="1600"/>
          </a:p>
          <a:p>
            <a:pPr marL="285750" marR="0" lvl="0" indent="-298450" algn="l" rtl="0">
              <a:lnSpc>
                <a:spcPct val="100000"/>
              </a:lnSpc>
              <a:spcBef>
                <a:spcPts val="0"/>
              </a:spcBef>
              <a:spcAft>
                <a:spcPts val="0"/>
              </a:spcAft>
              <a:buClr>
                <a:srgbClr val="000000"/>
              </a:buClr>
              <a:buSzPts val="1600"/>
              <a:buFont typeface="Arial"/>
              <a:buChar char="•"/>
            </a:pPr>
            <a:r>
              <a:rPr lang="en-GB" sz="1600" b="0" i="0" u="none" strike="noStrike" cap="none">
                <a:solidFill>
                  <a:schemeClr val="dk1"/>
                </a:solidFill>
                <a:latin typeface="Arial"/>
                <a:ea typeface="Arial"/>
                <a:cs typeface="Arial"/>
                <a:sym typeface="Arial"/>
              </a:rPr>
              <a:t>Time availability</a:t>
            </a:r>
            <a:endParaRPr sz="1600"/>
          </a:p>
        </p:txBody>
      </p:sp>
      <p:sp>
        <p:nvSpPr>
          <p:cNvPr id="230" name="Google Shape;230;p27"/>
          <p:cNvSpPr/>
          <p:nvPr/>
        </p:nvSpPr>
        <p:spPr>
          <a:xfrm>
            <a:off x="3275352" y="2598835"/>
            <a:ext cx="2593200" cy="772800"/>
          </a:xfrm>
          <a:prstGeom prst="roundRect">
            <a:avLst>
              <a:gd name="adj" fmla="val 16667"/>
            </a:avLst>
          </a:prstGeom>
          <a:solidFill>
            <a:srgbClr val="E6E6E6"/>
          </a:solidFill>
          <a:ln w="9525" cap="flat" cmpd="sng">
            <a:solidFill>
              <a:srgbClr val="21364F"/>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GB" sz="2000" b="1" i="0" u="none" strike="noStrike" cap="none">
                <a:solidFill>
                  <a:schemeClr val="dk1"/>
                </a:solidFill>
              </a:rPr>
              <a:t>Digital Modes</a:t>
            </a:r>
            <a:endParaRPr b="1"/>
          </a:p>
        </p:txBody>
      </p:sp>
      <p:pic>
        <p:nvPicPr>
          <p:cNvPr id="233" name="Google Shape;233;p27">
            <a:extLst>
              <a:ext uri="{C183D7F6-B498-43B3-948B-1728B52AA6E4}">
                <adec:decorative xmlns:adec="http://schemas.microsoft.com/office/drawing/2017/decorative" val="1"/>
              </a:ext>
            </a:extLst>
          </p:cNvPr>
          <p:cNvPicPr preferRelativeResize="0"/>
          <p:nvPr/>
        </p:nvPicPr>
        <p:blipFill rotWithShape="1">
          <a:blip r:embed="rId4">
            <a:alphaModFix/>
          </a:blip>
          <a:srcRect/>
          <a:stretch/>
        </p:blipFill>
        <p:spPr>
          <a:xfrm>
            <a:off x="3275352" y="3638407"/>
            <a:ext cx="914400" cy="914400"/>
          </a:xfrm>
          <a:prstGeom prst="rect">
            <a:avLst/>
          </a:prstGeom>
          <a:noFill/>
          <a:ln>
            <a:noFill/>
          </a:ln>
        </p:spPr>
      </p:pic>
      <p:pic>
        <p:nvPicPr>
          <p:cNvPr id="234" name="Google Shape;234;p27">
            <a:extLst>
              <a:ext uri="{C183D7F6-B498-43B3-948B-1728B52AA6E4}">
                <adec:decorative xmlns:adec="http://schemas.microsoft.com/office/drawing/2017/decorative" val="1"/>
              </a:ext>
            </a:extLst>
          </p:cNvPr>
          <p:cNvPicPr preferRelativeResize="0"/>
          <p:nvPr/>
        </p:nvPicPr>
        <p:blipFill rotWithShape="1">
          <a:blip r:embed="rId5">
            <a:alphaModFix/>
          </a:blip>
          <a:srcRect/>
          <a:stretch/>
        </p:blipFill>
        <p:spPr>
          <a:xfrm>
            <a:off x="4114800" y="3586566"/>
            <a:ext cx="914400" cy="914400"/>
          </a:xfrm>
          <a:prstGeom prst="rect">
            <a:avLst/>
          </a:prstGeom>
          <a:noFill/>
          <a:ln>
            <a:noFill/>
          </a:ln>
        </p:spPr>
      </p:pic>
      <p:pic>
        <p:nvPicPr>
          <p:cNvPr id="235" name="Google Shape;235;p27">
            <a:extLst>
              <a:ext uri="{C183D7F6-B498-43B3-948B-1728B52AA6E4}">
                <adec:decorative xmlns:adec="http://schemas.microsoft.com/office/drawing/2017/decorative" val="1"/>
              </a:ext>
            </a:extLst>
          </p:cNvPr>
          <p:cNvPicPr preferRelativeResize="0"/>
          <p:nvPr/>
        </p:nvPicPr>
        <p:blipFill rotWithShape="1">
          <a:blip r:embed="rId6">
            <a:alphaModFix/>
          </a:blip>
          <a:srcRect/>
          <a:stretch/>
        </p:blipFill>
        <p:spPr>
          <a:xfrm>
            <a:off x="4954250" y="3622337"/>
            <a:ext cx="914400" cy="914400"/>
          </a:xfrm>
          <a:prstGeom prst="rect">
            <a:avLst/>
          </a:prstGeom>
          <a:noFill/>
          <a:ln>
            <a:noFill/>
          </a:ln>
        </p:spPr>
      </p:pic>
      <p:sp>
        <p:nvSpPr>
          <p:cNvPr id="237" name="Google Shape;237;p27"/>
          <p:cNvSpPr/>
          <p:nvPr/>
        </p:nvSpPr>
        <p:spPr>
          <a:xfrm>
            <a:off x="3275351" y="4612114"/>
            <a:ext cx="2593200" cy="772800"/>
          </a:xfrm>
          <a:prstGeom prst="roundRect">
            <a:avLst>
              <a:gd name="adj" fmla="val 16667"/>
            </a:avLst>
          </a:prstGeom>
          <a:solidFill>
            <a:srgbClr val="E6E6E6"/>
          </a:solidFill>
          <a:ln w="9525" cap="flat" cmpd="sng">
            <a:solidFill>
              <a:srgbClr val="21364F"/>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GB" sz="2000" b="1" i="0" u="none" strike="noStrike" cap="none">
                <a:solidFill>
                  <a:schemeClr val="dk1"/>
                </a:solidFill>
              </a:rPr>
              <a:t>Monitoring Systems</a:t>
            </a:r>
            <a:endParaRPr b="1"/>
          </a:p>
        </p:txBody>
      </p:sp>
      <p:sp>
        <p:nvSpPr>
          <p:cNvPr id="228" name="Google Shape;228;p27"/>
          <p:cNvSpPr/>
          <p:nvPr/>
        </p:nvSpPr>
        <p:spPr>
          <a:xfrm>
            <a:off x="6093450" y="2598825"/>
            <a:ext cx="2593200" cy="2786100"/>
          </a:xfrm>
          <a:prstGeom prst="roundRect">
            <a:avLst>
              <a:gd name="adj" fmla="val 16667"/>
            </a:avLst>
          </a:prstGeom>
          <a:solidFill>
            <a:srgbClr val="E6E6E6"/>
          </a:solidFill>
          <a:ln w="9525" cap="flat" cmpd="sng">
            <a:solidFill>
              <a:srgbClr val="21364F"/>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GB" sz="1600" b="0" i="0" u="none" strike="noStrike" cap="none" dirty="0">
                <a:solidFill>
                  <a:schemeClr val="dk1"/>
                </a:solidFill>
                <a:latin typeface="Arial"/>
                <a:ea typeface="Arial"/>
                <a:cs typeface="Arial"/>
                <a:sym typeface="Arial"/>
              </a:rPr>
              <a:t>How to engage with students beyond the lecture</a:t>
            </a:r>
            <a:endParaRPr sz="1600" dirty="0"/>
          </a:p>
          <a:p>
            <a:pPr marL="0" marR="0" lvl="0" indent="0" algn="ctr" rtl="0">
              <a:lnSpc>
                <a:spcPct val="100000"/>
              </a:lnSpc>
              <a:spcBef>
                <a:spcPts val="0"/>
              </a:spcBef>
              <a:spcAft>
                <a:spcPts val="0"/>
              </a:spcAft>
              <a:buNone/>
            </a:pPr>
            <a:endParaRPr sz="1600" b="0" i="0" u="none" strike="noStrike" cap="none" dirty="0">
              <a:solidFill>
                <a:schemeClr val="dk1"/>
              </a:solidFill>
              <a:latin typeface="Arial"/>
              <a:ea typeface="Arial"/>
              <a:cs typeface="Arial"/>
              <a:sym typeface="Arial"/>
            </a:endParaRPr>
          </a:p>
          <a:p>
            <a:pPr marL="0" marR="0" lvl="0" indent="0" algn="ctr" rtl="0">
              <a:lnSpc>
                <a:spcPct val="100000"/>
              </a:lnSpc>
              <a:spcBef>
                <a:spcPts val="0"/>
              </a:spcBef>
              <a:spcAft>
                <a:spcPts val="0"/>
              </a:spcAft>
              <a:buNone/>
            </a:pPr>
            <a:endParaRPr sz="1600" b="0" i="0" u="none" strike="noStrike" cap="none" dirty="0">
              <a:solidFill>
                <a:schemeClr val="dk1"/>
              </a:solidFill>
              <a:latin typeface="Arial"/>
              <a:ea typeface="Arial"/>
              <a:cs typeface="Arial"/>
              <a:sym typeface="Arial"/>
            </a:endParaRPr>
          </a:p>
        </p:txBody>
      </p:sp>
      <p:pic>
        <p:nvPicPr>
          <p:cNvPr id="240" name="Google Shape;240;p27" descr="BSU + Transform-ED + Parter logos"/>
          <p:cNvPicPr preferRelativeResize="0"/>
          <p:nvPr/>
        </p:nvPicPr>
        <p:blipFill>
          <a:blip r:embed="rId7">
            <a:alphaModFix/>
          </a:blip>
          <a:stretch>
            <a:fillRect/>
          </a:stretch>
        </p:blipFill>
        <p:spPr>
          <a:xfrm>
            <a:off x="0" y="5651348"/>
            <a:ext cx="9144002" cy="1206654"/>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showMasterSp="0">
  <p:cSld>
    <p:bg>
      <p:bgPr>
        <a:blipFill>
          <a:blip r:embed="rId3">
            <a:alphaModFix/>
          </a:blip>
          <a:stretch>
            <a:fillRect/>
          </a:stretch>
        </a:blipFill>
        <a:effectLst/>
      </p:bgPr>
    </p:bg>
    <p:spTree>
      <p:nvGrpSpPr>
        <p:cNvPr id="1" name="Shape 245"/>
        <p:cNvGrpSpPr/>
        <p:nvPr/>
      </p:nvGrpSpPr>
      <p:grpSpPr>
        <a:xfrm>
          <a:off x="0" y="0"/>
          <a:ext cx="0" cy="0"/>
          <a:chOff x="0" y="0"/>
          <a:chExt cx="0" cy="0"/>
        </a:xfrm>
      </p:grpSpPr>
      <p:sp>
        <p:nvSpPr>
          <p:cNvPr id="248" name="Google Shape;248;p28"/>
          <p:cNvSpPr txBox="1">
            <a:spLocks noGrp="1"/>
          </p:cNvSpPr>
          <p:nvPr>
            <p:ph type="title"/>
          </p:nvPr>
        </p:nvSpPr>
        <p:spPr>
          <a:xfrm>
            <a:off x="416703" y="274638"/>
            <a:ext cx="8229600" cy="1143000"/>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Clr>
                <a:schemeClr val="dk1"/>
              </a:buClr>
              <a:buSzPts val="1800"/>
              <a:buNone/>
            </a:pPr>
            <a:r>
              <a:rPr lang="en-GB" b="1">
                <a:latin typeface="Arial"/>
                <a:ea typeface="Arial"/>
                <a:cs typeface="Arial"/>
                <a:sym typeface="Arial"/>
              </a:rPr>
              <a:t>Inclusive Learning</a:t>
            </a:r>
            <a:endParaRPr b="1">
              <a:latin typeface="Arial"/>
              <a:ea typeface="Arial"/>
              <a:cs typeface="Arial"/>
              <a:sym typeface="Arial"/>
            </a:endParaRPr>
          </a:p>
        </p:txBody>
      </p:sp>
      <p:sp>
        <p:nvSpPr>
          <p:cNvPr id="249" name="Google Shape;249;p28"/>
          <p:cNvSpPr txBox="1">
            <a:spLocks noGrp="1"/>
          </p:cNvSpPr>
          <p:nvPr>
            <p:ph type="body" idx="2"/>
          </p:nvPr>
        </p:nvSpPr>
        <p:spPr>
          <a:xfrm>
            <a:off x="416703" y="1507274"/>
            <a:ext cx="5006700" cy="4526100"/>
          </a:xfrm>
          <a:prstGeom prst="rect">
            <a:avLst/>
          </a:prstGeom>
          <a:noFill/>
          <a:ln>
            <a:noFill/>
          </a:ln>
        </p:spPr>
        <p:txBody>
          <a:bodyPr spcFirstLastPara="1" wrap="square" lIns="91425" tIns="45700" rIns="91425" bIns="45700" anchor="t" anchorCtr="0">
            <a:normAutofit/>
          </a:bodyPr>
          <a:lstStyle/>
          <a:p>
            <a:pPr marL="457200" lvl="0" indent="-368300" algn="l" rtl="0">
              <a:lnSpc>
                <a:spcPct val="100000"/>
              </a:lnSpc>
              <a:spcBef>
                <a:spcPts val="560"/>
              </a:spcBef>
              <a:spcAft>
                <a:spcPts val="0"/>
              </a:spcAft>
              <a:buSzPts val="2200"/>
              <a:buFont typeface="Arial"/>
              <a:buChar char="•"/>
            </a:pPr>
            <a:r>
              <a:rPr lang="en-GB" sz="2200" b="0" i="0">
                <a:solidFill>
                  <a:srgbClr val="3C3C3C"/>
                </a:solidFill>
                <a:latin typeface="Arial"/>
                <a:ea typeface="Arial"/>
                <a:cs typeface="Arial"/>
                <a:sym typeface="Arial"/>
              </a:rPr>
              <a:t>My teaching, learning and assessment materials and activities are inclusive and accessible</a:t>
            </a:r>
            <a:endParaRPr sz="2200" b="0" i="0">
              <a:solidFill>
                <a:srgbClr val="3C3C3C"/>
              </a:solidFill>
              <a:latin typeface="Arial"/>
              <a:ea typeface="Arial"/>
              <a:cs typeface="Arial"/>
              <a:sym typeface="Arial"/>
            </a:endParaRPr>
          </a:p>
          <a:p>
            <a:pPr marL="457200" lvl="0" indent="0" algn="l" rtl="0">
              <a:lnSpc>
                <a:spcPct val="100000"/>
              </a:lnSpc>
              <a:spcBef>
                <a:spcPts val="560"/>
              </a:spcBef>
              <a:spcAft>
                <a:spcPts val="0"/>
              </a:spcAft>
              <a:buNone/>
            </a:pPr>
            <a:endParaRPr sz="2200">
              <a:solidFill>
                <a:srgbClr val="3C3C3C"/>
              </a:solidFill>
              <a:latin typeface="Arial"/>
              <a:ea typeface="Arial"/>
              <a:cs typeface="Arial"/>
              <a:sym typeface="Arial"/>
            </a:endParaRPr>
          </a:p>
          <a:p>
            <a:pPr marL="457200" lvl="0" indent="-368300" algn="l" rtl="0">
              <a:lnSpc>
                <a:spcPct val="100000"/>
              </a:lnSpc>
              <a:spcBef>
                <a:spcPts val="1385"/>
              </a:spcBef>
              <a:spcAft>
                <a:spcPts val="0"/>
              </a:spcAft>
              <a:buSzPts val="2200"/>
              <a:buFont typeface="Arial"/>
              <a:buChar char="•"/>
            </a:pPr>
            <a:r>
              <a:rPr lang="en-GB" sz="2200" b="0" i="0">
                <a:solidFill>
                  <a:srgbClr val="3C3C3C"/>
                </a:solidFill>
                <a:latin typeface="Arial"/>
                <a:ea typeface="Arial"/>
                <a:cs typeface="Arial"/>
                <a:sym typeface="Arial"/>
              </a:rPr>
              <a:t>My teaching and learning activities draw on a diversity of contributors to the discipline.</a:t>
            </a:r>
            <a:endParaRPr sz="2200"/>
          </a:p>
          <a:p>
            <a:pPr marL="50800" lvl="0" indent="0" algn="l" rtl="0">
              <a:lnSpc>
                <a:spcPct val="100000"/>
              </a:lnSpc>
              <a:spcBef>
                <a:spcPts val="1385"/>
              </a:spcBef>
              <a:spcAft>
                <a:spcPts val="825"/>
              </a:spcAft>
              <a:buSzPts val="2800"/>
              <a:buNone/>
            </a:pPr>
            <a:endParaRPr/>
          </a:p>
        </p:txBody>
      </p:sp>
      <p:sp>
        <p:nvSpPr>
          <p:cNvPr id="250" name="Google Shape;250;p28"/>
          <p:cNvSpPr txBox="1"/>
          <p:nvPr/>
        </p:nvSpPr>
        <p:spPr>
          <a:xfrm>
            <a:off x="5868397" y="1507275"/>
            <a:ext cx="2556600" cy="1077300"/>
          </a:xfrm>
          <a:prstGeom prst="rect">
            <a:avLst/>
          </a:prstGeom>
          <a:solidFill>
            <a:srgbClr val="CACACA"/>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GB" sz="1600" b="1" i="0" u="none" strike="noStrike" cap="none"/>
              <a:t>Top Tip</a:t>
            </a:r>
            <a:endParaRPr sz="1600" b="1"/>
          </a:p>
          <a:p>
            <a:pPr marL="0" marR="0" lvl="0" indent="0" algn="l" rtl="0">
              <a:lnSpc>
                <a:spcPct val="100000"/>
              </a:lnSpc>
              <a:spcBef>
                <a:spcPts val="0"/>
              </a:spcBef>
              <a:spcAft>
                <a:spcPts val="0"/>
              </a:spcAft>
              <a:buNone/>
            </a:pPr>
            <a:r>
              <a:rPr lang="en-GB" sz="1600" b="0" i="0" u="none" strike="noStrike" cap="none">
                <a:latin typeface="Arial"/>
                <a:ea typeface="Arial"/>
                <a:cs typeface="Arial"/>
                <a:sym typeface="Arial"/>
              </a:rPr>
              <a:t>Activate the Accessibility </a:t>
            </a:r>
            <a:endParaRPr sz="1600"/>
          </a:p>
          <a:p>
            <a:pPr marL="0" marR="0" lvl="0" indent="0" algn="l" rtl="0">
              <a:lnSpc>
                <a:spcPct val="100000"/>
              </a:lnSpc>
              <a:spcBef>
                <a:spcPts val="0"/>
              </a:spcBef>
              <a:spcAft>
                <a:spcPts val="0"/>
              </a:spcAft>
              <a:buNone/>
            </a:pPr>
            <a:r>
              <a:rPr lang="en-GB" sz="1600" b="0" i="0" u="none" strike="noStrike" cap="none">
                <a:latin typeface="Arial"/>
                <a:ea typeface="Arial"/>
                <a:cs typeface="Arial"/>
                <a:sym typeface="Arial"/>
              </a:rPr>
              <a:t>Function in your PowerPoint</a:t>
            </a:r>
            <a:endParaRPr sz="1600"/>
          </a:p>
        </p:txBody>
      </p:sp>
      <p:sp>
        <p:nvSpPr>
          <p:cNvPr id="251" name="Google Shape;251;p28"/>
          <p:cNvSpPr/>
          <p:nvPr/>
        </p:nvSpPr>
        <p:spPr>
          <a:xfrm>
            <a:off x="5730628" y="3242165"/>
            <a:ext cx="3108600" cy="1056300"/>
          </a:xfrm>
          <a:prstGeom prst="leftRightArrow">
            <a:avLst>
              <a:gd name="adj1" fmla="val 50000"/>
              <a:gd name="adj2" fmla="val 50000"/>
            </a:avLst>
          </a:prstGeom>
          <a:solidFill>
            <a:srgbClr val="CACAC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GB" sz="1400" b="1" i="0" u="none" strike="noStrike" cap="none"/>
              <a:t>INCLUSIVE TEACHING</a:t>
            </a:r>
            <a:endParaRPr b="1"/>
          </a:p>
        </p:txBody>
      </p:sp>
      <p:pic>
        <p:nvPicPr>
          <p:cNvPr id="252" name="Google Shape;252;p28" descr="BSU + Transform-ED + Parter logos"/>
          <p:cNvPicPr preferRelativeResize="0"/>
          <p:nvPr/>
        </p:nvPicPr>
        <p:blipFill>
          <a:blip r:embed="rId4">
            <a:alphaModFix/>
          </a:blip>
          <a:stretch>
            <a:fillRect/>
          </a:stretch>
        </p:blipFill>
        <p:spPr>
          <a:xfrm>
            <a:off x="0" y="5651348"/>
            <a:ext cx="9144002" cy="1206654"/>
          </a:xfrm>
          <a:prstGeom prst="rect">
            <a:avLst/>
          </a:prstGeom>
          <a:noFill/>
          <a:ln>
            <a:noFill/>
          </a:ln>
        </p:spPr>
      </p:pic>
      <p:pic>
        <p:nvPicPr>
          <p:cNvPr id="253" name="Google Shape;253;p28" descr="BSU + Transform-ED + Partner logos"/>
          <p:cNvPicPr preferRelativeResize="0"/>
          <p:nvPr/>
        </p:nvPicPr>
        <p:blipFill>
          <a:blip r:embed="rId4">
            <a:alphaModFix/>
          </a:blip>
          <a:stretch>
            <a:fillRect/>
          </a:stretch>
        </p:blipFill>
        <p:spPr>
          <a:xfrm>
            <a:off x="0" y="5651348"/>
            <a:ext cx="9144002" cy="1206654"/>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showMasterSp="0">
  <p:cSld>
    <p:bg>
      <p:bgPr>
        <a:blipFill>
          <a:blip r:embed="rId3">
            <a:alphaModFix/>
          </a:blip>
          <a:stretch>
            <a:fillRect/>
          </a:stretch>
        </a:blipFill>
        <a:effectLst/>
      </p:bgPr>
    </p:bg>
    <p:spTree>
      <p:nvGrpSpPr>
        <p:cNvPr id="1" name="Shape 257"/>
        <p:cNvGrpSpPr/>
        <p:nvPr/>
      </p:nvGrpSpPr>
      <p:grpSpPr>
        <a:xfrm>
          <a:off x="0" y="0"/>
          <a:ext cx="0" cy="0"/>
          <a:chOff x="0" y="0"/>
          <a:chExt cx="0" cy="0"/>
        </a:xfrm>
      </p:grpSpPr>
      <p:sp>
        <p:nvSpPr>
          <p:cNvPr id="260" name="Google Shape;260;p29"/>
          <p:cNvSpPr txBox="1">
            <a:spLocks noGrp="1"/>
          </p:cNvSpPr>
          <p:nvPr>
            <p:ph type="title"/>
          </p:nvPr>
        </p:nvSpPr>
        <p:spPr>
          <a:xfrm>
            <a:off x="324176" y="274638"/>
            <a:ext cx="8229600" cy="1143000"/>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Clr>
                <a:schemeClr val="dk1"/>
              </a:buClr>
              <a:buSzPts val="1800"/>
              <a:buNone/>
            </a:pPr>
            <a:r>
              <a:rPr lang="en-GB" b="1">
                <a:latin typeface="Arial"/>
                <a:ea typeface="Arial"/>
                <a:cs typeface="Arial"/>
                <a:sym typeface="Arial"/>
              </a:rPr>
              <a:t>Collaborative Learning</a:t>
            </a:r>
            <a:endParaRPr b="1">
              <a:latin typeface="Arial"/>
              <a:ea typeface="Arial"/>
              <a:cs typeface="Arial"/>
              <a:sym typeface="Arial"/>
            </a:endParaRPr>
          </a:p>
        </p:txBody>
      </p:sp>
      <p:sp>
        <p:nvSpPr>
          <p:cNvPr id="261" name="Google Shape;261;p29"/>
          <p:cNvSpPr txBox="1">
            <a:spLocks noGrp="1"/>
          </p:cNvSpPr>
          <p:nvPr>
            <p:ph type="body" idx="2"/>
          </p:nvPr>
        </p:nvSpPr>
        <p:spPr>
          <a:xfrm>
            <a:off x="324176" y="1596912"/>
            <a:ext cx="4832400" cy="4526100"/>
          </a:xfrm>
          <a:prstGeom prst="rect">
            <a:avLst/>
          </a:prstGeom>
          <a:noFill/>
          <a:ln>
            <a:noFill/>
          </a:ln>
        </p:spPr>
        <p:txBody>
          <a:bodyPr spcFirstLastPara="1" wrap="square" lIns="91425" tIns="45700" rIns="91425" bIns="45700" anchor="t" anchorCtr="0">
            <a:normAutofit/>
          </a:bodyPr>
          <a:lstStyle/>
          <a:p>
            <a:pPr marL="457200" lvl="0" indent="-368300" algn="l" rtl="0">
              <a:lnSpc>
                <a:spcPct val="100000"/>
              </a:lnSpc>
              <a:spcBef>
                <a:spcPts val="560"/>
              </a:spcBef>
              <a:spcAft>
                <a:spcPts val="0"/>
              </a:spcAft>
              <a:buSzPts val="2200"/>
              <a:buFont typeface="Arial"/>
              <a:buChar char="•"/>
            </a:pPr>
            <a:r>
              <a:rPr lang="en-GB" sz="2200" b="0" i="0">
                <a:solidFill>
                  <a:srgbClr val="3C3C3C"/>
                </a:solidFill>
                <a:latin typeface="Arial"/>
                <a:ea typeface="Arial"/>
                <a:cs typeface="Arial"/>
                <a:sym typeface="Arial"/>
              </a:rPr>
              <a:t>My students are supported and enabled to participate in collaborative learning</a:t>
            </a:r>
            <a:endParaRPr sz="2200">
              <a:solidFill>
                <a:srgbClr val="3C3C3C"/>
              </a:solidFill>
              <a:latin typeface="Arial"/>
              <a:ea typeface="Arial"/>
              <a:cs typeface="Arial"/>
              <a:sym typeface="Arial"/>
            </a:endParaRPr>
          </a:p>
          <a:p>
            <a:pPr marL="457200" lvl="0" indent="0" algn="l" rtl="0">
              <a:lnSpc>
                <a:spcPct val="100000"/>
              </a:lnSpc>
              <a:spcBef>
                <a:spcPts val="560"/>
              </a:spcBef>
              <a:spcAft>
                <a:spcPts val="0"/>
              </a:spcAft>
              <a:buNone/>
            </a:pPr>
            <a:endParaRPr sz="2200">
              <a:solidFill>
                <a:srgbClr val="3C3C3C"/>
              </a:solidFill>
              <a:latin typeface="Arial"/>
              <a:ea typeface="Arial"/>
              <a:cs typeface="Arial"/>
              <a:sym typeface="Arial"/>
            </a:endParaRPr>
          </a:p>
          <a:p>
            <a:pPr marL="457200" lvl="0" indent="-368300" algn="l" rtl="0">
              <a:lnSpc>
                <a:spcPct val="100000"/>
              </a:lnSpc>
              <a:spcBef>
                <a:spcPts val="1385"/>
              </a:spcBef>
              <a:spcAft>
                <a:spcPts val="0"/>
              </a:spcAft>
              <a:buSzPts val="2200"/>
              <a:buFont typeface="Arial"/>
              <a:buChar char="•"/>
            </a:pPr>
            <a:r>
              <a:rPr lang="en-GB" sz="2200" b="0" i="0">
                <a:solidFill>
                  <a:srgbClr val="3C3C3C"/>
                </a:solidFill>
                <a:latin typeface="Arial"/>
                <a:ea typeface="Arial"/>
                <a:cs typeface="Arial"/>
                <a:sym typeface="Arial"/>
              </a:rPr>
              <a:t>My students have opportunities to collaborate with staff to co-create their learning.</a:t>
            </a:r>
            <a:endParaRPr sz="2200"/>
          </a:p>
          <a:p>
            <a:pPr marL="50800" lvl="0" indent="0" algn="l" rtl="0">
              <a:lnSpc>
                <a:spcPct val="100000"/>
              </a:lnSpc>
              <a:spcBef>
                <a:spcPts val="1385"/>
              </a:spcBef>
              <a:spcAft>
                <a:spcPts val="825"/>
              </a:spcAft>
              <a:buSzPts val="2800"/>
              <a:buNone/>
            </a:pPr>
            <a:endParaRPr/>
          </a:p>
        </p:txBody>
      </p:sp>
      <p:sp>
        <p:nvSpPr>
          <p:cNvPr id="262" name="Google Shape;262;p29"/>
          <p:cNvSpPr txBox="1"/>
          <p:nvPr/>
        </p:nvSpPr>
        <p:spPr>
          <a:xfrm>
            <a:off x="5909562" y="1692764"/>
            <a:ext cx="2529900" cy="1323600"/>
          </a:xfrm>
          <a:prstGeom prst="rect">
            <a:avLst/>
          </a:prstGeom>
          <a:solidFill>
            <a:srgbClr val="CACACA"/>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GB" sz="1600" b="1" i="0" u="none" strike="noStrike" cap="none">
                <a:solidFill>
                  <a:srgbClr val="000000"/>
                </a:solidFill>
              </a:rPr>
              <a:t>Top Tip</a:t>
            </a:r>
            <a:endParaRPr sz="1600" b="1"/>
          </a:p>
          <a:p>
            <a:pPr marL="0" marR="0" lvl="0" indent="0" algn="l" rtl="0">
              <a:lnSpc>
                <a:spcPct val="100000"/>
              </a:lnSpc>
              <a:spcBef>
                <a:spcPts val="0"/>
              </a:spcBef>
              <a:spcAft>
                <a:spcPts val="0"/>
              </a:spcAft>
              <a:buNone/>
            </a:pPr>
            <a:r>
              <a:rPr lang="en-GB" sz="1600" b="0" i="0" u="none" strike="noStrike" cap="none">
                <a:solidFill>
                  <a:srgbClr val="000000"/>
                </a:solidFill>
                <a:latin typeface="Arial"/>
                <a:ea typeface="Arial"/>
                <a:cs typeface="Arial"/>
                <a:sym typeface="Arial"/>
              </a:rPr>
              <a:t>Check the 8 things which a tutor should decide for group work assessment</a:t>
            </a:r>
            <a:endParaRPr sz="1600"/>
          </a:p>
          <a:p>
            <a:pPr marL="0" marR="0" lvl="0" indent="0" algn="l" rtl="0">
              <a:lnSpc>
                <a:spcPct val="100000"/>
              </a:lnSpc>
              <a:spcBef>
                <a:spcPts val="0"/>
              </a:spcBef>
              <a:spcAft>
                <a:spcPts val="0"/>
              </a:spcAft>
              <a:buNone/>
            </a:pPr>
            <a:r>
              <a:rPr lang="en-GB" sz="1600" b="0" i="0" u="none" strike="noStrike" cap="none">
                <a:solidFill>
                  <a:srgbClr val="000000"/>
                </a:solidFill>
                <a:latin typeface="Arial"/>
                <a:ea typeface="Arial"/>
                <a:cs typeface="Arial"/>
                <a:sym typeface="Arial"/>
              </a:rPr>
              <a:t>See link in the notes</a:t>
            </a:r>
            <a:endParaRPr sz="1600"/>
          </a:p>
        </p:txBody>
      </p:sp>
      <p:sp>
        <p:nvSpPr>
          <p:cNvPr id="263" name="Google Shape;263;p29"/>
          <p:cNvSpPr/>
          <p:nvPr/>
        </p:nvSpPr>
        <p:spPr>
          <a:xfrm>
            <a:off x="5711250" y="3429000"/>
            <a:ext cx="3108600" cy="789600"/>
          </a:xfrm>
          <a:prstGeom prst="leftRightArrow">
            <a:avLst>
              <a:gd name="adj1" fmla="val 50000"/>
              <a:gd name="adj2" fmla="val 50000"/>
            </a:avLst>
          </a:prstGeom>
          <a:solidFill>
            <a:srgbClr val="CACAC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GB" sz="1400" b="1" i="0" u="none" strike="noStrike" cap="none"/>
              <a:t>COLLABORATIVE LEARNING</a:t>
            </a:r>
            <a:endParaRPr b="1"/>
          </a:p>
        </p:txBody>
      </p:sp>
      <p:pic>
        <p:nvPicPr>
          <p:cNvPr id="264" name="Google Shape;264;p29" descr="BSU + Transform-ED + Parter logos"/>
          <p:cNvPicPr preferRelativeResize="0"/>
          <p:nvPr/>
        </p:nvPicPr>
        <p:blipFill>
          <a:blip r:embed="rId4">
            <a:alphaModFix/>
          </a:blip>
          <a:stretch>
            <a:fillRect/>
          </a:stretch>
        </p:blipFill>
        <p:spPr>
          <a:xfrm>
            <a:off x="0" y="5651348"/>
            <a:ext cx="9144002" cy="1206654"/>
          </a:xfrm>
          <a:prstGeom prst="rect">
            <a:avLst/>
          </a:prstGeom>
          <a:noFill/>
          <a:ln>
            <a:noFill/>
          </a:ln>
        </p:spPr>
      </p:pic>
      <p:pic>
        <p:nvPicPr>
          <p:cNvPr id="265" name="Google Shape;265;p29" descr="BSU + Transform-ED + Partner logos"/>
          <p:cNvPicPr preferRelativeResize="0"/>
          <p:nvPr/>
        </p:nvPicPr>
        <p:blipFill>
          <a:blip r:embed="rId4">
            <a:alphaModFix/>
          </a:blip>
          <a:stretch>
            <a:fillRect/>
          </a:stretch>
        </p:blipFill>
        <p:spPr>
          <a:xfrm>
            <a:off x="0" y="5651348"/>
            <a:ext cx="9144002" cy="1206654"/>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showMasterSp="0">
  <p:cSld>
    <p:bg>
      <p:bgPr>
        <a:blipFill>
          <a:blip r:embed="rId3">
            <a:alphaModFix/>
          </a:blip>
          <a:stretch>
            <a:fillRect/>
          </a:stretch>
        </a:blipFill>
        <a:effectLst/>
      </p:bgPr>
    </p:bg>
    <p:spTree>
      <p:nvGrpSpPr>
        <p:cNvPr id="1" name="Shape 269"/>
        <p:cNvGrpSpPr/>
        <p:nvPr/>
      </p:nvGrpSpPr>
      <p:grpSpPr>
        <a:xfrm>
          <a:off x="0" y="0"/>
          <a:ext cx="0" cy="0"/>
          <a:chOff x="0" y="0"/>
          <a:chExt cx="0" cy="0"/>
        </a:xfrm>
      </p:grpSpPr>
      <p:sp>
        <p:nvSpPr>
          <p:cNvPr id="272" name="Google Shape;272;p30"/>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100000"/>
              </a:lnSpc>
              <a:spcBef>
                <a:spcPts val="0"/>
              </a:spcBef>
              <a:spcAft>
                <a:spcPts val="0"/>
              </a:spcAft>
              <a:buClr>
                <a:schemeClr val="dk1"/>
              </a:buClr>
              <a:buSzPts val="1800"/>
              <a:buNone/>
            </a:pPr>
            <a:r>
              <a:rPr lang="en-GB" b="1" dirty="0">
                <a:latin typeface="Arial"/>
                <a:ea typeface="Arial"/>
                <a:cs typeface="Arial"/>
                <a:sym typeface="Arial"/>
              </a:rPr>
              <a:t>Curiosity Driven Pedagogies (2)</a:t>
            </a:r>
            <a:endParaRPr b="1" dirty="0">
              <a:latin typeface="Arial"/>
              <a:ea typeface="Arial"/>
              <a:cs typeface="Arial"/>
              <a:sym typeface="Arial"/>
            </a:endParaRPr>
          </a:p>
        </p:txBody>
      </p:sp>
      <p:sp>
        <p:nvSpPr>
          <p:cNvPr id="273" name="Google Shape;273;p30"/>
          <p:cNvSpPr txBox="1">
            <a:spLocks noGrp="1"/>
          </p:cNvSpPr>
          <p:nvPr>
            <p:ph type="body" idx="2"/>
          </p:nvPr>
        </p:nvSpPr>
        <p:spPr>
          <a:xfrm>
            <a:off x="457200" y="1507275"/>
            <a:ext cx="4832400" cy="4526100"/>
          </a:xfrm>
          <a:prstGeom prst="rect">
            <a:avLst/>
          </a:prstGeom>
          <a:noFill/>
          <a:ln>
            <a:noFill/>
          </a:ln>
        </p:spPr>
        <p:txBody>
          <a:bodyPr spcFirstLastPara="1" wrap="square" lIns="91425" tIns="45700" rIns="91425" bIns="45700" anchor="t" anchorCtr="0">
            <a:normAutofit/>
          </a:bodyPr>
          <a:lstStyle/>
          <a:p>
            <a:pPr marL="457200" lvl="0" indent="-368300" algn="l" rtl="0">
              <a:lnSpc>
                <a:spcPct val="100000"/>
              </a:lnSpc>
              <a:spcBef>
                <a:spcPts val="560"/>
              </a:spcBef>
              <a:spcAft>
                <a:spcPts val="0"/>
              </a:spcAft>
              <a:buSzPts val="2200"/>
              <a:buFont typeface="Arial"/>
              <a:buChar char="•"/>
            </a:pPr>
            <a:r>
              <a:rPr lang="en-GB" sz="2200" b="0" i="0">
                <a:solidFill>
                  <a:srgbClr val="3C3C3C"/>
                </a:solidFill>
                <a:latin typeface="Arial"/>
                <a:ea typeface="Arial"/>
                <a:cs typeface="Arial"/>
                <a:sym typeface="Arial"/>
              </a:rPr>
              <a:t>I take an evidence-informed and scholarly approach to developing my curricula and teaching practices.</a:t>
            </a:r>
            <a:endParaRPr sz="2200"/>
          </a:p>
          <a:p>
            <a:pPr marL="457200" lvl="0" indent="-368300" algn="l" rtl="0">
              <a:lnSpc>
                <a:spcPct val="100000"/>
              </a:lnSpc>
              <a:spcBef>
                <a:spcPts val="1385"/>
              </a:spcBef>
              <a:spcAft>
                <a:spcPts val="0"/>
              </a:spcAft>
              <a:buSzPts val="2200"/>
              <a:buFont typeface="Arial"/>
              <a:buChar char="•"/>
            </a:pPr>
            <a:r>
              <a:rPr lang="en-GB" sz="2200" b="0" i="0">
                <a:solidFill>
                  <a:srgbClr val="3C3C3C"/>
                </a:solidFill>
                <a:latin typeface="Arial"/>
                <a:ea typeface="Arial"/>
                <a:cs typeface="Arial"/>
                <a:sym typeface="Arial"/>
              </a:rPr>
              <a:t>I am supported in developing my expertise for teaching in Higher Education.</a:t>
            </a:r>
            <a:endParaRPr sz="2200"/>
          </a:p>
          <a:p>
            <a:pPr marL="50800" lvl="0" indent="0" algn="l" rtl="0">
              <a:lnSpc>
                <a:spcPct val="100000"/>
              </a:lnSpc>
              <a:spcBef>
                <a:spcPts val="1385"/>
              </a:spcBef>
              <a:spcAft>
                <a:spcPts val="825"/>
              </a:spcAft>
              <a:buSzPts val="2800"/>
              <a:buNone/>
            </a:pPr>
            <a:endParaRPr/>
          </a:p>
        </p:txBody>
      </p:sp>
      <p:sp>
        <p:nvSpPr>
          <p:cNvPr id="274" name="Google Shape;274;p30"/>
          <p:cNvSpPr txBox="1"/>
          <p:nvPr/>
        </p:nvSpPr>
        <p:spPr>
          <a:xfrm>
            <a:off x="6097645" y="1507284"/>
            <a:ext cx="2335800" cy="1323600"/>
          </a:xfrm>
          <a:prstGeom prst="rect">
            <a:avLst/>
          </a:prstGeom>
          <a:solidFill>
            <a:srgbClr val="CACACA"/>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GB" sz="1600" b="1" i="0" u="none" strike="noStrike" cap="none">
                <a:solidFill>
                  <a:srgbClr val="000000"/>
                </a:solidFill>
              </a:rPr>
              <a:t>Top tip</a:t>
            </a:r>
            <a:endParaRPr sz="1600" b="1"/>
          </a:p>
          <a:p>
            <a:pPr marL="0" marR="0" lvl="0" indent="0" algn="l" rtl="0">
              <a:lnSpc>
                <a:spcPct val="100000"/>
              </a:lnSpc>
              <a:spcBef>
                <a:spcPts val="0"/>
              </a:spcBef>
              <a:spcAft>
                <a:spcPts val="0"/>
              </a:spcAft>
              <a:buNone/>
            </a:pPr>
            <a:r>
              <a:rPr lang="en-GB" sz="1600" b="0" i="0" u="none" strike="noStrike" cap="none">
                <a:solidFill>
                  <a:srgbClr val="000000"/>
                </a:solidFill>
                <a:latin typeface="Arial"/>
                <a:ea typeface="Arial"/>
                <a:cs typeface="Arial"/>
                <a:sym typeface="Arial"/>
              </a:rPr>
              <a:t>Get involved with the </a:t>
            </a:r>
            <a:endParaRPr sz="1600"/>
          </a:p>
          <a:p>
            <a:pPr marL="0" marR="0" lvl="0" indent="0" algn="l" rtl="0">
              <a:lnSpc>
                <a:spcPct val="100000"/>
              </a:lnSpc>
              <a:spcBef>
                <a:spcPts val="0"/>
              </a:spcBef>
              <a:spcAft>
                <a:spcPts val="0"/>
              </a:spcAft>
              <a:buNone/>
            </a:pPr>
            <a:r>
              <a:rPr lang="en-GB" sz="1600" b="0" i="0" u="none" strike="noStrike" cap="none">
                <a:solidFill>
                  <a:srgbClr val="000000"/>
                </a:solidFill>
                <a:latin typeface="Arial"/>
                <a:ea typeface="Arial"/>
                <a:cs typeface="Arial"/>
                <a:sym typeface="Arial"/>
              </a:rPr>
              <a:t>Learning and Teaching </a:t>
            </a:r>
            <a:endParaRPr sz="1600"/>
          </a:p>
          <a:p>
            <a:pPr marL="0" marR="0" lvl="0" indent="0" algn="l" rtl="0">
              <a:lnSpc>
                <a:spcPct val="100000"/>
              </a:lnSpc>
              <a:spcBef>
                <a:spcPts val="0"/>
              </a:spcBef>
              <a:spcAft>
                <a:spcPts val="0"/>
              </a:spcAft>
              <a:buNone/>
            </a:pPr>
            <a:r>
              <a:rPr lang="en-GB" sz="1600" b="0" i="0" u="none" strike="noStrike" cap="none">
                <a:solidFill>
                  <a:srgbClr val="000000"/>
                </a:solidFill>
                <a:latin typeface="Arial"/>
                <a:ea typeface="Arial"/>
                <a:cs typeface="Arial"/>
                <a:sym typeface="Arial"/>
              </a:rPr>
              <a:t>Annual Conference at BSU</a:t>
            </a:r>
            <a:endParaRPr sz="1600"/>
          </a:p>
        </p:txBody>
      </p:sp>
      <p:sp>
        <p:nvSpPr>
          <p:cNvPr id="275" name="Google Shape;275;p30"/>
          <p:cNvSpPr/>
          <p:nvPr/>
        </p:nvSpPr>
        <p:spPr>
          <a:xfrm>
            <a:off x="5711252" y="4019904"/>
            <a:ext cx="3108572" cy="1056183"/>
          </a:xfrm>
          <a:prstGeom prst="leftRightArrow">
            <a:avLst>
              <a:gd name="adj1" fmla="val 50000"/>
              <a:gd name="adj2" fmla="val 50000"/>
            </a:avLst>
          </a:prstGeom>
          <a:solidFill>
            <a:srgbClr val="CACAC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GB" sz="1400" b="1" i="0" u="none" strike="noStrike" cap="none">
                <a:solidFill>
                  <a:schemeClr val="dk1"/>
                </a:solidFill>
              </a:rPr>
              <a:t>CURIOSITY DRIVEN PEDAGOGIES</a:t>
            </a:r>
            <a:endParaRPr b="1">
              <a:solidFill>
                <a:schemeClr val="dk1"/>
              </a:solidFill>
            </a:endParaRPr>
          </a:p>
        </p:txBody>
      </p:sp>
      <p:pic>
        <p:nvPicPr>
          <p:cNvPr id="276" name="Google Shape;276;p30" descr="BSU + Transform-ED + Parter logos"/>
          <p:cNvPicPr preferRelativeResize="0"/>
          <p:nvPr/>
        </p:nvPicPr>
        <p:blipFill>
          <a:blip r:embed="rId4">
            <a:alphaModFix/>
          </a:blip>
          <a:stretch>
            <a:fillRect/>
          </a:stretch>
        </p:blipFill>
        <p:spPr>
          <a:xfrm>
            <a:off x="0" y="5651348"/>
            <a:ext cx="9144002" cy="1206654"/>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showMasterSp="0">
  <p:cSld>
    <p:bg>
      <p:bgPr>
        <a:blipFill>
          <a:blip r:embed="rId3">
            <a:alphaModFix/>
          </a:blip>
          <a:stretch>
            <a:fillRect/>
          </a:stretch>
        </a:blipFill>
        <a:effectLst/>
      </p:bgPr>
    </p:bg>
    <p:spTree>
      <p:nvGrpSpPr>
        <p:cNvPr id="1" name="Shape 102"/>
        <p:cNvGrpSpPr/>
        <p:nvPr/>
      </p:nvGrpSpPr>
      <p:grpSpPr>
        <a:xfrm>
          <a:off x="0" y="0"/>
          <a:ext cx="0" cy="0"/>
          <a:chOff x="0" y="0"/>
          <a:chExt cx="0" cy="0"/>
        </a:xfrm>
      </p:grpSpPr>
      <p:sp>
        <p:nvSpPr>
          <p:cNvPr id="103" name="Google Shape;103;p15"/>
          <p:cNvSpPr txBox="1">
            <a:spLocks noGrp="1"/>
          </p:cNvSpPr>
          <p:nvPr>
            <p:ph type="title"/>
          </p:nvPr>
        </p:nvSpPr>
        <p:spPr>
          <a:xfrm>
            <a:off x="457200" y="404664"/>
            <a:ext cx="8229600" cy="2437238"/>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Clr>
                <a:srgbClr val="22314E"/>
              </a:buClr>
              <a:buSzPts val="4400"/>
              <a:buFont typeface="Arial"/>
              <a:buNone/>
            </a:pPr>
            <a:r>
              <a:rPr lang="en-GB" b="1">
                <a:latin typeface="Arial"/>
                <a:ea typeface="Arial"/>
                <a:cs typeface="Arial"/>
                <a:sym typeface="Arial"/>
              </a:rPr>
              <a:t>Learning Outcomes</a:t>
            </a:r>
            <a:endParaRPr/>
          </a:p>
        </p:txBody>
      </p:sp>
      <p:sp>
        <p:nvSpPr>
          <p:cNvPr id="104" name="Google Shape;104;p15"/>
          <p:cNvSpPr txBox="1">
            <a:spLocks noGrp="1"/>
          </p:cNvSpPr>
          <p:nvPr>
            <p:ph type="body" idx="1"/>
          </p:nvPr>
        </p:nvSpPr>
        <p:spPr>
          <a:xfrm>
            <a:off x="457200" y="1476783"/>
            <a:ext cx="8229600" cy="3633000"/>
          </a:xfrm>
          <a:prstGeom prst="rect">
            <a:avLst/>
          </a:prstGeom>
          <a:noFill/>
          <a:ln>
            <a:noFill/>
          </a:ln>
        </p:spPr>
        <p:txBody>
          <a:bodyPr spcFirstLastPara="1" wrap="square" lIns="91425" tIns="45700" rIns="91425" bIns="45700" anchor="t" anchorCtr="0">
            <a:noAutofit/>
          </a:bodyPr>
          <a:lstStyle/>
          <a:p>
            <a:pPr marL="457200" lvl="0" indent="-368300" algn="l" rtl="0">
              <a:lnSpc>
                <a:spcPct val="100000"/>
              </a:lnSpc>
              <a:spcBef>
                <a:spcPts val="360"/>
              </a:spcBef>
              <a:spcAft>
                <a:spcPts val="0"/>
              </a:spcAft>
              <a:buSzPts val="2200"/>
              <a:buAutoNum type="arabicPeriod"/>
            </a:pPr>
            <a:r>
              <a:rPr lang="en-GB" sz="2200" dirty="0">
                <a:solidFill>
                  <a:srgbClr val="000000"/>
                </a:solidFill>
                <a:latin typeface="Arial"/>
                <a:ea typeface="Arial"/>
                <a:cs typeface="Arial"/>
                <a:sym typeface="Arial"/>
              </a:rPr>
              <a:t>R</a:t>
            </a:r>
            <a:r>
              <a:rPr lang="en-GB" sz="2200" i="0" u="none" strike="noStrike" dirty="0">
                <a:solidFill>
                  <a:srgbClr val="000000"/>
                </a:solidFill>
                <a:latin typeface="Arial"/>
                <a:ea typeface="Arial"/>
                <a:cs typeface="Arial"/>
                <a:sym typeface="Arial"/>
              </a:rPr>
              <a:t>eflect about the educational design principles of BSU and how the </a:t>
            </a:r>
            <a:r>
              <a:rPr lang="en-GB" sz="2200" dirty="0">
                <a:solidFill>
                  <a:srgbClr val="000000"/>
                </a:solidFill>
                <a:latin typeface="Arial"/>
                <a:ea typeface="Arial"/>
                <a:cs typeface="Arial"/>
                <a:sym typeface="Arial"/>
              </a:rPr>
              <a:t>educational partners</a:t>
            </a:r>
            <a:r>
              <a:rPr lang="en-GB" sz="2200" i="0" u="none" strike="noStrike" dirty="0">
                <a:solidFill>
                  <a:srgbClr val="000000"/>
                </a:solidFill>
                <a:latin typeface="Arial"/>
                <a:ea typeface="Arial"/>
                <a:cs typeface="Arial"/>
                <a:sym typeface="Arial"/>
              </a:rPr>
              <a:t> adapts, understands and develop them through their own education strategy and corporate plan.</a:t>
            </a:r>
            <a:endParaRPr sz="2200" i="0" u="none" strike="noStrike" dirty="0">
              <a:solidFill>
                <a:srgbClr val="000000"/>
              </a:solidFill>
              <a:latin typeface="Arial"/>
              <a:ea typeface="Arial"/>
              <a:cs typeface="Arial"/>
              <a:sym typeface="Arial"/>
            </a:endParaRPr>
          </a:p>
          <a:p>
            <a:pPr marL="914400" lvl="0" indent="-457200" algn="l" rtl="0">
              <a:lnSpc>
                <a:spcPct val="100000"/>
              </a:lnSpc>
              <a:spcBef>
                <a:spcPts val="360"/>
              </a:spcBef>
              <a:spcAft>
                <a:spcPts val="0"/>
              </a:spcAft>
              <a:buFont typeface="+mj-lt"/>
              <a:buAutoNum type="arabicPeriod"/>
            </a:pPr>
            <a:endParaRPr sz="2200" dirty="0">
              <a:solidFill>
                <a:srgbClr val="000000"/>
              </a:solidFill>
              <a:latin typeface="Arial"/>
              <a:ea typeface="Arial"/>
              <a:cs typeface="Arial"/>
              <a:sym typeface="Arial"/>
            </a:endParaRPr>
          </a:p>
          <a:p>
            <a:pPr marL="457200" lvl="0" indent="-368300" algn="l" rtl="0">
              <a:lnSpc>
                <a:spcPct val="100000"/>
              </a:lnSpc>
              <a:spcBef>
                <a:spcPts val="360"/>
              </a:spcBef>
              <a:spcAft>
                <a:spcPts val="0"/>
              </a:spcAft>
              <a:buSzPts val="2200"/>
              <a:buAutoNum type="arabicPeriod"/>
            </a:pPr>
            <a:r>
              <a:rPr lang="en-GB" sz="2200" dirty="0">
                <a:solidFill>
                  <a:srgbClr val="000000"/>
                </a:solidFill>
                <a:latin typeface="Arial"/>
                <a:ea typeface="Arial"/>
                <a:cs typeface="Arial"/>
                <a:sym typeface="Arial"/>
              </a:rPr>
              <a:t>F</a:t>
            </a:r>
            <a:r>
              <a:rPr lang="en-GB" sz="2200" i="0" u="none" strike="noStrike" dirty="0">
                <a:solidFill>
                  <a:srgbClr val="000000"/>
                </a:solidFill>
                <a:latin typeface="Arial"/>
                <a:ea typeface="Arial"/>
                <a:cs typeface="Arial"/>
                <a:sym typeface="Arial"/>
              </a:rPr>
              <a:t>ind common aspects in the consideration of employability and the graduate attributes presented in BSU and adapted to ed</a:t>
            </a:r>
            <a:r>
              <a:rPr lang="en-GB" sz="2200" dirty="0">
                <a:solidFill>
                  <a:srgbClr val="000000"/>
                </a:solidFill>
                <a:latin typeface="Arial"/>
                <a:ea typeface="Arial"/>
                <a:cs typeface="Arial"/>
                <a:sym typeface="Arial"/>
              </a:rPr>
              <a:t>ucational partners, </a:t>
            </a:r>
            <a:r>
              <a:rPr lang="en-GB" sz="2200" i="0" u="none" strike="noStrike" dirty="0">
                <a:solidFill>
                  <a:srgbClr val="000000"/>
                </a:solidFill>
                <a:latin typeface="Arial"/>
                <a:ea typeface="Arial"/>
                <a:cs typeface="Arial"/>
                <a:sym typeface="Arial"/>
              </a:rPr>
              <a:t>students’ profile and demographic.</a:t>
            </a:r>
            <a:endParaRPr sz="2200" i="0" u="none" strike="noStrike" dirty="0">
              <a:solidFill>
                <a:srgbClr val="000000"/>
              </a:solidFill>
              <a:latin typeface="Arial"/>
              <a:ea typeface="Arial"/>
              <a:cs typeface="Arial"/>
              <a:sym typeface="Arial"/>
            </a:endParaRPr>
          </a:p>
          <a:p>
            <a:pPr marL="914400" lvl="0" indent="-457200" algn="l" rtl="0">
              <a:lnSpc>
                <a:spcPct val="100000"/>
              </a:lnSpc>
              <a:spcBef>
                <a:spcPts val="360"/>
              </a:spcBef>
              <a:spcAft>
                <a:spcPts val="0"/>
              </a:spcAft>
              <a:buFont typeface="+mj-lt"/>
              <a:buAutoNum type="arabicPeriod"/>
            </a:pPr>
            <a:endParaRPr sz="2200" dirty="0">
              <a:solidFill>
                <a:srgbClr val="000000"/>
              </a:solidFill>
              <a:latin typeface="Arial"/>
              <a:ea typeface="Arial"/>
              <a:cs typeface="Arial"/>
              <a:sym typeface="Arial"/>
            </a:endParaRPr>
          </a:p>
          <a:p>
            <a:pPr marL="457200" lvl="0" indent="-368300" algn="l" rtl="0">
              <a:lnSpc>
                <a:spcPct val="100000"/>
              </a:lnSpc>
              <a:spcBef>
                <a:spcPts val="360"/>
              </a:spcBef>
              <a:spcAft>
                <a:spcPts val="0"/>
              </a:spcAft>
              <a:buSzPts val="2200"/>
              <a:buAutoNum type="arabicPeriod"/>
            </a:pPr>
            <a:r>
              <a:rPr lang="en-GB" sz="2200" dirty="0">
                <a:solidFill>
                  <a:srgbClr val="000000"/>
                </a:solidFill>
                <a:latin typeface="Arial"/>
                <a:ea typeface="Arial"/>
                <a:cs typeface="Arial"/>
                <a:sym typeface="Arial"/>
              </a:rPr>
              <a:t>A</a:t>
            </a:r>
            <a:r>
              <a:rPr lang="en-GB" sz="2200" i="0" u="none" strike="noStrike" dirty="0">
                <a:solidFill>
                  <a:srgbClr val="000000"/>
                </a:solidFill>
                <a:latin typeface="Arial"/>
                <a:ea typeface="Arial"/>
                <a:cs typeface="Arial"/>
                <a:sym typeface="Arial"/>
              </a:rPr>
              <a:t>ctivate </a:t>
            </a:r>
            <a:r>
              <a:rPr lang="en-GB" sz="2200" dirty="0">
                <a:solidFill>
                  <a:srgbClr val="000000"/>
                </a:solidFill>
                <a:latin typeface="Arial"/>
                <a:ea typeface="Arial"/>
                <a:cs typeface="Arial"/>
                <a:sym typeface="Arial"/>
              </a:rPr>
              <a:t>educational design principles</a:t>
            </a:r>
            <a:r>
              <a:rPr lang="en-GB" sz="2200" i="0" u="none" strike="noStrike" dirty="0">
                <a:solidFill>
                  <a:srgbClr val="000000"/>
                </a:solidFill>
                <a:latin typeface="Arial"/>
                <a:ea typeface="Arial"/>
                <a:cs typeface="Arial"/>
                <a:sym typeface="Arial"/>
              </a:rPr>
              <a:t> applied to the </a:t>
            </a:r>
            <a:r>
              <a:rPr lang="en-GB" sz="2200" dirty="0">
                <a:solidFill>
                  <a:srgbClr val="000000"/>
                </a:solidFill>
                <a:latin typeface="Arial"/>
                <a:ea typeface="Arial"/>
                <a:cs typeface="Arial"/>
                <a:sym typeface="Arial"/>
              </a:rPr>
              <a:t>educational partner</a:t>
            </a:r>
            <a:r>
              <a:rPr lang="en-GB" sz="2200" i="0" u="none" strike="noStrike" dirty="0">
                <a:solidFill>
                  <a:srgbClr val="000000"/>
                </a:solidFill>
                <a:latin typeface="Arial"/>
                <a:ea typeface="Arial"/>
                <a:cs typeface="Arial"/>
                <a:sym typeface="Arial"/>
              </a:rPr>
              <a:t> students’ demographic and student’s profile.</a:t>
            </a:r>
            <a:endParaRPr sz="2200" dirty="0">
              <a:latin typeface="Arial"/>
              <a:ea typeface="Arial"/>
              <a:cs typeface="Arial"/>
              <a:sym typeface="Arial"/>
            </a:endParaRPr>
          </a:p>
          <a:p>
            <a:pPr marL="0" lvl="0" indent="0" algn="l" rtl="0">
              <a:lnSpc>
                <a:spcPct val="100000"/>
              </a:lnSpc>
              <a:spcBef>
                <a:spcPts val="0"/>
              </a:spcBef>
              <a:spcAft>
                <a:spcPts val="0"/>
              </a:spcAft>
              <a:buClr>
                <a:schemeClr val="dk1"/>
              </a:buClr>
              <a:buSzPts val="1100"/>
              <a:buNone/>
            </a:pPr>
            <a:endParaRPr sz="2000" dirty="0">
              <a:latin typeface="Arial"/>
              <a:ea typeface="Arial"/>
              <a:cs typeface="Arial"/>
              <a:sym typeface="Arial"/>
            </a:endParaRPr>
          </a:p>
        </p:txBody>
      </p:sp>
      <p:pic>
        <p:nvPicPr>
          <p:cNvPr id="106" name="Google Shape;106;p15" descr="BSU + Transform-ED + Parter logos"/>
          <p:cNvPicPr preferRelativeResize="0"/>
          <p:nvPr/>
        </p:nvPicPr>
        <p:blipFill>
          <a:blip r:embed="rId4">
            <a:alphaModFix/>
          </a:blip>
          <a:stretch>
            <a:fillRect/>
          </a:stretch>
        </p:blipFill>
        <p:spPr>
          <a:xfrm>
            <a:off x="0" y="5651348"/>
            <a:ext cx="9144002" cy="1206654"/>
          </a:xfrm>
          <a:prstGeom prst="rect">
            <a:avLst/>
          </a:prstGeom>
          <a:noFill/>
          <a:ln>
            <a:noFill/>
          </a:ln>
        </p:spPr>
      </p:pic>
      <p:pic>
        <p:nvPicPr>
          <p:cNvPr id="107" name="Google Shape;107;p15" descr="BSU + Transform-ED + Partner logos"/>
          <p:cNvPicPr preferRelativeResize="0"/>
          <p:nvPr/>
        </p:nvPicPr>
        <p:blipFill>
          <a:blip r:embed="rId4">
            <a:alphaModFix/>
          </a:blip>
          <a:stretch>
            <a:fillRect/>
          </a:stretch>
        </p:blipFill>
        <p:spPr>
          <a:xfrm>
            <a:off x="0" y="5651348"/>
            <a:ext cx="9144002" cy="1206654"/>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showMasterSp="0">
  <p:cSld>
    <p:bg>
      <p:bgPr>
        <a:blipFill>
          <a:blip r:embed="rId3">
            <a:alphaModFix/>
          </a:blip>
          <a:stretch>
            <a:fillRect/>
          </a:stretch>
        </a:blipFill>
        <a:effectLst/>
      </p:bgPr>
    </p:bg>
    <p:spTree>
      <p:nvGrpSpPr>
        <p:cNvPr id="1" name="Shape 281"/>
        <p:cNvGrpSpPr/>
        <p:nvPr/>
      </p:nvGrpSpPr>
      <p:grpSpPr>
        <a:xfrm>
          <a:off x="0" y="0"/>
          <a:ext cx="0" cy="0"/>
          <a:chOff x="0" y="0"/>
          <a:chExt cx="0" cy="0"/>
        </a:xfrm>
      </p:grpSpPr>
      <p:sp>
        <p:nvSpPr>
          <p:cNvPr id="282" name="Google Shape;282;p31"/>
          <p:cNvSpPr txBox="1">
            <a:spLocks noGrp="1"/>
          </p:cNvSpPr>
          <p:nvPr>
            <p:ph type="title"/>
          </p:nvPr>
        </p:nvSpPr>
        <p:spPr>
          <a:xfrm>
            <a:off x="405700" y="188425"/>
            <a:ext cx="4485600" cy="24372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Clr>
                <a:srgbClr val="22314E"/>
              </a:buClr>
              <a:buSzPts val="4400"/>
              <a:buFont typeface="Arial"/>
              <a:buNone/>
            </a:pPr>
            <a:r>
              <a:rPr lang="en-GB" b="1">
                <a:latin typeface="Arial"/>
                <a:ea typeface="Arial"/>
                <a:cs typeface="Arial"/>
                <a:sym typeface="Arial"/>
              </a:rPr>
              <a:t>Summary</a:t>
            </a:r>
            <a:endParaRPr/>
          </a:p>
        </p:txBody>
      </p:sp>
      <p:sp>
        <p:nvSpPr>
          <p:cNvPr id="283" name="Google Shape;283;p31"/>
          <p:cNvSpPr txBox="1">
            <a:spLocks noGrp="1"/>
          </p:cNvSpPr>
          <p:nvPr>
            <p:ph type="body" idx="1"/>
          </p:nvPr>
        </p:nvSpPr>
        <p:spPr>
          <a:xfrm>
            <a:off x="457200" y="1828800"/>
            <a:ext cx="8229600" cy="3688500"/>
          </a:xfrm>
          <a:prstGeom prst="rect">
            <a:avLst/>
          </a:prstGeom>
          <a:noFill/>
          <a:ln>
            <a:noFill/>
          </a:ln>
        </p:spPr>
        <p:txBody>
          <a:bodyPr spcFirstLastPara="1" wrap="square" lIns="91425" tIns="45700" rIns="91425" bIns="45700" anchor="t" anchorCtr="0">
            <a:normAutofit/>
          </a:bodyPr>
          <a:lstStyle/>
          <a:p>
            <a:pPr marL="457200" lvl="0" indent="-393700" algn="l" rtl="0">
              <a:lnSpc>
                <a:spcPct val="100000"/>
              </a:lnSpc>
              <a:spcBef>
                <a:spcPts val="0"/>
              </a:spcBef>
              <a:spcAft>
                <a:spcPts val="0"/>
              </a:spcAft>
              <a:buClr>
                <a:srgbClr val="22314E"/>
              </a:buClr>
              <a:buSzPts val="2000"/>
              <a:buChar char="•"/>
            </a:pPr>
            <a:r>
              <a:rPr lang="en-GB" sz="2200" dirty="0">
                <a:latin typeface="Arial"/>
                <a:ea typeface="Arial"/>
                <a:cs typeface="Arial"/>
                <a:sym typeface="Arial"/>
              </a:rPr>
              <a:t>4 Principles: Connectivity, Creativity, Sustainability and Digital Fluency</a:t>
            </a:r>
          </a:p>
          <a:p>
            <a:pPr marL="457200" lvl="0" indent="-393700" algn="l" rtl="0">
              <a:lnSpc>
                <a:spcPct val="100000"/>
              </a:lnSpc>
              <a:spcBef>
                <a:spcPts val="0"/>
              </a:spcBef>
              <a:spcAft>
                <a:spcPts val="0"/>
              </a:spcAft>
              <a:buClr>
                <a:srgbClr val="22314E"/>
              </a:buClr>
              <a:buSzPts val="2000"/>
              <a:buChar char="•"/>
            </a:pPr>
            <a:r>
              <a:rPr lang="en-GB" sz="2200" dirty="0">
                <a:latin typeface="Arial"/>
                <a:ea typeface="Arial"/>
                <a:cs typeface="Arial"/>
                <a:sym typeface="Arial"/>
              </a:rPr>
              <a:t>3 enablers: Inclusivity, Collaboration and Curiosity Driven pedagogies</a:t>
            </a:r>
          </a:p>
          <a:p>
            <a:pPr marL="457200" lvl="0" indent="-393700" algn="l" rtl="0">
              <a:lnSpc>
                <a:spcPct val="100000"/>
              </a:lnSpc>
              <a:spcBef>
                <a:spcPts val="0"/>
              </a:spcBef>
              <a:spcAft>
                <a:spcPts val="0"/>
              </a:spcAft>
              <a:buClr>
                <a:srgbClr val="22314E"/>
              </a:buClr>
              <a:buSzPts val="2000"/>
              <a:buChar char="•"/>
            </a:pPr>
            <a:r>
              <a:rPr lang="en-GB" sz="2200" dirty="0">
                <a:latin typeface="Arial"/>
                <a:ea typeface="Arial"/>
                <a:cs typeface="Arial"/>
                <a:sym typeface="Arial"/>
              </a:rPr>
              <a:t>Graduate Attributes are flexible</a:t>
            </a:r>
          </a:p>
          <a:p>
            <a:pPr marL="457200" lvl="0" indent="-393700" algn="l" rtl="0">
              <a:lnSpc>
                <a:spcPct val="100000"/>
              </a:lnSpc>
              <a:spcBef>
                <a:spcPts val="0"/>
              </a:spcBef>
              <a:spcAft>
                <a:spcPts val="0"/>
              </a:spcAft>
              <a:buClr>
                <a:srgbClr val="22314E"/>
              </a:buClr>
              <a:buSzPts val="2000"/>
              <a:buChar char="•"/>
            </a:pPr>
            <a:r>
              <a:rPr lang="en-GB" sz="2200" dirty="0" err="1">
                <a:latin typeface="Arial"/>
                <a:ea typeface="Arial"/>
                <a:cs typeface="Arial"/>
                <a:sym typeface="Arial"/>
              </a:rPr>
              <a:t>MySkills</a:t>
            </a:r>
            <a:r>
              <a:rPr lang="en-GB" sz="2200" dirty="0">
                <a:latin typeface="Arial"/>
                <a:ea typeface="Arial"/>
                <a:cs typeface="Arial"/>
                <a:sym typeface="Arial"/>
              </a:rPr>
              <a:t> supports the recognition, articulation and development of graduate attributes and associated skills. </a:t>
            </a:r>
          </a:p>
          <a:p>
            <a:pPr marL="457200" lvl="0" indent="-393700" algn="l" rtl="0">
              <a:lnSpc>
                <a:spcPct val="100000"/>
              </a:lnSpc>
              <a:spcBef>
                <a:spcPts val="0"/>
              </a:spcBef>
              <a:spcAft>
                <a:spcPts val="0"/>
              </a:spcAft>
              <a:buClr>
                <a:srgbClr val="22314E"/>
              </a:buClr>
              <a:buSzPts val="2000"/>
              <a:buChar char="•"/>
            </a:pPr>
            <a:r>
              <a:rPr lang="en-GB" sz="2200" dirty="0">
                <a:latin typeface="Arial"/>
                <a:ea typeface="Arial"/>
                <a:cs typeface="Arial"/>
                <a:sym typeface="Arial"/>
              </a:rPr>
              <a:t>Knowing your students</a:t>
            </a:r>
          </a:p>
        </p:txBody>
      </p:sp>
      <p:pic>
        <p:nvPicPr>
          <p:cNvPr id="285" name="Google Shape;285;p31" descr="BSU + Transform-ED + Parter logos&#10;"/>
          <p:cNvPicPr preferRelativeResize="0"/>
          <p:nvPr/>
        </p:nvPicPr>
        <p:blipFill rotWithShape="1">
          <a:blip r:embed="rId4">
            <a:alphaModFix/>
          </a:blip>
          <a:srcRect r="517"/>
          <a:stretch/>
        </p:blipFill>
        <p:spPr>
          <a:xfrm>
            <a:off x="0" y="5643925"/>
            <a:ext cx="9151200" cy="1245450"/>
          </a:xfrm>
          <a:prstGeom prst="rect">
            <a:avLst/>
          </a:prstGeom>
          <a:noFill/>
          <a:ln>
            <a:noFill/>
          </a:ln>
        </p:spPr>
      </p:pic>
      <p:pic>
        <p:nvPicPr>
          <p:cNvPr id="286" name="Google Shape;286;p31" descr="BSU + Transform-ED + Partner logos&#10;"/>
          <p:cNvPicPr preferRelativeResize="0"/>
          <p:nvPr/>
        </p:nvPicPr>
        <p:blipFill rotWithShape="1">
          <a:blip r:embed="rId4">
            <a:alphaModFix/>
          </a:blip>
          <a:srcRect r="517"/>
          <a:stretch/>
        </p:blipFill>
        <p:spPr>
          <a:xfrm>
            <a:off x="0" y="5643925"/>
            <a:ext cx="9151200" cy="124545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showMasterSp="0">
  <p:cSld>
    <p:bg>
      <p:bgPr>
        <a:blipFill>
          <a:blip r:embed="rId3">
            <a:alphaModFix/>
          </a:blip>
          <a:stretch>
            <a:fillRect/>
          </a:stretch>
        </a:blipFill>
        <a:effectLst/>
      </p:bgPr>
    </p:bg>
    <p:spTree>
      <p:nvGrpSpPr>
        <p:cNvPr id="1" name="Shape 290"/>
        <p:cNvGrpSpPr/>
        <p:nvPr/>
      </p:nvGrpSpPr>
      <p:grpSpPr>
        <a:xfrm>
          <a:off x="0" y="0"/>
          <a:ext cx="0" cy="0"/>
          <a:chOff x="0" y="0"/>
          <a:chExt cx="0" cy="0"/>
        </a:xfrm>
      </p:grpSpPr>
      <p:sp>
        <p:nvSpPr>
          <p:cNvPr id="291" name="Google Shape;291;p32"/>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Clr>
                <a:srgbClr val="22314E"/>
              </a:buClr>
              <a:buSzPts val="4400"/>
              <a:buFont typeface="Arial"/>
              <a:buNone/>
            </a:pPr>
            <a:r>
              <a:rPr lang="en-GB" b="1">
                <a:latin typeface="Arial"/>
                <a:ea typeface="Arial"/>
                <a:cs typeface="Arial"/>
                <a:sym typeface="Arial"/>
              </a:rPr>
              <a:t>Just One Thing</a:t>
            </a:r>
            <a:endParaRPr/>
          </a:p>
        </p:txBody>
      </p:sp>
      <p:sp>
        <p:nvSpPr>
          <p:cNvPr id="292" name="Google Shape;292;p32"/>
          <p:cNvSpPr txBox="1">
            <a:spLocks noGrp="1"/>
          </p:cNvSpPr>
          <p:nvPr>
            <p:ph type="body" idx="1"/>
          </p:nvPr>
        </p:nvSpPr>
        <p:spPr>
          <a:xfrm>
            <a:off x="490650" y="2821963"/>
            <a:ext cx="8169900" cy="914400"/>
          </a:xfrm>
          <a:prstGeom prst="rect">
            <a:avLst/>
          </a:prstGeom>
          <a:noFill/>
          <a:ln>
            <a:noFill/>
          </a:ln>
        </p:spPr>
        <p:txBody>
          <a:bodyPr spcFirstLastPara="1" wrap="square" lIns="91425" tIns="45700" rIns="91425" bIns="45700" anchor="t" anchorCtr="0">
            <a:normAutofit/>
          </a:bodyPr>
          <a:lstStyle/>
          <a:p>
            <a:pPr marL="114300" lvl="0" indent="0" algn="l" rtl="0">
              <a:lnSpc>
                <a:spcPct val="100000"/>
              </a:lnSpc>
              <a:spcBef>
                <a:spcPts val="360"/>
              </a:spcBef>
              <a:spcAft>
                <a:spcPts val="0"/>
              </a:spcAft>
              <a:buSzPts val="1800"/>
              <a:buNone/>
            </a:pPr>
            <a:r>
              <a:rPr lang="en-GB" sz="2200">
                <a:latin typeface="Arial"/>
                <a:ea typeface="Arial"/>
                <a:cs typeface="Arial"/>
                <a:sym typeface="Arial"/>
              </a:rPr>
              <a:t>Choose one of these principles and try to apply it to your students</a:t>
            </a:r>
            <a:endParaRPr sz="2200">
              <a:latin typeface="Arial"/>
              <a:ea typeface="Arial"/>
              <a:cs typeface="Arial"/>
              <a:sym typeface="Arial"/>
            </a:endParaRPr>
          </a:p>
        </p:txBody>
      </p:sp>
      <p:pic>
        <p:nvPicPr>
          <p:cNvPr id="295" name="Google Shape;295;p32">
            <a:extLst>
              <a:ext uri="{C183D7F6-B498-43B3-948B-1728B52AA6E4}">
                <adec:decorative xmlns:adec="http://schemas.microsoft.com/office/drawing/2017/decorative" val="1"/>
              </a:ext>
            </a:extLst>
          </p:cNvPr>
          <p:cNvPicPr preferRelativeResize="0"/>
          <p:nvPr/>
        </p:nvPicPr>
        <p:blipFill rotWithShape="1">
          <a:blip r:embed="rId4">
            <a:alphaModFix/>
          </a:blip>
          <a:srcRect/>
          <a:stretch/>
        </p:blipFill>
        <p:spPr>
          <a:xfrm>
            <a:off x="8213972" y="-12"/>
            <a:ext cx="914400" cy="914400"/>
          </a:xfrm>
          <a:prstGeom prst="rect">
            <a:avLst/>
          </a:prstGeom>
          <a:noFill/>
          <a:ln>
            <a:noFill/>
          </a:ln>
        </p:spPr>
      </p:pic>
      <p:pic>
        <p:nvPicPr>
          <p:cNvPr id="296" name="Google Shape;296;p32" descr="BSU + Transform-ED + Parter logos&#10;"/>
          <p:cNvPicPr preferRelativeResize="0"/>
          <p:nvPr/>
        </p:nvPicPr>
        <p:blipFill rotWithShape="1">
          <a:blip r:embed="rId5">
            <a:alphaModFix/>
          </a:blip>
          <a:srcRect r="517"/>
          <a:stretch/>
        </p:blipFill>
        <p:spPr>
          <a:xfrm>
            <a:off x="0" y="5643925"/>
            <a:ext cx="9151200" cy="1245450"/>
          </a:xfrm>
          <a:prstGeom prst="rect">
            <a:avLst/>
          </a:prstGeom>
          <a:noFill/>
          <a:ln>
            <a:noFill/>
          </a:ln>
        </p:spPr>
      </p:pic>
      <p:pic>
        <p:nvPicPr>
          <p:cNvPr id="297" name="Google Shape;297;p32">
            <a:extLst>
              <a:ext uri="{C183D7F6-B498-43B3-948B-1728B52AA6E4}">
                <adec:decorative xmlns:adec="http://schemas.microsoft.com/office/drawing/2017/decorative" val="1"/>
              </a:ext>
            </a:extLst>
          </p:cNvPr>
          <p:cNvPicPr preferRelativeResize="0"/>
          <p:nvPr/>
        </p:nvPicPr>
        <p:blipFill rotWithShape="1">
          <a:blip r:embed="rId5">
            <a:alphaModFix/>
          </a:blip>
          <a:srcRect r="517"/>
          <a:stretch/>
        </p:blipFill>
        <p:spPr>
          <a:xfrm>
            <a:off x="0" y="5612550"/>
            <a:ext cx="9151200" cy="1245450"/>
          </a:xfrm>
          <a:prstGeom prst="rect">
            <a:avLst/>
          </a:prstGeom>
          <a:noFill/>
          <a:ln>
            <a:noFill/>
          </a:ln>
        </p:spPr>
      </p:pic>
      <p:sp>
        <p:nvSpPr>
          <p:cNvPr id="293" name="Google Shape;293;p32"/>
          <p:cNvSpPr/>
          <p:nvPr/>
        </p:nvSpPr>
        <p:spPr>
          <a:xfrm>
            <a:off x="8457150" y="6442175"/>
            <a:ext cx="406800" cy="276900"/>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GB" sz="1200" b="0" i="0" u="none" strike="noStrike" cap="none">
                <a:solidFill>
                  <a:srgbClr val="2F3951"/>
                </a:solidFill>
                <a:latin typeface="Arial"/>
                <a:ea typeface="Arial"/>
                <a:cs typeface="Arial"/>
                <a:sym typeface="Arial"/>
              </a:rPr>
              <a:t>21</a:t>
            </a:fld>
            <a:endParaRPr sz="1200" b="0" i="0" u="none" strike="noStrike" cap="none" dirty="0">
              <a:solidFill>
                <a:srgbClr val="2F3951"/>
              </a:solidFill>
              <a:latin typeface="Arial"/>
              <a:ea typeface="Arial"/>
              <a:cs typeface="Arial"/>
              <a:sym typeface="Aria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showMasterSp="0">
  <p:cSld>
    <p:bg>
      <p:bgPr>
        <a:blipFill>
          <a:blip r:embed="rId3">
            <a:alphaModFix/>
          </a:blip>
          <a:stretch>
            <a:fillRect/>
          </a:stretch>
        </a:blipFill>
        <a:effectLst/>
      </p:bgPr>
    </p:bg>
    <p:spTree>
      <p:nvGrpSpPr>
        <p:cNvPr id="1" name="Shape 301"/>
        <p:cNvGrpSpPr/>
        <p:nvPr/>
      </p:nvGrpSpPr>
      <p:grpSpPr>
        <a:xfrm>
          <a:off x="0" y="0"/>
          <a:ext cx="0" cy="0"/>
          <a:chOff x="0" y="0"/>
          <a:chExt cx="0" cy="0"/>
        </a:xfrm>
      </p:grpSpPr>
      <p:sp>
        <p:nvSpPr>
          <p:cNvPr id="302" name="Google Shape;302;p33"/>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Clr>
                <a:srgbClr val="22314E"/>
              </a:buClr>
              <a:buSzPts val="4400"/>
              <a:buFont typeface="Arial"/>
              <a:buNone/>
            </a:pPr>
            <a:r>
              <a:rPr lang="en-GB" b="1">
                <a:latin typeface="Arial"/>
                <a:ea typeface="Arial"/>
                <a:cs typeface="Arial"/>
                <a:sym typeface="Arial"/>
              </a:rPr>
              <a:t>Resources</a:t>
            </a:r>
            <a:endParaRPr b="1">
              <a:latin typeface="Arial"/>
              <a:ea typeface="Arial"/>
              <a:cs typeface="Arial"/>
              <a:sym typeface="Arial"/>
            </a:endParaRPr>
          </a:p>
        </p:txBody>
      </p:sp>
      <p:sp>
        <p:nvSpPr>
          <p:cNvPr id="303" name="Google Shape;303;p33"/>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p>
            <a:pPr marL="457200" lvl="0" indent="-330200" algn="l" rtl="0">
              <a:lnSpc>
                <a:spcPct val="100000"/>
              </a:lnSpc>
              <a:spcBef>
                <a:spcPts val="360"/>
              </a:spcBef>
              <a:spcAft>
                <a:spcPts val="0"/>
              </a:spcAft>
              <a:buClr>
                <a:schemeClr val="dk1"/>
              </a:buClr>
              <a:buSzPts val="1600"/>
              <a:buChar char="•"/>
            </a:pPr>
            <a:r>
              <a:rPr lang="en-GB" sz="2200" u="sng" dirty="0">
                <a:solidFill>
                  <a:schemeClr val="hlink"/>
                </a:solidFill>
                <a:latin typeface="Arial"/>
                <a:ea typeface="Arial"/>
                <a:cs typeface="Arial"/>
                <a:sym typeface="Arial"/>
                <a:hlinkClick r:id="rId4"/>
              </a:rPr>
              <a:t>https://www.bathspa.ac.uk/student-life/why-bath-spa/graduate-attributes/</a:t>
            </a:r>
            <a:endParaRPr lang="en-GB" sz="2200" dirty="0">
              <a:latin typeface="Arial"/>
              <a:ea typeface="Arial"/>
              <a:cs typeface="Arial"/>
              <a:sym typeface="Arial"/>
            </a:endParaRPr>
          </a:p>
          <a:p>
            <a:pPr marL="457200" lvl="0" indent="-330200" algn="l" rtl="0">
              <a:lnSpc>
                <a:spcPct val="100000"/>
              </a:lnSpc>
              <a:spcBef>
                <a:spcPts val="360"/>
              </a:spcBef>
              <a:spcAft>
                <a:spcPts val="0"/>
              </a:spcAft>
              <a:buClr>
                <a:schemeClr val="dk1"/>
              </a:buClr>
              <a:buSzPts val="1600"/>
              <a:buChar char="•"/>
            </a:pPr>
            <a:r>
              <a:rPr lang="en-GB" sz="2200" u="sng" dirty="0">
                <a:solidFill>
                  <a:schemeClr val="hlink"/>
                </a:solidFill>
                <a:latin typeface="Arial"/>
                <a:ea typeface="Arial"/>
                <a:cs typeface="Arial"/>
                <a:sym typeface="Arial"/>
                <a:hlinkClick r:id="rId5"/>
              </a:rPr>
              <a:t>https://advance-he.ac.uk/knowledge-hub/framework-student-engagement-through-partnership-0</a:t>
            </a:r>
            <a:endParaRPr lang="en-GB" sz="2200" dirty="0">
              <a:latin typeface="Arial"/>
              <a:ea typeface="Arial"/>
              <a:cs typeface="Arial"/>
              <a:sym typeface="Arial"/>
            </a:endParaRPr>
          </a:p>
          <a:p>
            <a:pPr marL="457200" lvl="0" indent="-330200" algn="l" rtl="0">
              <a:lnSpc>
                <a:spcPct val="100000"/>
              </a:lnSpc>
              <a:spcBef>
                <a:spcPts val="360"/>
              </a:spcBef>
              <a:spcAft>
                <a:spcPts val="0"/>
              </a:spcAft>
              <a:buClr>
                <a:schemeClr val="dk1"/>
              </a:buClr>
              <a:buSzPts val="1600"/>
              <a:buChar char="•"/>
            </a:pPr>
            <a:r>
              <a:rPr lang="en-GB" sz="2200" u="sng" dirty="0">
                <a:solidFill>
                  <a:schemeClr val="hlink"/>
                </a:solidFill>
                <a:latin typeface="Arial"/>
                <a:ea typeface="Arial"/>
                <a:cs typeface="Arial"/>
                <a:sym typeface="Arial"/>
                <a:hlinkClick r:id="rId6"/>
              </a:rPr>
              <a:t>https://www.bathspa.ac.uk/projects/teaching-expertise-guide/inclusive-teaching/</a:t>
            </a:r>
            <a:endParaRPr lang="en-GB" sz="2200" u="sng" dirty="0">
              <a:solidFill>
                <a:schemeClr val="hlink"/>
              </a:solidFill>
              <a:latin typeface="Arial"/>
              <a:ea typeface="Arial"/>
              <a:cs typeface="Arial"/>
              <a:sym typeface="Arial"/>
            </a:endParaRPr>
          </a:p>
          <a:p>
            <a:pPr marL="457200" lvl="0" indent="-330200" algn="l" rtl="0">
              <a:lnSpc>
                <a:spcPct val="100000"/>
              </a:lnSpc>
              <a:spcBef>
                <a:spcPts val="360"/>
              </a:spcBef>
              <a:spcAft>
                <a:spcPts val="0"/>
              </a:spcAft>
              <a:buClr>
                <a:schemeClr val="dk1"/>
              </a:buClr>
              <a:buSzPts val="1600"/>
              <a:buChar char="•"/>
            </a:pPr>
            <a:r>
              <a:rPr lang="en-GB" sz="2200" dirty="0">
                <a:latin typeface="Arial"/>
                <a:ea typeface="Arial"/>
                <a:cs typeface="Arial"/>
                <a:sym typeface="Arial"/>
                <a:hlinkClick r:id="rId7"/>
              </a:rPr>
              <a:t>https://www.gov.uk/government/publications/graduates-career-planning-and-its-effect-on-their-outcomes</a:t>
            </a:r>
            <a:r>
              <a:rPr lang="en-GB" sz="2200" dirty="0">
                <a:latin typeface="Arial"/>
                <a:ea typeface="Arial"/>
                <a:cs typeface="Arial"/>
                <a:sym typeface="Arial"/>
              </a:rPr>
              <a:t> </a:t>
            </a:r>
          </a:p>
          <a:p>
            <a:pPr marL="457200" lvl="0" indent="-228600" algn="l" rtl="0">
              <a:lnSpc>
                <a:spcPct val="100000"/>
              </a:lnSpc>
              <a:spcBef>
                <a:spcPts val="360"/>
              </a:spcBef>
              <a:spcAft>
                <a:spcPts val="0"/>
              </a:spcAft>
              <a:buClr>
                <a:schemeClr val="dk1"/>
              </a:buClr>
              <a:buSzPts val="1800"/>
              <a:buNone/>
            </a:pPr>
            <a:endParaRPr lang="en-GB" sz="2400" dirty="0"/>
          </a:p>
        </p:txBody>
      </p:sp>
      <p:sp>
        <p:nvSpPr>
          <p:cNvPr id="304" name="Google Shape;304;p33"/>
          <p:cNvSpPr/>
          <p:nvPr/>
        </p:nvSpPr>
        <p:spPr>
          <a:xfrm>
            <a:off x="8413722" y="6248345"/>
            <a:ext cx="406800" cy="276900"/>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GB" sz="1200" b="0" i="0" u="none" strike="noStrike" cap="none">
                <a:solidFill>
                  <a:srgbClr val="2F3951"/>
                </a:solidFill>
                <a:latin typeface="Arial"/>
                <a:ea typeface="Arial"/>
                <a:cs typeface="Arial"/>
                <a:sym typeface="Arial"/>
              </a:rPr>
              <a:t>22</a:t>
            </a:fld>
            <a:endParaRPr sz="1200" b="0" i="0" u="none" strike="noStrike" cap="none">
              <a:solidFill>
                <a:srgbClr val="2F3951"/>
              </a:solidFill>
              <a:latin typeface="Arial"/>
              <a:ea typeface="Arial"/>
              <a:cs typeface="Arial"/>
              <a:sym typeface="Arial"/>
            </a:endParaRPr>
          </a:p>
        </p:txBody>
      </p:sp>
      <p:pic>
        <p:nvPicPr>
          <p:cNvPr id="306" name="Google Shape;306;p33" descr="BSU + Transform-ED + Parter logos&#10;"/>
          <p:cNvPicPr preferRelativeResize="0"/>
          <p:nvPr/>
        </p:nvPicPr>
        <p:blipFill rotWithShape="1">
          <a:blip r:embed="rId8">
            <a:alphaModFix/>
          </a:blip>
          <a:srcRect r="517"/>
          <a:stretch/>
        </p:blipFill>
        <p:spPr>
          <a:xfrm>
            <a:off x="0" y="5643925"/>
            <a:ext cx="9151200" cy="1245450"/>
          </a:xfrm>
          <a:prstGeom prst="rect">
            <a:avLst/>
          </a:prstGeom>
          <a:noFill/>
          <a:ln>
            <a:noFill/>
          </a:ln>
        </p:spPr>
      </p:pic>
      <p:pic>
        <p:nvPicPr>
          <p:cNvPr id="307" name="Google Shape;307;p33" descr="BSU + Transform-ED + Partner logos&#10;"/>
          <p:cNvPicPr preferRelativeResize="0"/>
          <p:nvPr/>
        </p:nvPicPr>
        <p:blipFill rotWithShape="1">
          <a:blip r:embed="rId8">
            <a:alphaModFix/>
          </a:blip>
          <a:srcRect r="517"/>
          <a:stretch/>
        </p:blipFill>
        <p:spPr>
          <a:xfrm>
            <a:off x="0" y="5643925"/>
            <a:ext cx="9151200" cy="124545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showMasterSp="0">
  <p:cSld>
    <p:bg>
      <p:bgPr>
        <a:blipFill>
          <a:blip r:embed="rId3">
            <a:alphaModFix/>
          </a:blip>
          <a:stretch>
            <a:fillRect/>
          </a:stretch>
        </a:blipFill>
        <a:effectLst/>
      </p:bgPr>
    </p:bg>
    <p:spTree>
      <p:nvGrpSpPr>
        <p:cNvPr id="1" name="Shape 111"/>
        <p:cNvGrpSpPr/>
        <p:nvPr/>
      </p:nvGrpSpPr>
      <p:grpSpPr>
        <a:xfrm>
          <a:off x="0" y="0"/>
          <a:ext cx="0" cy="0"/>
          <a:chOff x="0" y="0"/>
          <a:chExt cx="0" cy="0"/>
        </a:xfrm>
      </p:grpSpPr>
      <p:sp>
        <p:nvSpPr>
          <p:cNvPr id="112" name="Google Shape;112;p16"/>
          <p:cNvSpPr txBox="1">
            <a:spLocks noGrp="1"/>
          </p:cNvSpPr>
          <p:nvPr>
            <p:ph type="title"/>
          </p:nvPr>
        </p:nvSpPr>
        <p:spPr>
          <a:xfrm>
            <a:off x="457200" y="404668"/>
            <a:ext cx="8229600" cy="9444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Clr>
                <a:srgbClr val="22314E"/>
              </a:buClr>
              <a:buSzPts val="4400"/>
              <a:buFont typeface="Arial"/>
              <a:buNone/>
            </a:pPr>
            <a:r>
              <a:rPr lang="en-GB" b="1">
                <a:latin typeface="Arial"/>
                <a:ea typeface="Arial"/>
                <a:cs typeface="Arial"/>
                <a:sym typeface="Arial"/>
              </a:rPr>
              <a:t>Content</a:t>
            </a:r>
            <a:endParaRPr/>
          </a:p>
        </p:txBody>
      </p:sp>
      <p:sp>
        <p:nvSpPr>
          <p:cNvPr id="113" name="Google Shape;113;p16"/>
          <p:cNvSpPr txBox="1">
            <a:spLocks noGrp="1"/>
          </p:cNvSpPr>
          <p:nvPr>
            <p:ph type="body" idx="1"/>
          </p:nvPr>
        </p:nvSpPr>
        <p:spPr>
          <a:xfrm>
            <a:off x="457200" y="1924656"/>
            <a:ext cx="8229600" cy="3592800"/>
          </a:xfrm>
          <a:prstGeom prst="rect">
            <a:avLst/>
          </a:prstGeom>
          <a:noFill/>
          <a:ln>
            <a:noFill/>
          </a:ln>
        </p:spPr>
        <p:txBody>
          <a:bodyPr spcFirstLastPara="1" wrap="square" lIns="91425" tIns="45700" rIns="91425" bIns="45700" anchor="t" anchorCtr="0">
            <a:normAutofit/>
          </a:bodyPr>
          <a:lstStyle/>
          <a:p>
            <a:pPr marL="457200" lvl="0" indent="-368300" algn="l" rtl="0">
              <a:lnSpc>
                <a:spcPct val="150000"/>
              </a:lnSpc>
              <a:spcBef>
                <a:spcPts val="0"/>
              </a:spcBef>
              <a:spcAft>
                <a:spcPts val="0"/>
              </a:spcAft>
              <a:buSzPts val="2200"/>
              <a:buChar char="●"/>
            </a:pPr>
            <a:r>
              <a:rPr lang="en-GB" sz="2200" dirty="0">
                <a:latin typeface="Arial"/>
                <a:ea typeface="Arial"/>
                <a:cs typeface="Arial"/>
                <a:sym typeface="Arial"/>
              </a:rPr>
              <a:t>BSU Education Design Principles and Enablers</a:t>
            </a:r>
          </a:p>
          <a:p>
            <a:pPr marL="457200" lvl="0" indent="-368300" algn="l" rtl="0">
              <a:lnSpc>
                <a:spcPct val="150000"/>
              </a:lnSpc>
              <a:spcBef>
                <a:spcPts val="0"/>
              </a:spcBef>
              <a:spcAft>
                <a:spcPts val="0"/>
              </a:spcAft>
              <a:buSzPts val="2200"/>
              <a:buChar char="●"/>
            </a:pPr>
            <a:r>
              <a:rPr lang="en-GB" sz="2200" dirty="0">
                <a:latin typeface="Arial"/>
                <a:ea typeface="Arial"/>
                <a:cs typeface="Arial"/>
                <a:sym typeface="Arial"/>
              </a:rPr>
              <a:t>Graduate Attributes, </a:t>
            </a:r>
            <a:r>
              <a:rPr lang="en-GB" sz="2200" dirty="0" err="1">
                <a:latin typeface="Arial"/>
                <a:ea typeface="Arial"/>
                <a:cs typeface="Arial"/>
                <a:sym typeface="Arial"/>
              </a:rPr>
              <a:t>MySkills</a:t>
            </a:r>
            <a:r>
              <a:rPr lang="en-GB" sz="2200" dirty="0">
                <a:latin typeface="Arial"/>
                <a:ea typeface="Arial"/>
                <a:cs typeface="Arial"/>
                <a:sym typeface="Arial"/>
              </a:rPr>
              <a:t> &amp; EiC Framework</a:t>
            </a:r>
            <a:endParaRPr lang="en-GB" sz="2200" dirty="0"/>
          </a:p>
          <a:p>
            <a:pPr marL="457200" lvl="0" indent="-368300" algn="l" rtl="0">
              <a:lnSpc>
                <a:spcPct val="150000"/>
              </a:lnSpc>
              <a:spcBef>
                <a:spcPts val="0"/>
              </a:spcBef>
              <a:spcAft>
                <a:spcPts val="0"/>
              </a:spcAft>
              <a:buSzPts val="2200"/>
              <a:buChar char="●"/>
            </a:pPr>
            <a:r>
              <a:rPr lang="en-GB" sz="2200" dirty="0">
                <a:latin typeface="Arial"/>
                <a:ea typeface="Arial"/>
                <a:cs typeface="Arial"/>
                <a:sym typeface="Arial"/>
              </a:rPr>
              <a:t>Interactive exercises for the integration of BSU Education Design Principles and Enablers</a:t>
            </a:r>
            <a:endParaRPr lang="en-GB" sz="2200" dirty="0"/>
          </a:p>
        </p:txBody>
      </p:sp>
      <p:pic>
        <p:nvPicPr>
          <p:cNvPr id="115" name="Google Shape;115;p16" descr="BSU + Transform-ED + Parter logos"/>
          <p:cNvPicPr preferRelativeResize="0"/>
          <p:nvPr/>
        </p:nvPicPr>
        <p:blipFill>
          <a:blip r:embed="rId4">
            <a:alphaModFix/>
          </a:blip>
          <a:stretch>
            <a:fillRect/>
          </a:stretch>
        </p:blipFill>
        <p:spPr>
          <a:xfrm>
            <a:off x="0" y="5651348"/>
            <a:ext cx="9144002" cy="1206654"/>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showMasterSp="0">
  <p:cSld>
    <p:bg>
      <p:bgPr>
        <a:blipFill>
          <a:blip r:embed="rId3">
            <a:alphaModFix/>
          </a:blip>
          <a:stretch>
            <a:fillRect/>
          </a:stretch>
        </a:blipFill>
        <a:effectLst/>
      </p:bgPr>
    </p:bg>
    <p:spTree>
      <p:nvGrpSpPr>
        <p:cNvPr id="1" name="Shape 120"/>
        <p:cNvGrpSpPr/>
        <p:nvPr/>
      </p:nvGrpSpPr>
      <p:grpSpPr>
        <a:xfrm>
          <a:off x="0" y="0"/>
          <a:ext cx="0" cy="0"/>
          <a:chOff x="0" y="0"/>
          <a:chExt cx="0" cy="0"/>
        </a:xfrm>
      </p:grpSpPr>
      <p:sp>
        <p:nvSpPr>
          <p:cNvPr id="122" name="Google Shape;122;p17"/>
          <p:cNvSpPr txBox="1">
            <a:spLocks noGrp="1"/>
          </p:cNvSpPr>
          <p:nvPr>
            <p:ph type="title"/>
          </p:nvPr>
        </p:nvSpPr>
        <p:spPr>
          <a:xfrm>
            <a:off x="402568" y="60878"/>
            <a:ext cx="8229600" cy="1143000"/>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Clr>
                <a:schemeClr val="dk1"/>
              </a:buClr>
              <a:buSzPts val="1800"/>
              <a:buNone/>
            </a:pPr>
            <a:r>
              <a:rPr lang="en-GB" b="1">
                <a:latin typeface="Arial"/>
                <a:ea typeface="Arial"/>
                <a:cs typeface="Arial"/>
                <a:sym typeface="Arial"/>
              </a:rPr>
              <a:t>Education Design Principles</a:t>
            </a:r>
            <a:endParaRPr b="1"/>
          </a:p>
        </p:txBody>
      </p:sp>
      <p:sp>
        <p:nvSpPr>
          <p:cNvPr id="123" name="Google Shape;123;p17"/>
          <p:cNvSpPr/>
          <p:nvPr/>
        </p:nvSpPr>
        <p:spPr>
          <a:xfrm>
            <a:off x="628338" y="1717000"/>
            <a:ext cx="1978800" cy="1439100"/>
          </a:xfrm>
          <a:prstGeom prst="roundRect">
            <a:avLst>
              <a:gd name="adj" fmla="val 16667"/>
            </a:avLst>
          </a:prstGeom>
          <a:solidFill>
            <a:srgbClr val="17365D"/>
          </a:solidFill>
          <a:ln w="25400" cap="flat" cmpd="sng">
            <a:solidFill>
              <a:srgbClr val="17365D"/>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GB" sz="1500" b="1" i="0" u="none" strike="noStrike" cap="none">
                <a:solidFill>
                  <a:schemeClr val="lt1"/>
                </a:solidFill>
              </a:rPr>
              <a:t>CONNECTIVITY</a:t>
            </a:r>
            <a:endParaRPr sz="1500" b="1"/>
          </a:p>
        </p:txBody>
      </p:sp>
      <p:sp>
        <p:nvSpPr>
          <p:cNvPr id="126" name="Google Shape;126;p17"/>
          <p:cNvSpPr/>
          <p:nvPr/>
        </p:nvSpPr>
        <p:spPr>
          <a:xfrm>
            <a:off x="2914337" y="1717000"/>
            <a:ext cx="1978800" cy="1439100"/>
          </a:xfrm>
          <a:prstGeom prst="roundRect">
            <a:avLst>
              <a:gd name="adj" fmla="val 16667"/>
            </a:avLst>
          </a:prstGeom>
          <a:solidFill>
            <a:srgbClr val="17365D"/>
          </a:solidFill>
          <a:ln w="25400" cap="flat" cmpd="sng">
            <a:solidFill>
              <a:srgbClr val="17365D"/>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GB" sz="1500" b="1" i="0" u="none" strike="noStrike" cap="none">
                <a:solidFill>
                  <a:schemeClr val="lt1"/>
                </a:solidFill>
              </a:rPr>
              <a:t>CREATIVITY</a:t>
            </a:r>
            <a:endParaRPr sz="1500" b="1"/>
          </a:p>
        </p:txBody>
      </p:sp>
      <p:sp>
        <p:nvSpPr>
          <p:cNvPr id="124" name="Google Shape;124;p17"/>
          <p:cNvSpPr/>
          <p:nvPr/>
        </p:nvSpPr>
        <p:spPr>
          <a:xfrm>
            <a:off x="628337" y="3520688"/>
            <a:ext cx="1978800" cy="1439100"/>
          </a:xfrm>
          <a:prstGeom prst="roundRect">
            <a:avLst>
              <a:gd name="adj" fmla="val 16667"/>
            </a:avLst>
          </a:prstGeom>
          <a:solidFill>
            <a:srgbClr val="17365D"/>
          </a:solidFill>
          <a:ln w="25400" cap="flat" cmpd="sng">
            <a:solidFill>
              <a:srgbClr val="17365D"/>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GB" sz="1500" b="1" i="0" u="none" strike="noStrike" cap="none">
                <a:solidFill>
                  <a:schemeClr val="lt1"/>
                </a:solidFill>
              </a:rPr>
              <a:t>SUSTAINABILITY</a:t>
            </a:r>
            <a:endParaRPr sz="1500" b="1"/>
          </a:p>
        </p:txBody>
      </p:sp>
      <p:sp>
        <p:nvSpPr>
          <p:cNvPr id="125" name="Google Shape;125;p17"/>
          <p:cNvSpPr/>
          <p:nvPr/>
        </p:nvSpPr>
        <p:spPr>
          <a:xfrm>
            <a:off x="2914337" y="3520688"/>
            <a:ext cx="1978800" cy="1439100"/>
          </a:xfrm>
          <a:prstGeom prst="roundRect">
            <a:avLst>
              <a:gd name="adj" fmla="val 16667"/>
            </a:avLst>
          </a:prstGeom>
          <a:solidFill>
            <a:srgbClr val="17365D"/>
          </a:solidFill>
          <a:ln w="25400" cap="flat" cmpd="sng">
            <a:solidFill>
              <a:srgbClr val="17365D"/>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GB" sz="1500" b="1" i="0" u="none" strike="noStrike" cap="none">
                <a:solidFill>
                  <a:schemeClr val="lt1"/>
                </a:solidFill>
              </a:rPr>
              <a:t>DIGITAL FLUENCY</a:t>
            </a:r>
            <a:endParaRPr sz="1500" b="1"/>
          </a:p>
        </p:txBody>
      </p:sp>
      <p:sp>
        <p:nvSpPr>
          <p:cNvPr id="127" name="Google Shape;127;p17"/>
          <p:cNvSpPr/>
          <p:nvPr/>
        </p:nvSpPr>
        <p:spPr>
          <a:xfrm>
            <a:off x="5461926" y="1591127"/>
            <a:ext cx="3108600" cy="1056300"/>
          </a:xfrm>
          <a:prstGeom prst="leftRightArrow">
            <a:avLst>
              <a:gd name="adj1" fmla="val 50000"/>
              <a:gd name="adj2" fmla="val 50000"/>
            </a:avLst>
          </a:prstGeom>
          <a:solidFill>
            <a:srgbClr val="E6E6E6"/>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GB" sz="1400" b="1" i="0" u="none" strike="noStrike" cap="none"/>
              <a:t>INCLUSIVE TEACHING</a:t>
            </a:r>
            <a:endParaRPr b="1"/>
          </a:p>
        </p:txBody>
      </p:sp>
      <p:sp>
        <p:nvSpPr>
          <p:cNvPr id="128" name="Google Shape;128;p17"/>
          <p:cNvSpPr/>
          <p:nvPr/>
        </p:nvSpPr>
        <p:spPr>
          <a:xfrm>
            <a:off x="5482652" y="2841531"/>
            <a:ext cx="3108600" cy="1056300"/>
          </a:xfrm>
          <a:prstGeom prst="leftRightArrow">
            <a:avLst>
              <a:gd name="adj1" fmla="val 50000"/>
              <a:gd name="adj2" fmla="val 50000"/>
            </a:avLst>
          </a:prstGeom>
          <a:solidFill>
            <a:srgbClr val="E6E6E6"/>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GB" sz="1400" b="1" i="0" u="none" strike="noStrike" cap="none"/>
              <a:t>COLLABORATIVE LEARNING</a:t>
            </a:r>
            <a:endParaRPr b="1"/>
          </a:p>
        </p:txBody>
      </p:sp>
      <p:sp>
        <p:nvSpPr>
          <p:cNvPr id="129" name="Google Shape;129;p17"/>
          <p:cNvSpPr/>
          <p:nvPr/>
        </p:nvSpPr>
        <p:spPr>
          <a:xfrm>
            <a:off x="5482652" y="4091954"/>
            <a:ext cx="3108600" cy="1056300"/>
          </a:xfrm>
          <a:prstGeom prst="leftRightArrow">
            <a:avLst>
              <a:gd name="adj1" fmla="val 50000"/>
              <a:gd name="adj2" fmla="val 50000"/>
            </a:avLst>
          </a:prstGeom>
          <a:solidFill>
            <a:srgbClr val="E6E6E6"/>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GB" sz="1400" b="1" i="0" u="none" strike="noStrike" cap="none"/>
              <a:t>CURIOSITY DRIVEN PEDAGOGIES</a:t>
            </a:r>
            <a:endParaRPr b="1"/>
          </a:p>
        </p:txBody>
      </p:sp>
      <p:pic>
        <p:nvPicPr>
          <p:cNvPr id="130" name="Google Shape;130;p17" descr="BSU + Transform-ED + Parter logos"/>
          <p:cNvPicPr preferRelativeResize="0"/>
          <p:nvPr/>
        </p:nvPicPr>
        <p:blipFill>
          <a:blip r:embed="rId4">
            <a:alphaModFix/>
          </a:blip>
          <a:stretch>
            <a:fillRect/>
          </a:stretch>
        </p:blipFill>
        <p:spPr>
          <a:xfrm>
            <a:off x="0" y="5651348"/>
            <a:ext cx="9144002" cy="1206654"/>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showMasterSp="0">
  <p:cSld>
    <p:bg>
      <p:bgPr>
        <a:blipFill>
          <a:blip r:embed="rId3">
            <a:alphaModFix/>
          </a:blip>
          <a:stretch>
            <a:fillRect/>
          </a:stretch>
        </a:blipFill>
        <a:effectLst/>
      </p:bgPr>
    </p:bg>
    <p:spTree>
      <p:nvGrpSpPr>
        <p:cNvPr id="1" name="Shape 135"/>
        <p:cNvGrpSpPr/>
        <p:nvPr/>
      </p:nvGrpSpPr>
      <p:grpSpPr>
        <a:xfrm>
          <a:off x="0" y="0"/>
          <a:ext cx="0" cy="0"/>
          <a:chOff x="0" y="0"/>
          <a:chExt cx="0" cy="0"/>
        </a:xfrm>
      </p:grpSpPr>
      <p:sp>
        <p:nvSpPr>
          <p:cNvPr id="138" name="Google Shape;138;p18"/>
          <p:cNvSpPr txBox="1">
            <a:spLocks noGrp="1"/>
          </p:cNvSpPr>
          <p:nvPr>
            <p:ph type="title"/>
          </p:nvPr>
        </p:nvSpPr>
        <p:spPr>
          <a:xfrm>
            <a:off x="449705" y="116010"/>
            <a:ext cx="5928111" cy="1143000"/>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Clr>
                <a:schemeClr val="dk1"/>
              </a:buClr>
              <a:buSzPts val="1800"/>
              <a:buNone/>
            </a:pPr>
            <a:r>
              <a:rPr lang="en-GB" b="1" dirty="0">
                <a:latin typeface="Arial"/>
                <a:ea typeface="Arial"/>
                <a:cs typeface="Arial"/>
                <a:sym typeface="Arial"/>
              </a:rPr>
              <a:t>Make it yours (1)</a:t>
            </a:r>
            <a:endParaRPr b="1" dirty="0">
              <a:latin typeface="Arial"/>
              <a:ea typeface="Arial"/>
              <a:cs typeface="Arial"/>
              <a:sym typeface="Arial"/>
            </a:endParaRPr>
          </a:p>
        </p:txBody>
      </p:sp>
      <p:sp>
        <p:nvSpPr>
          <p:cNvPr id="137" name="Google Shape;137;p18"/>
          <p:cNvSpPr txBox="1">
            <a:spLocks noGrp="1"/>
          </p:cNvSpPr>
          <p:nvPr>
            <p:ph type="body" idx="1"/>
          </p:nvPr>
        </p:nvSpPr>
        <p:spPr>
          <a:xfrm>
            <a:off x="449700" y="2528850"/>
            <a:ext cx="8424900" cy="12813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480"/>
              </a:spcBef>
              <a:spcAft>
                <a:spcPts val="0"/>
              </a:spcAft>
              <a:buClr>
                <a:srgbClr val="22314E"/>
              </a:buClr>
              <a:buSzPts val="2400"/>
              <a:buNone/>
            </a:pPr>
            <a:r>
              <a:rPr lang="en-GB" sz="3000">
                <a:latin typeface="Arial"/>
                <a:ea typeface="Arial"/>
                <a:cs typeface="Arial"/>
                <a:sym typeface="Arial"/>
              </a:rPr>
              <a:t>What elements of these </a:t>
            </a:r>
            <a:r>
              <a:rPr lang="en-GB" sz="3000" b="1">
                <a:latin typeface="Arial"/>
                <a:ea typeface="Arial"/>
                <a:cs typeface="Arial"/>
                <a:sym typeface="Arial"/>
              </a:rPr>
              <a:t>seven education design principles</a:t>
            </a:r>
            <a:r>
              <a:rPr lang="en-GB" sz="3000">
                <a:latin typeface="Arial"/>
                <a:ea typeface="Arial"/>
                <a:cs typeface="Arial"/>
                <a:sym typeface="Arial"/>
              </a:rPr>
              <a:t> are already operating in your institution?</a:t>
            </a:r>
            <a:endParaRPr sz="3000">
              <a:solidFill>
                <a:srgbClr val="22314E"/>
              </a:solidFill>
              <a:latin typeface="Arial"/>
              <a:ea typeface="Arial"/>
              <a:cs typeface="Arial"/>
              <a:sym typeface="Arial"/>
            </a:endParaRPr>
          </a:p>
          <a:p>
            <a:pPr marL="0" lvl="0" indent="0" algn="l" rtl="0">
              <a:lnSpc>
                <a:spcPct val="100000"/>
              </a:lnSpc>
              <a:spcBef>
                <a:spcPts val="480"/>
              </a:spcBef>
              <a:spcAft>
                <a:spcPts val="0"/>
              </a:spcAft>
              <a:buClr>
                <a:srgbClr val="22314E"/>
              </a:buClr>
              <a:buSzPts val="2400"/>
              <a:buNone/>
            </a:pPr>
            <a:endParaRPr>
              <a:solidFill>
                <a:srgbClr val="22314E"/>
              </a:solidFill>
              <a:latin typeface="Arial"/>
              <a:ea typeface="Arial"/>
              <a:cs typeface="Arial"/>
              <a:sym typeface="Arial"/>
            </a:endParaRPr>
          </a:p>
        </p:txBody>
      </p:sp>
      <p:pic>
        <p:nvPicPr>
          <p:cNvPr id="139" name="Google Shape;139;p18" descr="BSU + Transform-ED + Parter logos&#10;"/>
          <p:cNvPicPr preferRelativeResize="0"/>
          <p:nvPr/>
        </p:nvPicPr>
        <p:blipFill rotWithShape="1">
          <a:blip r:embed="rId4">
            <a:alphaModFix/>
          </a:blip>
          <a:srcRect r="517"/>
          <a:stretch/>
        </p:blipFill>
        <p:spPr>
          <a:xfrm>
            <a:off x="0" y="5643925"/>
            <a:ext cx="9151200" cy="1245450"/>
          </a:xfrm>
          <a:prstGeom prst="rect">
            <a:avLst/>
          </a:prstGeom>
          <a:noFill/>
          <a:ln>
            <a:noFill/>
          </a:ln>
        </p:spPr>
      </p:pic>
      <p:pic>
        <p:nvPicPr>
          <p:cNvPr id="140" name="Google Shape;140;p18">
            <a:extLst>
              <a:ext uri="{C183D7F6-B498-43B3-948B-1728B52AA6E4}">
                <adec:decorative xmlns:adec="http://schemas.microsoft.com/office/drawing/2017/decorative" val="1"/>
              </a:ext>
            </a:extLst>
          </p:cNvPr>
          <p:cNvPicPr preferRelativeResize="0"/>
          <p:nvPr/>
        </p:nvPicPr>
        <p:blipFill rotWithShape="1">
          <a:blip r:embed="rId4">
            <a:alphaModFix/>
          </a:blip>
          <a:srcRect r="517"/>
          <a:stretch/>
        </p:blipFill>
        <p:spPr>
          <a:xfrm>
            <a:off x="0" y="5643925"/>
            <a:ext cx="9151200" cy="124545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showMasterSp="0">
  <p:cSld>
    <p:bg>
      <p:bgPr>
        <a:blipFill>
          <a:blip r:embed="rId3">
            <a:alphaModFix/>
          </a:blip>
          <a:stretch>
            <a:fillRect/>
          </a:stretch>
        </a:blipFill>
        <a:effectLst/>
      </p:bgPr>
    </p:bg>
    <p:spTree>
      <p:nvGrpSpPr>
        <p:cNvPr id="1" name="Shape 144"/>
        <p:cNvGrpSpPr/>
        <p:nvPr/>
      </p:nvGrpSpPr>
      <p:grpSpPr>
        <a:xfrm>
          <a:off x="0" y="0"/>
          <a:ext cx="0" cy="0"/>
          <a:chOff x="0" y="0"/>
          <a:chExt cx="0" cy="0"/>
        </a:xfrm>
      </p:grpSpPr>
      <p:sp>
        <p:nvSpPr>
          <p:cNvPr id="148" name="Google Shape;148;p19"/>
          <p:cNvSpPr txBox="1">
            <a:spLocks noGrp="1"/>
          </p:cNvSpPr>
          <p:nvPr>
            <p:ph type="title"/>
          </p:nvPr>
        </p:nvSpPr>
        <p:spPr>
          <a:xfrm>
            <a:off x="449705" y="116010"/>
            <a:ext cx="5928111" cy="1143000"/>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Clr>
                <a:schemeClr val="dk1"/>
              </a:buClr>
              <a:buSzPts val="1800"/>
              <a:buNone/>
            </a:pPr>
            <a:r>
              <a:rPr lang="en-GB" b="1" dirty="0">
                <a:latin typeface="Arial"/>
                <a:ea typeface="Arial"/>
                <a:cs typeface="Arial"/>
                <a:sym typeface="Arial"/>
              </a:rPr>
              <a:t>Make it yours (2)</a:t>
            </a:r>
            <a:endParaRPr b="1" dirty="0"/>
          </a:p>
        </p:txBody>
      </p:sp>
      <p:graphicFrame>
        <p:nvGraphicFramePr>
          <p:cNvPr id="146" name="Google Shape;146;p19"/>
          <p:cNvGraphicFramePr/>
          <p:nvPr/>
        </p:nvGraphicFramePr>
        <p:xfrm>
          <a:off x="535465" y="1417229"/>
          <a:ext cx="7965300" cy="3376800"/>
        </p:xfrm>
        <a:graphic>
          <a:graphicData uri="http://schemas.openxmlformats.org/drawingml/2006/table">
            <a:tbl>
              <a:tblPr firstRow="1" bandRow="1">
                <a:noFill/>
                <a:tableStyleId>{C6965BB4-A8E8-4EC9-8E22-33C5C3175E15}</a:tableStyleId>
              </a:tblPr>
              <a:tblGrid>
                <a:gridCol w="3982650">
                  <a:extLst>
                    <a:ext uri="{9D8B030D-6E8A-4147-A177-3AD203B41FA5}">
                      <a16:colId xmlns:a16="http://schemas.microsoft.com/office/drawing/2014/main" val="20000"/>
                    </a:ext>
                  </a:extLst>
                </a:gridCol>
                <a:gridCol w="3982650">
                  <a:extLst>
                    <a:ext uri="{9D8B030D-6E8A-4147-A177-3AD203B41FA5}">
                      <a16:colId xmlns:a16="http://schemas.microsoft.com/office/drawing/2014/main" val="20001"/>
                    </a:ext>
                  </a:extLst>
                </a:gridCol>
              </a:tblGrid>
              <a:tr h="621000">
                <a:tc>
                  <a:txBody>
                    <a:bodyPr/>
                    <a:lstStyle/>
                    <a:p>
                      <a:pPr marL="0" marR="0" lvl="0" indent="0" algn="ctr" rtl="0">
                        <a:lnSpc>
                          <a:spcPct val="100000"/>
                        </a:lnSpc>
                        <a:spcBef>
                          <a:spcPts val="0"/>
                        </a:spcBef>
                        <a:spcAft>
                          <a:spcPts val="0"/>
                        </a:spcAft>
                        <a:buNone/>
                      </a:pPr>
                      <a:r>
                        <a:rPr lang="en-GB" sz="2400" u="none" strike="noStrike" cap="none"/>
                        <a:t>BSU</a:t>
                      </a:r>
                      <a:endParaRPr/>
                    </a:p>
                  </a:txBody>
                  <a:tcPr marL="91450" marR="91450" marT="45725" marB="45725"/>
                </a:tc>
                <a:tc>
                  <a:txBody>
                    <a:bodyPr/>
                    <a:lstStyle/>
                    <a:p>
                      <a:pPr marL="0" marR="0" lvl="0" indent="0" algn="ctr" rtl="0">
                        <a:lnSpc>
                          <a:spcPct val="100000"/>
                        </a:lnSpc>
                        <a:spcBef>
                          <a:spcPts val="0"/>
                        </a:spcBef>
                        <a:spcAft>
                          <a:spcPts val="0"/>
                        </a:spcAft>
                        <a:buNone/>
                      </a:pPr>
                      <a:r>
                        <a:rPr lang="en-GB" sz="2400" u="none" strike="noStrike" cap="none"/>
                        <a:t>Your institution</a:t>
                      </a:r>
                      <a:endParaRPr/>
                    </a:p>
                  </a:txBody>
                  <a:tcPr marL="91450" marR="91450" marT="45725" marB="45725"/>
                </a:tc>
                <a:extLst>
                  <a:ext uri="{0D108BD9-81ED-4DB2-BD59-A6C34878D82A}">
                    <a16:rowId xmlns:a16="http://schemas.microsoft.com/office/drawing/2014/main" val="10000"/>
                  </a:ext>
                </a:extLst>
              </a:tr>
              <a:tr h="1377900">
                <a:tc>
                  <a:txBody>
                    <a:bodyPr/>
                    <a:lstStyle/>
                    <a:p>
                      <a:pPr marL="0" marR="0" lvl="0" indent="0" algn="l" rtl="0">
                        <a:lnSpc>
                          <a:spcPct val="100000"/>
                        </a:lnSpc>
                        <a:spcBef>
                          <a:spcPts val="0"/>
                        </a:spcBef>
                        <a:spcAft>
                          <a:spcPts val="0"/>
                        </a:spcAft>
                        <a:buNone/>
                      </a:pPr>
                      <a:r>
                        <a:rPr lang="en-GB" sz="2200" u="none" strike="noStrike" cap="none"/>
                        <a:t>Active Learning</a:t>
                      </a:r>
                      <a:endParaRPr sz="2200"/>
                    </a:p>
                  </a:txBody>
                  <a:tcPr marL="91450" marR="91450" marT="45725" marB="45725"/>
                </a:tc>
                <a:tc>
                  <a:txBody>
                    <a:bodyPr/>
                    <a:lstStyle/>
                    <a:p>
                      <a:pPr marL="0" marR="0" lvl="0" indent="0" algn="l" rtl="0">
                        <a:lnSpc>
                          <a:spcPct val="100000"/>
                        </a:lnSpc>
                        <a:spcBef>
                          <a:spcPts val="0"/>
                        </a:spcBef>
                        <a:spcAft>
                          <a:spcPts val="0"/>
                        </a:spcAft>
                        <a:buNone/>
                      </a:pPr>
                      <a:endParaRPr sz="2200" u="none" strike="noStrike" cap="none"/>
                    </a:p>
                  </a:txBody>
                  <a:tcPr marL="91450" marR="91450" marT="45725" marB="45725"/>
                </a:tc>
                <a:extLst>
                  <a:ext uri="{0D108BD9-81ED-4DB2-BD59-A6C34878D82A}">
                    <a16:rowId xmlns:a16="http://schemas.microsoft.com/office/drawing/2014/main" val="10001"/>
                  </a:ext>
                </a:extLst>
              </a:tr>
              <a:tr h="1377900">
                <a:tc>
                  <a:txBody>
                    <a:bodyPr/>
                    <a:lstStyle/>
                    <a:p>
                      <a:pPr marL="0" marR="0" lvl="0" indent="0" algn="l" rtl="0">
                        <a:lnSpc>
                          <a:spcPct val="100000"/>
                        </a:lnSpc>
                        <a:spcBef>
                          <a:spcPts val="0"/>
                        </a:spcBef>
                        <a:spcAft>
                          <a:spcPts val="0"/>
                        </a:spcAft>
                        <a:buNone/>
                      </a:pPr>
                      <a:r>
                        <a:rPr lang="en-GB" sz="2200" u="none" strike="noStrike" cap="none"/>
                        <a:t>Problem Based learning</a:t>
                      </a:r>
                      <a:endParaRPr sz="2200"/>
                    </a:p>
                  </a:txBody>
                  <a:tcPr marL="91450" marR="91450" marT="45725" marB="45725"/>
                </a:tc>
                <a:tc>
                  <a:txBody>
                    <a:bodyPr/>
                    <a:lstStyle/>
                    <a:p>
                      <a:pPr marL="0" marR="0" lvl="0" indent="0" algn="l" rtl="0">
                        <a:lnSpc>
                          <a:spcPct val="100000"/>
                        </a:lnSpc>
                        <a:spcBef>
                          <a:spcPts val="0"/>
                        </a:spcBef>
                        <a:spcAft>
                          <a:spcPts val="0"/>
                        </a:spcAft>
                        <a:buNone/>
                      </a:pPr>
                      <a:endParaRPr sz="2200" u="none" strike="noStrike" cap="none" dirty="0"/>
                    </a:p>
                  </a:txBody>
                  <a:tcPr marL="91450" marR="91450" marT="45725" marB="45725"/>
                </a:tc>
                <a:extLst>
                  <a:ext uri="{0D108BD9-81ED-4DB2-BD59-A6C34878D82A}">
                    <a16:rowId xmlns:a16="http://schemas.microsoft.com/office/drawing/2014/main" val="10002"/>
                  </a:ext>
                </a:extLst>
              </a:tr>
            </a:tbl>
          </a:graphicData>
        </a:graphic>
      </p:graphicFrame>
      <p:pic>
        <p:nvPicPr>
          <p:cNvPr id="149" name="Google Shape;149;p19" descr="BSU + Transform-ED + Parter logos&#10;"/>
          <p:cNvPicPr preferRelativeResize="0"/>
          <p:nvPr/>
        </p:nvPicPr>
        <p:blipFill rotWithShape="1">
          <a:blip r:embed="rId4">
            <a:alphaModFix/>
          </a:blip>
          <a:srcRect r="517"/>
          <a:stretch/>
        </p:blipFill>
        <p:spPr>
          <a:xfrm>
            <a:off x="0" y="5643925"/>
            <a:ext cx="9151200" cy="124545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showMasterSp="0">
  <p:cSld>
    <p:bg>
      <p:bgPr>
        <a:blipFill>
          <a:blip r:embed="rId3">
            <a:alphaModFix/>
          </a:blip>
          <a:stretch>
            <a:fillRect/>
          </a:stretch>
        </a:blipFill>
        <a:effectLst/>
      </p:bgPr>
    </p:bg>
    <p:spTree>
      <p:nvGrpSpPr>
        <p:cNvPr id="1" name="Shape 154"/>
        <p:cNvGrpSpPr/>
        <p:nvPr/>
      </p:nvGrpSpPr>
      <p:grpSpPr>
        <a:xfrm>
          <a:off x="0" y="0"/>
          <a:ext cx="0" cy="0"/>
          <a:chOff x="0" y="0"/>
          <a:chExt cx="0" cy="0"/>
        </a:xfrm>
      </p:grpSpPr>
      <p:sp>
        <p:nvSpPr>
          <p:cNvPr id="157" name="Google Shape;157;p20"/>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Clr>
                <a:schemeClr val="dk1"/>
              </a:buClr>
              <a:buSzPts val="1800"/>
              <a:buNone/>
            </a:pPr>
            <a:r>
              <a:rPr lang="en-GB" b="1">
                <a:latin typeface="Arial"/>
                <a:ea typeface="Arial"/>
                <a:cs typeface="Arial"/>
                <a:sym typeface="Arial"/>
              </a:rPr>
              <a:t>Connectivity</a:t>
            </a:r>
            <a:endParaRPr b="1">
              <a:latin typeface="Arial"/>
              <a:ea typeface="Arial"/>
              <a:cs typeface="Arial"/>
              <a:sym typeface="Arial"/>
            </a:endParaRPr>
          </a:p>
        </p:txBody>
      </p:sp>
      <p:sp>
        <p:nvSpPr>
          <p:cNvPr id="159" name="Google Shape;159;p20"/>
          <p:cNvSpPr/>
          <p:nvPr/>
        </p:nvSpPr>
        <p:spPr>
          <a:xfrm>
            <a:off x="457200" y="1693889"/>
            <a:ext cx="2011500" cy="1888800"/>
          </a:xfrm>
          <a:prstGeom prst="roundRect">
            <a:avLst>
              <a:gd name="adj" fmla="val 16667"/>
            </a:avLst>
          </a:prstGeom>
          <a:solidFill>
            <a:srgbClr val="17365D"/>
          </a:solidFill>
          <a:ln w="25400" cap="flat" cmpd="sng">
            <a:solidFill>
              <a:srgbClr val="17365D"/>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GB" sz="1400" b="0" i="0" u="none" strike="noStrike" cap="none">
                <a:solidFill>
                  <a:schemeClr val="lt1"/>
                </a:solidFill>
                <a:latin typeface="Arial"/>
                <a:ea typeface="Arial"/>
                <a:cs typeface="Arial"/>
                <a:sym typeface="Arial"/>
              </a:rPr>
              <a:t>CONNECTIVITY</a:t>
            </a:r>
            <a:endParaRPr/>
          </a:p>
        </p:txBody>
      </p:sp>
      <p:sp>
        <p:nvSpPr>
          <p:cNvPr id="158" name="Google Shape;158;p20"/>
          <p:cNvSpPr txBox="1">
            <a:spLocks noGrp="1"/>
          </p:cNvSpPr>
          <p:nvPr>
            <p:ph type="body" idx="2"/>
          </p:nvPr>
        </p:nvSpPr>
        <p:spPr>
          <a:xfrm>
            <a:off x="3237875" y="1596903"/>
            <a:ext cx="5060100" cy="3483000"/>
          </a:xfrm>
          <a:prstGeom prst="rect">
            <a:avLst/>
          </a:prstGeom>
          <a:noFill/>
          <a:ln>
            <a:noFill/>
          </a:ln>
        </p:spPr>
        <p:txBody>
          <a:bodyPr spcFirstLastPara="1" wrap="square" lIns="91425" tIns="45700" rIns="91425" bIns="45700" anchor="t" anchorCtr="0">
            <a:normAutofit lnSpcReduction="10000"/>
          </a:bodyPr>
          <a:lstStyle/>
          <a:p>
            <a:pPr marL="457200" lvl="0" indent="-368300" algn="l" rtl="0">
              <a:lnSpc>
                <a:spcPct val="100000"/>
              </a:lnSpc>
              <a:spcBef>
                <a:spcPts val="560"/>
              </a:spcBef>
              <a:spcAft>
                <a:spcPts val="0"/>
              </a:spcAft>
              <a:buSzPts val="2200"/>
              <a:buFont typeface="Arial"/>
              <a:buChar char="•"/>
            </a:pPr>
            <a:r>
              <a:rPr lang="en-GB" sz="2200" b="0" i="0" dirty="0">
                <a:solidFill>
                  <a:schemeClr val="tx1"/>
                </a:solidFill>
                <a:latin typeface="Arial"/>
                <a:ea typeface="Arial"/>
                <a:cs typeface="Arial"/>
                <a:sym typeface="Arial"/>
              </a:rPr>
              <a:t>My students are connected with their future careers through developing their academic and employability skills.</a:t>
            </a:r>
            <a:endParaRPr sz="2200" dirty="0">
              <a:solidFill>
                <a:schemeClr val="tx1"/>
              </a:solidFill>
            </a:endParaRPr>
          </a:p>
          <a:p>
            <a:pPr marL="457200" lvl="0" indent="-368300" algn="l" rtl="0">
              <a:lnSpc>
                <a:spcPct val="100000"/>
              </a:lnSpc>
              <a:spcBef>
                <a:spcPts val="1385"/>
              </a:spcBef>
              <a:spcAft>
                <a:spcPts val="825"/>
              </a:spcAft>
              <a:buSzPts val="2200"/>
              <a:buFont typeface="Arial"/>
              <a:buChar char="•"/>
            </a:pPr>
            <a:r>
              <a:rPr lang="en-GB" sz="2200" b="0" i="0" dirty="0">
                <a:solidFill>
                  <a:schemeClr val="tx1"/>
                </a:solidFill>
                <a:latin typeface="Arial"/>
                <a:ea typeface="Arial"/>
                <a:cs typeface="Arial"/>
                <a:sym typeface="Arial"/>
              </a:rPr>
              <a:t>My teaching and learning activities make the most of connections with research, professional practice and/or knowledge exchange activities.</a:t>
            </a:r>
            <a:br>
              <a:rPr lang="en-GB" sz="2200" dirty="0"/>
            </a:br>
            <a:endParaRPr sz="2200" dirty="0"/>
          </a:p>
        </p:txBody>
      </p:sp>
      <p:pic>
        <p:nvPicPr>
          <p:cNvPr id="160" name="Google Shape;160;p20" descr="BSU + Transform-ED + Parter logos"/>
          <p:cNvPicPr preferRelativeResize="0"/>
          <p:nvPr/>
        </p:nvPicPr>
        <p:blipFill>
          <a:blip r:embed="rId4">
            <a:alphaModFix/>
          </a:blip>
          <a:stretch>
            <a:fillRect/>
          </a:stretch>
        </p:blipFill>
        <p:spPr>
          <a:xfrm>
            <a:off x="0" y="5651348"/>
            <a:ext cx="9144002" cy="1206654"/>
          </a:xfrm>
          <a:prstGeom prst="rect">
            <a:avLst/>
          </a:prstGeom>
          <a:noFill/>
          <a:ln>
            <a:noFill/>
          </a:ln>
        </p:spPr>
      </p:pic>
      <p:pic>
        <p:nvPicPr>
          <p:cNvPr id="161" name="Google Shape;161;p20">
            <a:extLst>
              <a:ext uri="{C183D7F6-B498-43B3-948B-1728B52AA6E4}">
                <adec:decorative xmlns:adec="http://schemas.microsoft.com/office/drawing/2017/decorative" val="1"/>
              </a:ext>
            </a:extLst>
          </p:cNvPr>
          <p:cNvPicPr preferRelativeResize="0"/>
          <p:nvPr/>
        </p:nvPicPr>
        <p:blipFill>
          <a:blip r:embed="rId4">
            <a:alphaModFix/>
          </a:blip>
          <a:stretch>
            <a:fillRect/>
          </a:stretch>
        </p:blipFill>
        <p:spPr>
          <a:xfrm>
            <a:off x="0" y="5651348"/>
            <a:ext cx="9144002" cy="1206654"/>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showMasterSp="0">
  <p:cSld>
    <p:bg>
      <p:bgPr>
        <a:blipFill>
          <a:blip r:embed="rId3">
            <a:alphaModFix/>
          </a:blip>
          <a:stretch>
            <a:fillRect/>
          </a:stretch>
        </a:blipFill>
        <a:effectLst/>
      </p:bgPr>
    </p:bg>
    <p:spTree>
      <p:nvGrpSpPr>
        <p:cNvPr id="1" name="Shape 165"/>
        <p:cNvGrpSpPr/>
        <p:nvPr/>
      </p:nvGrpSpPr>
      <p:grpSpPr>
        <a:xfrm>
          <a:off x="0" y="0"/>
          <a:ext cx="0" cy="0"/>
          <a:chOff x="0" y="0"/>
          <a:chExt cx="0" cy="0"/>
        </a:xfrm>
      </p:grpSpPr>
      <p:sp>
        <p:nvSpPr>
          <p:cNvPr id="169" name="Google Shape;169;p21"/>
          <p:cNvSpPr txBox="1">
            <a:spLocks noGrp="1"/>
          </p:cNvSpPr>
          <p:nvPr>
            <p:ph type="title"/>
          </p:nvPr>
        </p:nvSpPr>
        <p:spPr>
          <a:xfrm>
            <a:off x="449705" y="116010"/>
            <a:ext cx="5928000" cy="1143000"/>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Clr>
                <a:schemeClr val="dk1"/>
              </a:buClr>
              <a:buSzPts val="1800"/>
              <a:buNone/>
            </a:pPr>
            <a:r>
              <a:rPr lang="en-GB" b="1">
                <a:latin typeface="Arial"/>
                <a:ea typeface="Arial"/>
                <a:cs typeface="Arial"/>
                <a:sym typeface="Arial"/>
              </a:rPr>
              <a:t>Graduate Attributes</a:t>
            </a:r>
            <a:endParaRPr b="1">
              <a:latin typeface="Arial"/>
              <a:ea typeface="Arial"/>
              <a:cs typeface="Arial"/>
              <a:sym typeface="Arial"/>
            </a:endParaRPr>
          </a:p>
        </p:txBody>
      </p:sp>
      <p:graphicFrame>
        <p:nvGraphicFramePr>
          <p:cNvPr id="167" name="Google Shape;167;p21"/>
          <p:cNvGraphicFramePr/>
          <p:nvPr/>
        </p:nvGraphicFramePr>
        <p:xfrm>
          <a:off x="607089" y="1220186"/>
          <a:ext cx="7929800" cy="4074750"/>
        </p:xfrm>
        <a:graphic>
          <a:graphicData uri="http://schemas.openxmlformats.org/drawingml/2006/table">
            <a:tbl>
              <a:tblPr firstRow="1" bandRow="1">
                <a:noFill/>
                <a:tableStyleId>{C6965BB4-A8E8-4EC9-8E22-33C5C3175E15}</a:tableStyleId>
              </a:tblPr>
              <a:tblGrid>
                <a:gridCol w="3964900">
                  <a:extLst>
                    <a:ext uri="{9D8B030D-6E8A-4147-A177-3AD203B41FA5}">
                      <a16:colId xmlns:a16="http://schemas.microsoft.com/office/drawing/2014/main" val="20000"/>
                    </a:ext>
                  </a:extLst>
                </a:gridCol>
                <a:gridCol w="3964900">
                  <a:extLst>
                    <a:ext uri="{9D8B030D-6E8A-4147-A177-3AD203B41FA5}">
                      <a16:colId xmlns:a16="http://schemas.microsoft.com/office/drawing/2014/main" val="20001"/>
                    </a:ext>
                  </a:extLst>
                </a:gridCol>
              </a:tblGrid>
              <a:tr h="399150">
                <a:tc>
                  <a:txBody>
                    <a:bodyPr/>
                    <a:lstStyle/>
                    <a:p>
                      <a:pPr marL="0" marR="0" lvl="0" indent="0" algn="l" rtl="0">
                        <a:lnSpc>
                          <a:spcPct val="100000"/>
                        </a:lnSpc>
                        <a:spcBef>
                          <a:spcPts val="0"/>
                        </a:spcBef>
                        <a:spcAft>
                          <a:spcPts val="0"/>
                        </a:spcAft>
                        <a:buNone/>
                      </a:pPr>
                      <a:r>
                        <a:rPr lang="en-GB" sz="1600" u="none" strike="noStrike" cap="none"/>
                        <a:t>BSU</a:t>
                      </a:r>
                      <a:endParaRPr sz="1600"/>
                    </a:p>
                  </a:txBody>
                  <a:tcPr marL="91450" marR="91450" marT="45725" marB="45725"/>
                </a:tc>
                <a:tc>
                  <a:txBody>
                    <a:bodyPr/>
                    <a:lstStyle/>
                    <a:p>
                      <a:pPr marL="0" marR="0" lvl="0" indent="0" algn="l" rtl="0">
                        <a:lnSpc>
                          <a:spcPct val="100000"/>
                        </a:lnSpc>
                        <a:spcBef>
                          <a:spcPts val="0"/>
                        </a:spcBef>
                        <a:spcAft>
                          <a:spcPts val="0"/>
                        </a:spcAft>
                        <a:buNone/>
                      </a:pPr>
                      <a:r>
                        <a:rPr lang="en-GB" sz="1600" u="none" strike="noStrike" cap="none"/>
                        <a:t>Educational Partner</a:t>
                      </a:r>
                      <a:endParaRPr sz="1600"/>
                    </a:p>
                  </a:txBody>
                  <a:tcPr marL="91450" marR="91450" marT="45725" marB="45725"/>
                </a:tc>
                <a:extLst>
                  <a:ext uri="{0D108BD9-81ED-4DB2-BD59-A6C34878D82A}">
                    <a16:rowId xmlns:a16="http://schemas.microsoft.com/office/drawing/2014/main" val="10000"/>
                  </a:ext>
                </a:extLst>
              </a:tr>
              <a:tr h="399150">
                <a:tc>
                  <a:txBody>
                    <a:bodyPr/>
                    <a:lstStyle/>
                    <a:p>
                      <a:pPr marL="0" marR="0" lvl="0" indent="0" algn="l" rtl="0">
                        <a:lnSpc>
                          <a:spcPct val="100000"/>
                        </a:lnSpc>
                        <a:spcBef>
                          <a:spcPts val="0"/>
                        </a:spcBef>
                        <a:spcAft>
                          <a:spcPts val="0"/>
                        </a:spcAft>
                        <a:buNone/>
                      </a:pPr>
                      <a:r>
                        <a:rPr lang="en-GB" sz="1600" u="none" strike="noStrike" cap="none"/>
                        <a:t>Confidently Self-Aware</a:t>
                      </a:r>
                      <a:endParaRPr sz="1600"/>
                    </a:p>
                  </a:txBody>
                  <a:tcPr marL="91450" marR="91450" marT="45725" marB="45725"/>
                </a:tc>
                <a:tc>
                  <a:txBody>
                    <a:bodyPr/>
                    <a:lstStyle/>
                    <a:p>
                      <a:pPr marL="0" marR="0" lvl="0" indent="0" algn="l" rtl="0">
                        <a:lnSpc>
                          <a:spcPct val="100000"/>
                        </a:lnSpc>
                        <a:spcBef>
                          <a:spcPts val="0"/>
                        </a:spcBef>
                        <a:spcAft>
                          <a:spcPts val="0"/>
                        </a:spcAft>
                        <a:buNone/>
                      </a:pPr>
                      <a:endParaRPr sz="1600" u="none" strike="noStrike" cap="none"/>
                    </a:p>
                  </a:txBody>
                  <a:tcPr marL="91450" marR="91450" marT="45725" marB="45725"/>
                </a:tc>
                <a:extLst>
                  <a:ext uri="{0D108BD9-81ED-4DB2-BD59-A6C34878D82A}">
                    <a16:rowId xmlns:a16="http://schemas.microsoft.com/office/drawing/2014/main" val="10001"/>
                  </a:ext>
                </a:extLst>
              </a:tr>
              <a:tr h="373950">
                <a:tc>
                  <a:txBody>
                    <a:bodyPr/>
                    <a:lstStyle/>
                    <a:p>
                      <a:pPr marL="0" marR="0" lvl="0" indent="0" algn="l" rtl="0">
                        <a:lnSpc>
                          <a:spcPct val="100000"/>
                        </a:lnSpc>
                        <a:spcBef>
                          <a:spcPts val="0"/>
                        </a:spcBef>
                        <a:spcAft>
                          <a:spcPts val="0"/>
                        </a:spcAft>
                        <a:buNone/>
                      </a:pPr>
                      <a:r>
                        <a:rPr lang="en-GB" sz="1600" u="none" strike="noStrike" cap="none"/>
                        <a:t>Emotionally Attuned</a:t>
                      </a:r>
                      <a:endParaRPr sz="1600"/>
                    </a:p>
                  </a:txBody>
                  <a:tcPr marL="91450" marR="91450" marT="45725" marB="45725"/>
                </a:tc>
                <a:tc>
                  <a:txBody>
                    <a:bodyPr/>
                    <a:lstStyle/>
                    <a:p>
                      <a:pPr marL="0" marR="0" lvl="0" indent="0" algn="l" rtl="0">
                        <a:lnSpc>
                          <a:spcPct val="100000"/>
                        </a:lnSpc>
                        <a:spcBef>
                          <a:spcPts val="0"/>
                        </a:spcBef>
                        <a:spcAft>
                          <a:spcPts val="0"/>
                        </a:spcAft>
                        <a:buNone/>
                      </a:pPr>
                      <a:endParaRPr sz="1600" u="none" strike="noStrike" cap="none"/>
                    </a:p>
                  </a:txBody>
                  <a:tcPr marL="91450" marR="91450" marT="45725" marB="45725"/>
                </a:tc>
                <a:extLst>
                  <a:ext uri="{0D108BD9-81ED-4DB2-BD59-A6C34878D82A}">
                    <a16:rowId xmlns:a16="http://schemas.microsoft.com/office/drawing/2014/main" val="10002"/>
                  </a:ext>
                </a:extLst>
              </a:tr>
              <a:tr h="375700">
                <a:tc>
                  <a:txBody>
                    <a:bodyPr/>
                    <a:lstStyle/>
                    <a:p>
                      <a:pPr marL="0" marR="0" lvl="0" indent="0" algn="l" rtl="0">
                        <a:lnSpc>
                          <a:spcPct val="100000"/>
                        </a:lnSpc>
                        <a:spcBef>
                          <a:spcPts val="0"/>
                        </a:spcBef>
                        <a:spcAft>
                          <a:spcPts val="0"/>
                        </a:spcAft>
                        <a:buNone/>
                      </a:pPr>
                      <a:r>
                        <a:rPr lang="en-GB" sz="1600" u="none" strike="noStrike" cap="none"/>
                        <a:t>Inclusive Collaborator</a:t>
                      </a:r>
                      <a:endParaRPr sz="1600"/>
                    </a:p>
                  </a:txBody>
                  <a:tcPr marL="91450" marR="91450" marT="45725" marB="45725"/>
                </a:tc>
                <a:tc>
                  <a:txBody>
                    <a:bodyPr/>
                    <a:lstStyle/>
                    <a:p>
                      <a:pPr marL="0" marR="0" lvl="0" indent="0" algn="l" rtl="0">
                        <a:lnSpc>
                          <a:spcPct val="100000"/>
                        </a:lnSpc>
                        <a:spcBef>
                          <a:spcPts val="0"/>
                        </a:spcBef>
                        <a:spcAft>
                          <a:spcPts val="0"/>
                        </a:spcAft>
                        <a:buNone/>
                      </a:pPr>
                      <a:endParaRPr sz="1600" u="none" strike="noStrike" cap="none"/>
                    </a:p>
                  </a:txBody>
                  <a:tcPr marL="91450" marR="91450" marT="45725" marB="45725"/>
                </a:tc>
                <a:extLst>
                  <a:ext uri="{0D108BD9-81ED-4DB2-BD59-A6C34878D82A}">
                    <a16:rowId xmlns:a16="http://schemas.microsoft.com/office/drawing/2014/main" val="10003"/>
                  </a:ext>
                </a:extLst>
              </a:tr>
              <a:tr h="355700">
                <a:tc>
                  <a:txBody>
                    <a:bodyPr/>
                    <a:lstStyle/>
                    <a:p>
                      <a:pPr marL="0" marR="0" lvl="0" indent="0" algn="l" rtl="0">
                        <a:lnSpc>
                          <a:spcPct val="100000"/>
                        </a:lnSpc>
                        <a:spcBef>
                          <a:spcPts val="0"/>
                        </a:spcBef>
                        <a:spcAft>
                          <a:spcPts val="0"/>
                        </a:spcAft>
                        <a:buNone/>
                      </a:pPr>
                      <a:r>
                        <a:rPr lang="en-GB" sz="1600" u="none" strike="noStrike" cap="none"/>
                        <a:t>Adaptable Innovator</a:t>
                      </a:r>
                      <a:endParaRPr sz="1600"/>
                    </a:p>
                  </a:txBody>
                  <a:tcPr marL="91450" marR="91450" marT="45725" marB="45725"/>
                </a:tc>
                <a:tc>
                  <a:txBody>
                    <a:bodyPr/>
                    <a:lstStyle/>
                    <a:p>
                      <a:pPr marL="0" marR="0" lvl="0" indent="0" algn="l" rtl="0">
                        <a:lnSpc>
                          <a:spcPct val="100000"/>
                        </a:lnSpc>
                        <a:spcBef>
                          <a:spcPts val="0"/>
                        </a:spcBef>
                        <a:spcAft>
                          <a:spcPts val="0"/>
                        </a:spcAft>
                        <a:buNone/>
                      </a:pPr>
                      <a:endParaRPr sz="1600" u="none" strike="noStrike" cap="none"/>
                    </a:p>
                  </a:txBody>
                  <a:tcPr marL="91450" marR="91450" marT="45725" marB="45725"/>
                </a:tc>
                <a:extLst>
                  <a:ext uri="{0D108BD9-81ED-4DB2-BD59-A6C34878D82A}">
                    <a16:rowId xmlns:a16="http://schemas.microsoft.com/office/drawing/2014/main" val="10004"/>
                  </a:ext>
                </a:extLst>
              </a:tr>
              <a:tr h="392600">
                <a:tc>
                  <a:txBody>
                    <a:bodyPr/>
                    <a:lstStyle/>
                    <a:p>
                      <a:pPr marL="0" marR="0" lvl="0" indent="0" algn="l" rtl="0">
                        <a:lnSpc>
                          <a:spcPct val="100000"/>
                        </a:lnSpc>
                        <a:spcBef>
                          <a:spcPts val="0"/>
                        </a:spcBef>
                        <a:spcAft>
                          <a:spcPts val="0"/>
                        </a:spcAft>
                        <a:buNone/>
                      </a:pPr>
                      <a:r>
                        <a:rPr lang="en-GB" sz="1600" u="none" strike="noStrike" cap="none"/>
                        <a:t>Critical Thinker</a:t>
                      </a:r>
                      <a:endParaRPr sz="1600"/>
                    </a:p>
                  </a:txBody>
                  <a:tcPr marL="91450" marR="91450" marT="45725" marB="45725"/>
                </a:tc>
                <a:tc>
                  <a:txBody>
                    <a:bodyPr/>
                    <a:lstStyle/>
                    <a:p>
                      <a:pPr marL="0" marR="0" lvl="0" indent="0" algn="l" rtl="0">
                        <a:lnSpc>
                          <a:spcPct val="100000"/>
                        </a:lnSpc>
                        <a:spcBef>
                          <a:spcPts val="0"/>
                        </a:spcBef>
                        <a:spcAft>
                          <a:spcPts val="0"/>
                        </a:spcAft>
                        <a:buNone/>
                      </a:pPr>
                      <a:endParaRPr sz="1600" u="none" strike="noStrike" cap="none"/>
                    </a:p>
                  </a:txBody>
                  <a:tcPr marL="91450" marR="91450" marT="45725" marB="45725"/>
                </a:tc>
                <a:extLst>
                  <a:ext uri="{0D108BD9-81ED-4DB2-BD59-A6C34878D82A}">
                    <a16:rowId xmlns:a16="http://schemas.microsoft.com/office/drawing/2014/main" val="10005"/>
                  </a:ext>
                </a:extLst>
              </a:tr>
              <a:tr h="355700">
                <a:tc>
                  <a:txBody>
                    <a:bodyPr/>
                    <a:lstStyle/>
                    <a:p>
                      <a:pPr marL="0" marR="0" lvl="0" indent="0" algn="l" rtl="0">
                        <a:lnSpc>
                          <a:spcPct val="100000"/>
                        </a:lnSpc>
                        <a:spcBef>
                          <a:spcPts val="0"/>
                        </a:spcBef>
                        <a:spcAft>
                          <a:spcPts val="0"/>
                        </a:spcAft>
                        <a:buNone/>
                      </a:pPr>
                      <a:r>
                        <a:rPr lang="en-GB" sz="1600" u="none" strike="noStrike" cap="none"/>
                        <a:t>Forward Thinker</a:t>
                      </a:r>
                      <a:endParaRPr sz="1600"/>
                    </a:p>
                  </a:txBody>
                  <a:tcPr marL="91450" marR="91450" marT="45725" marB="45725"/>
                </a:tc>
                <a:tc>
                  <a:txBody>
                    <a:bodyPr/>
                    <a:lstStyle/>
                    <a:p>
                      <a:pPr marL="0" marR="0" lvl="0" indent="0" algn="l" rtl="0">
                        <a:lnSpc>
                          <a:spcPct val="100000"/>
                        </a:lnSpc>
                        <a:spcBef>
                          <a:spcPts val="0"/>
                        </a:spcBef>
                        <a:spcAft>
                          <a:spcPts val="0"/>
                        </a:spcAft>
                        <a:buNone/>
                      </a:pPr>
                      <a:endParaRPr sz="1600" u="none" strike="noStrike" cap="none"/>
                    </a:p>
                  </a:txBody>
                  <a:tcPr marL="91450" marR="91450" marT="45725" marB="45725"/>
                </a:tc>
                <a:extLst>
                  <a:ext uri="{0D108BD9-81ED-4DB2-BD59-A6C34878D82A}">
                    <a16:rowId xmlns:a16="http://schemas.microsoft.com/office/drawing/2014/main" val="10006"/>
                  </a:ext>
                </a:extLst>
              </a:tr>
              <a:tr h="355700">
                <a:tc>
                  <a:txBody>
                    <a:bodyPr/>
                    <a:lstStyle/>
                    <a:p>
                      <a:pPr marL="0" marR="0" lvl="0" indent="0" algn="l" rtl="0">
                        <a:lnSpc>
                          <a:spcPct val="100000"/>
                        </a:lnSpc>
                        <a:spcBef>
                          <a:spcPts val="0"/>
                        </a:spcBef>
                        <a:spcAft>
                          <a:spcPts val="0"/>
                        </a:spcAft>
                        <a:buNone/>
                      </a:pPr>
                      <a:r>
                        <a:rPr lang="en-GB" sz="1600" u="none" strike="noStrike" cap="none"/>
                        <a:t>Ethical Leader</a:t>
                      </a:r>
                      <a:endParaRPr sz="1600"/>
                    </a:p>
                  </a:txBody>
                  <a:tcPr marL="91450" marR="91450" marT="45725" marB="45725"/>
                </a:tc>
                <a:tc>
                  <a:txBody>
                    <a:bodyPr/>
                    <a:lstStyle/>
                    <a:p>
                      <a:pPr marL="0" marR="0" lvl="0" indent="0" algn="l" rtl="0">
                        <a:lnSpc>
                          <a:spcPct val="100000"/>
                        </a:lnSpc>
                        <a:spcBef>
                          <a:spcPts val="0"/>
                        </a:spcBef>
                        <a:spcAft>
                          <a:spcPts val="0"/>
                        </a:spcAft>
                        <a:buNone/>
                      </a:pPr>
                      <a:endParaRPr sz="1600" u="none" strike="noStrike" cap="none"/>
                    </a:p>
                  </a:txBody>
                  <a:tcPr marL="91450" marR="91450" marT="45725" marB="45725"/>
                </a:tc>
                <a:extLst>
                  <a:ext uri="{0D108BD9-81ED-4DB2-BD59-A6C34878D82A}">
                    <a16:rowId xmlns:a16="http://schemas.microsoft.com/office/drawing/2014/main" val="10007"/>
                  </a:ext>
                </a:extLst>
              </a:tr>
              <a:tr h="355700">
                <a:tc>
                  <a:txBody>
                    <a:bodyPr/>
                    <a:lstStyle/>
                    <a:p>
                      <a:pPr marL="0" marR="0" lvl="0" indent="0" algn="l" rtl="0">
                        <a:lnSpc>
                          <a:spcPct val="100000"/>
                        </a:lnSpc>
                        <a:spcBef>
                          <a:spcPts val="0"/>
                        </a:spcBef>
                        <a:spcAft>
                          <a:spcPts val="0"/>
                        </a:spcAft>
                        <a:buNone/>
                      </a:pPr>
                      <a:r>
                        <a:rPr lang="en-GB" sz="1600" u="none" strike="noStrike" cap="none"/>
                        <a:t>Responsible self-starter</a:t>
                      </a:r>
                      <a:endParaRPr sz="1600"/>
                    </a:p>
                  </a:txBody>
                  <a:tcPr marL="91450" marR="91450" marT="45725" marB="45725"/>
                </a:tc>
                <a:tc>
                  <a:txBody>
                    <a:bodyPr/>
                    <a:lstStyle/>
                    <a:p>
                      <a:pPr marL="0" marR="0" lvl="0" indent="0" algn="l" rtl="0">
                        <a:lnSpc>
                          <a:spcPct val="100000"/>
                        </a:lnSpc>
                        <a:spcBef>
                          <a:spcPts val="0"/>
                        </a:spcBef>
                        <a:spcAft>
                          <a:spcPts val="0"/>
                        </a:spcAft>
                        <a:buNone/>
                      </a:pPr>
                      <a:endParaRPr sz="1600" u="none" strike="noStrike" cap="none"/>
                    </a:p>
                  </a:txBody>
                  <a:tcPr marL="91450" marR="91450" marT="45725" marB="45725"/>
                </a:tc>
                <a:extLst>
                  <a:ext uri="{0D108BD9-81ED-4DB2-BD59-A6C34878D82A}">
                    <a16:rowId xmlns:a16="http://schemas.microsoft.com/office/drawing/2014/main" val="10008"/>
                  </a:ext>
                </a:extLst>
              </a:tr>
              <a:tr h="355700">
                <a:tc>
                  <a:txBody>
                    <a:bodyPr/>
                    <a:lstStyle/>
                    <a:p>
                      <a:pPr marL="0" marR="0" lvl="0" indent="0" algn="l" rtl="0">
                        <a:lnSpc>
                          <a:spcPct val="100000"/>
                        </a:lnSpc>
                        <a:spcBef>
                          <a:spcPts val="0"/>
                        </a:spcBef>
                        <a:spcAft>
                          <a:spcPts val="0"/>
                        </a:spcAft>
                        <a:buNone/>
                      </a:pPr>
                      <a:r>
                        <a:rPr lang="en-GB" sz="1600" u="none" strike="noStrike" cap="none"/>
                        <a:t>Compassionate resilient</a:t>
                      </a:r>
                      <a:endParaRPr sz="1600"/>
                    </a:p>
                  </a:txBody>
                  <a:tcPr marL="91450" marR="91450" marT="45725" marB="45725"/>
                </a:tc>
                <a:tc>
                  <a:txBody>
                    <a:bodyPr/>
                    <a:lstStyle/>
                    <a:p>
                      <a:pPr marL="0" marR="0" lvl="0" indent="0" algn="l" rtl="0">
                        <a:lnSpc>
                          <a:spcPct val="100000"/>
                        </a:lnSpc>
                        <a:spcBef>
                          <a:spcPts val="0"/>
                        </a:spcBef>
                        <a:spcAft>
                          <a:spcPts val="0"/>
                        </a:spcAft>
                        <a:buNone/>
                      </a:pPr>
                      <a:endParaRPr sz="1600" u="none" strike="noStrike" cap="none"/>
                    </a:p>
                  </a:txBody>
                  <a:tcPr marL="91450" marR="91450" marT="45725" marB="45725"/>
                </a:tc>
                <a:extLst>
                  <a:ext uri="{0D108BD9-81ED-4DB2-BD59-A6C34878D82A}">
                    <a16:rowId xmlns:a16="http://schemas.microsoft.com/office/drawing/2014/main" val="10009"/>
                  </a:ext>
                </a:extLst>
              </a:tr>
              <a:tr h="355700">
                <a:tc>
                  <a:txBody>
                    <a:bodyPr/>
                    <a:lstStyle/>
                    <a:p>
                      <a:pPr marL="0" marR="0" lvl="0" indent="0" algn="l" rtl="0">
                        <a:lnSpc>
                          <a:spcPct val="100000"/>
                        </a:lnSpc>
                        <a:spcBef>
                          <a:spcPts val="0"/>
                        </a:spcBef>
                        <a:spcAft>
                          <a:spcPts val="0"/>
                        </a:spcAft>
                        <a:buNone/>
                      </a:pPr>
                      <a:r>
                        <a:rPr lang="en-GB" sz="1600" u="none" strike="noStrike" cap="none"/>
                        <a:t>Digitally Resourceful</a:t>
                      </a:r>
                      <a:endParaRPr sz="1600"/>
                    </a:p>
                  </a:txBody>
                  <a:tcPr marL="91450" marR="91450" marT="45725" marB="45725"/>
                </a:tc>
                <a:tc>
                  <a:txBody>
                    <a:bodyPr/>
                    <a:lstStyle/>
                    <a:p>
                      <a:pPr marL="0" marR="0" lvl="0" indent="0" algn="l" rtl="0">
                        <a:lnSpc>
                          <a:spcPct val="100000"/>
                        </a:lnSpc>
                        <a:spcBef>
                          <a:spcPts val="0"/>
                        </a:spcBef>
                        <a:spcAft>
                          <a:spcPts val="0"/>
                        </a:spcAft>
                        <a:buNone/>
                      </a:pPr>
                      <a:endParaRPr sz="1600" u="none" strike="noStrike" cap="none" dirty="0"/>
                    </a:p>
                  </a:txBody>
                  <a:tcPr marL="91450" marR="91450" marT="45725" marB="45725"/>
                </a:tc>
                <a:extLst>
                  <a:ext uri="{0D108BD9-81ED-4DB2-BD59-A6C34878D82A}">
                    <a16:rowId xmlns:a16="http://schemas.microsoft.com/office/drawing/2014/main" val="10010"/>
                  </a:ext>
                </a:extLst>
              </a:tr>
            </a:tbl>
          </a:graphicData>
        </a:graphic>
      </p:graphicFrame>
      <p:pic>
        <p:nvPicPr>
          <p:cNvPr id="168" name="Google Shape;168;p21" descr="BSU + Transform-ED + Parter logos&#10;"/>
          <p:cNvPicPr preferRelativeResize="0"/>
          <p:nvPr/>
        </p:nvPicPr>
        <p:blipFill rotWithShape="1">
          <a:blip r:embed="rId4">
            <a:alphaModFix/>
          </a:blip>
          <a:srcRect r="517"/>
          <a:stretch/>
        </p:blipFill>
        <p:spPr>
          <a:xfrm>
            <a:off x="0" y="5643925"/>
            <a:ext cx="9151200" cy="1245450"/>
          </a:xfrm>
          <a:prstGeom prst="rect">
            <a:avLst/>
          </a:prstGeom>
          <a:noFill/>
          <a:ln>
            <a:noFill/>
          </a:ln>
        </p:spPr>
      </p:pic>
      <p:pic>
        <p:nvPicPr>
          <p:cNvPr id="170" name="Google Shape;170;p21">
            <a:extLst>
              <a:ext uri="{C183D7F6-B498-43B3-948B-1728B52AA6E4}">
                <adec:decorative xmlns:adec="http://schemas.microsoft.com/office/drawing/2017/decorative" val="1"/>
              </a:ext>
            </a:extLst>
          </p:cNvPr>
          <p:cNvPicPr preferRelativeResize="0"/>
          <p:nvPr/>
        </p:nvPicPr>
        <p:blipFill rotWithShape="1">
          <a:blip r:embed="rId4">
            <a:alphaModFix/>
          </a:blip>
          <a:srcRect r="517"/>
          <a:stretch/>
        </p:blipFill>
        <p:spPr>
          <a:xfrm>
            <a:off x="0" y="5643925"/>
            <a:ext cx="9151200" cy="124545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showMasterSp="0">
  <p:cSld>
    <p:bg>
      <p:bgPr>
        <a:blipFill>
          <a:blip r:embed="rId3">
            <a:alphaModFix/>
          </a:blip>
          <a:stretch>
            <a:fillRect/>
          </a:stretch>
        </a:blipFill>
        <a:effectLst/>
      </p:bgPr>
    </p:bg>
    <p:spTree>
      <p:nvGrpSpPr>
        <p:cNvPr id="1" name="Shape 165">
          <a:extLst>
            <a:ext uri="{FF2B5EF4-FFF2-40B4-BE49-F238E27FC236}">
              <a16:creationId xmlns:a16="http://schemas.microsoft.com/office/drawing/2014/main" id="{FC1D29B0-CBD7-8439-ED8D-294BA7B49A2C}"/>
            </a:ext>
          </a:extLst>
        </p:cNvPr>
        <p:cNvGrpSpPr/>
        <p:nvPr/>
      </p:nvGrpSpPr>
      <p:grpSpPr>
        <a:xfrm>
          <a:off x="0" y="0"/>
          <a:ext cx="0" cy="0"/>
          <a:chOff x="0" y="0"/>
          <a:chExt cx="0" cy="0"/>
        </a:xfrm>
      </p:grpSpPr>
      <p:sp>
        <p:nvSpPr>
          <p:cNvPr id="169" name="Google Shape;169;p21">
            <a:extLst>
              <a:ext uri="{FF2B5EF4-FFF2-40B4-BE49-F238E27FC236}">
                <a16:creationId xmlns:a16="http://schemas.microsoft.com/office/drawing/2014/main" id="{9CEACF0F-5B17-3256-7548-EAE2467DEB52}"/>
              </a:ext>
            </a:extLst>
          </p:cNvPr>
          <p:cNvSpPr txBox="1">
            <a:spLocks noGrp="1"/>
          </p:cNvSpPr>
          <p:nvPr>
            <p:ph type="title"/>
          </p:nvPr>
        </p:nvSpPr>
        <p:spPr>
          <a:xfrm>
            <a:off x="475105" y="146953"/>
            <a:ext cx="5928000" cy="1143000"/>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Clr>
                <a:schemeClr val="dk1"/>
              </a:buClr>
              <a:buSzPts val="1800"/>
              <a:buNone/>
            </a:pPr>
            <a:r>
              <a:rPr lang="en-GB" b="1" dirty="0">
                <a:latin typeface="Arial"/>
                <a:ea typeface="Arial"/>
                <a:cs typeface="Arial"/>
                <a:sym typeface="Arial"/>
              </a:rPr>
              <a:t>MySkills</a:t>
            </a:r>
            <a:endParaRPr b="1" dirty="0">
              <a:latin typeface="Arial"/>
              <a:ea typeface="Arial"/>
              <a:cs typeface="Arial"/>
              <a:sym typeface="Arial"/>
            </a:endParaRPr>
          </a:p>
        </p:txBody>
      </p:sp>
      <p:pic>
        <p:nvPicPr>
          <p:cNvPr id="168" name="Google Shape;168;p21" descr="BSU + Transform-ED + Parter logos&#10;">
            <a:extLst>
              <a:ext uri="{FF2B5EF4-FFF2-40B4-BE49-F238E27FC236}">
                <a16:creationId xmlns:a16="http://schemas.microsoft.com/office/drawing/2014/main" id="{910B2788-8B5D-B73B-FE57-32819BDC6D63}"/>
              </a:ext>
            </a:extLst>
          </p:cNvPr>
          <p:cNvPicPr preferRelativeResize="0"/>
          <p:nvPr/>
        </p:nvPicPr>
        <p:blipFill rotWithShape="1">
          <a:blip r:embed="rId4">
            <a:alphaModFix/>
          </a:blip>
          <a:srcRect r="517"/>
          <a:stretch/>
        </p:blipFill>
        <p:spPr>
          <a:xfrm>
            <a:off x="0" y="5643925"/>
            <a:ext cx="9151200" cy="1245450"/>
          </a:xfrm>
          <a:prstGeom prst="rect">
            <a:avLst/>
          </a:prstGeom>
          <a:noFill/>
          <a:ln>
            <a:noFill/>
          </a:ln>
        </p:spPr>
      </p:pic>
      <p:pic>
        <p:nvPicPr>
          <p:cNvPr id="170" name="Google Shape;170;p21">
            <a:extLst>
              <a:ext uri="{FF2B5EF4-FFF2-40B4-BE49-F238E27FC236}">
                <a16:creationId xmlns:a16="http://schemas.microsoft.com/office/drawing/2014/main" id="{C09FB471-A35F-62EA-54BA-356F5100D20C}"/>
              </a:ext>
              <a:ext uri="{C183D7F6-B498-43B3-948B-1728B52AA6E4}">
                <adec:decorative xmlns:adec="http://schemas.microsoft.com/office/drawing/2017/decorative" val="1"/>
              </a:ext>
            </a:extLst>
          </p:cNvPr>
          <p:cNvPicPr preferRelativeResize="0"/>
          <p:nvPr/>
        </p:nvPicPr>
        <p:blipFill rotWithShape="1">
          <a:blip r:embed="rId4">
            <a:alphaModFix/>
          </a:blip>
          <a:srcRect r="517"/>
          <a:stretch/>
        </p:blipFill>
        <p:spPr>
          <a:xfrm>
            <a:off x="0" y="5643925"/>
            <a:ext cx="9151200" cy="1245450"/>
          </a:xfrm>
          <a:prstGeom prst="rect">
            <a:avLst/>
          </a:prstGeom>
          <a:noFill/>
          <a:ln>
            <a:noFill/>
          </a:ln>
        </p:spPr>
      </p:pic>
      <p:sp>
        <p:nvSpPr>
          <p:cNvPr id="2" name="TextBox 1">
            <a:extLst>
              <a:ext uri="{FF2B5EF4-FFF2-40B4-BE49-F238E27FC236}">
                <a16:creationId xmlns:a16="http://schemas.microsoft.com/office/drawing/2014/main" id="{B4B97A47-AFE8-16EF-163D-FD1D311CF80E}"/>
              </a:ext>
            </a:extLst>
          </p:cNvPr>
          <p:cNvSpPr txBox="1"/>
          <p:nvPr/>
        </p:nvSpPr>
        <p:spPr>
          <a:xfrm>
            <a:off x="475105" y="1521601"/>
            <a:ext cx="7315583" cy="372409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1800" b="0" i="0" u="none" strike="noStrike" kern="0" cap="none" spc="0" normalizeH="0" baseline="0" noProof="0" dirty="0">
                <a:ln>
                  <a:noFill/>
                </a:ln>
                <a:solidFill>
                  <a:srgbClr val="000000"/>
                </a:solidFill>
                <a:effectLst/>
                <a:uLnTx/>
                <a:uFillTx/>
                <a:latin typeface="Arial"/>
                <a:cs typeface="Arial"/>
                <a:sym typeface="Arial"/>
              </a:rPr>
              <a:t>A bespoke Skills Framework which enables students to assess and articulate their Graduate Attributes, associated skills and competencies through </a:t>
            </a:r>
            <a:r>
              <a:rPr kumimoji="0" lang="en-GB" sz="1800" b="0" i="0" u="none" strike="noStrike" kern="0" cap="none" spc="0" normalizeH="0" baseline="0" noProof="0" dirty="0">
                <a:ln>
                  <a:noFill/>
                </a:ln>
                <a:solidFill>
                  <a:srgbClr val="000000"/>
                </a:solidFill>
                <a:effectLst/>
                <a:uLnTx/>
                <a:uFillTx/>
                <a:latin typeface="Arial" panose="020B0604020202020204" pitchFamily="34" charset="0"/>
                <a:cs typeface="Arial"/>
                <a:sym typeface="Arial"/>
              </a:rPr>
              <a:t>structured reflection, and facilitates skill development through BSU adapted learning resources.</a:t>
            </a:r>
          </a:p>
          <a:p>
            <a:pPr marL="0" marR="0" lvl="0" indent="0" algn="l" defTabSz="914400" rtl="0" eaLnBrk="1" fontAlgn="base" latinLnBrk="0" hangingPunct="1">
              <a:lnSpc>
                <a:spcPct val="100000"/>
              </a:lnSpc>
              <a:spcBef>
                <a:spcPts val="0"/>
              </a:spcBef>
              <a:spcAft>
                <a:spcPts val="0"/>
              </a:spcAft>
              <a:buClr>
                <a:srgbClr val="000000"/>
              </a:buClr>
              <a:buSzTx/>
              <a:buFont typeface="Arial"/>
              <a:buNone/>
              <a:tabLst/>
              <a:defRPr/>
            </a:pPr>
            <a:endParaRPr kumimoji="0" lang="en-GB" sz="1800" b="0" i="0" u="none" strike="noStrike" kern="0" cap="none" spc="0" normalizeH="0" baseline="0" noProof="0" dirty="0">
              <a:ln>
                <a:noFill/>
              </a:ln>
              <a:solidFill>
                <a:srgbClr val="000000"/>
              </a:solidFill>
              <a:effectLst/>
              <a:uLnTx/>
              <a:uFillTx/>
              <a:latin typeface="Arial" panose="020B0604020202020204" pitchFamily="34" charset="0"/>
              <a:cs typeface="Arial"/>
              <a:sym typeface="Arial"/>
            </a:endParaRPr>
          </a:p>
          <a:p>
            <a:pPr marL="0" marR="0" lvl="0" indent="0" algn="l" defTabSz="914400" rtl="0" eaLnBrk="1" fontAlgn="base" latinLnBrk="0" hangingPunct="1">
              <a:lnSpc>
                <a:spcPct val="100000"/>
              </a:lnSpc>
              <a:spcBef>
                <a:spcPts val="0"/>
              </a:spcBef>
              <a:spcAft>
                <a:spcPts val="0"/>
              </a:spcAft>
              <a:buClr>
                <a:srgbClr val="000000"/>
              </a:buClr>
              <a:buSzTx/>
              <a:buFont typeface="Arial"/>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pitchFamily="34" charset="0"/>
                <a:cs typeface="Arial"/>
                <a:sym typeface="Arial"/>
              </a:rPr>
              <a:t>Accessible via </a:t>
            </a:r>
            <a:r>
              <a:rPr kumimoji="0" lang="en-GB" sz="1800" b="0" i="0" u="sng" strike="noStrike" kern="0" cap="none" spc="0" normalizeH="0" baseline="0" noProof="0" dirty="0">
                <a:ln>
                  <a:noFill/>
                </a:ln>
                <a:solidFill>
                  <a:srgbClr val="0000FF"/>
                </a:solidFill>
                <a:effectLst/>
                <a:uLnTx/>
                <a:uFillTx/>
                <a:latin typeface="Arial" panose="020B0604020202020204" pitchFamily="34" charset="0"/>
                <a:cs typeface="Arial"/>
                <a:sym typeface="Arial"/>
                <a:hlinkClick r:id="rId5"/>
              </a:rPr>
              <a:t>MyCareer</a:t>
            </a:r>
            <a:r>
              <a:rPr kumimoji="0" lang="en-GB" sz="1800" b="0" i="0" u="none" strike="noStrike" kern="0" cap="none" spc="0" normalizeH="0" baseline="0" noProof="0" dirty="0">
                <a:ln>
                  <a:noFill/>
                </a:ln>
                <a:solidFill>
                  <a:srgbClr val="323130"/>
                </a:solidFill>
                <a:effectLst/>
                <a:uLnTx/>
                <a:uFillTx/>
                <a:latin typeface="Arial" panose="020B0604020202020204" pitchFamily="34" charset="0"/>
                <a:cs typeface="Arial"/>
                <a:sym typeface="Arial"/>
              </a:rPr>
              <a:t> </a:t>
            </a:r>
            <a:r>
              <a:rPr kumimoji="0" lang="en-GB" sz="1800" b="0" i="0" u="none" strike="noStrike" kern="0" cap="none" spc="0" normalizeH="0" baseline="0" noProof="0" dirty="0">
                <a:ln>
                  <a:noFill/>
                </a:ln>
                <a:solidFill>
                  <a:srgbClr val="000000"/>
                </a:solidFill>
                <a:effectLst/>
                <a:uLnTx/>
                <a:uFillTx/>
                <a:latin typeface="Arial" panose="020B0604020202020204" pitchFamily="34" charset="0"/>
                <a:cs typeface="Arial"/>
                <a:sym typeface="Arial"/>
              </a:rPr>
              <a:t>for use inside and outside the curriculum. </a:t>
            </a:r>
            <a:r>
              <a:rPr kumimoji="0" lang="en-US" sz="1800" b="0" i="0" u="none" strike="noStrike" kern="0" cap="none" spc="0" normalizeH="0" baseline="0" noProof="0" dirty="0">
                <a:ln>
                  <a:noFill/>
                </a:ln>
                <a:solidFill>
                  <a:srgbClr val="000000"/>
                </a:solidFill>
                <a:effectLst/>
                <a:uLnTx/>
                <a:uFillTx/>
                <a:latin typeface="Arial" panose="020B0604020202020204" pitchFamily="34" charset="0"/>
                <a:cs typeface="Arial"/>
                <a:sym typeface="Arial"/>
              </a:rPr>
              <a:t>​For some programmes, My Skills is embedded as summative assessment.</a:t>
            </a:r>
          </a:p>
          <a:p>
            <a:pPr marL="0" marR="0" lvl="0" indent="0" algn="l" defTabSz="914400" rtl="0" eaLnBrk="1" fontAlgn="base" latinLnBrk="0" hangingPunct="1">
              <a:lnSpc>
                <a:spcPct val="100000"/>
              </a:lnSpc>
              <a:spcBef>
                <a:spcPts val="0"/>
              </a:spcBef>
              <a:spcAft>
                <a:spcPts val="0"/>
              </a:spcAft>
              <a:buClr>
                <a:srgbClr val="000000"/>
              </a:buClr>
              <a:buSzTx/>
              <a:buFont typeface="Arial"/>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pitchFamily="34" charset="0"/>
                <a:cs typeface="Arial"/>
                <a:sym typeface="Arial"/>
              </a:rPr>
              <a:t>​</a:t>
            </a:r>
          </a:p>
          <a:p>
            <a:pPr marL="285750" marR="0" lvl="0" indent="-285750" algn="l" defTabSz="914400" rtl="0" eaLnBrk="1" fontAlgn="base" latinLnBrk="0" hangingPunct="1">
              <a:lnSpc>
                <a:spcPct val="100000"/>
              </a:lnSpc>
              <a:spcBef>
                <a:spcPts val="0"/>
              </a:spcBef>
              <a:spcAft>
                <a:spcPts val="0"/>
              </a:spcAft>
              <a:buClr>
                <a:srgbClr val="000000"/>
              </a:buClr>
              <a:buSzTx/>
              <a:buFont typeface="Wingdings" panose="05000000000000000000" pitchFamily="2" charset="2"/>
              <a:buChar char="ü"/>
              <a:tabLst/>
              <a:defRPr/>
            </a:pPr>
            <a:r>
              <a:rPr kumimoji="0" lang="en-GB" sz="1800" b="0" i="0" u="none" strike="noStrike" kern="0" cap="none" spc="0" normalizeH="0" baseline="0" noProof="0" dirty="0">
                <a:ln>
                  <a:noFill/>
                </a:ln>
                <a:solidFill>
                  <a:srgbClr val="000000"/>
                </a:solidFill>
                <a:effectLst/>
                <a:uLnTx/>
                <a:uFillTx/>
                <a:latin typeface="Arial" panose="020B0604020202020204" pitchFamily="34" charset="0"/>
                <a:cs typeface="Arial"/>
                <a:sym typeface="Arial"/>
              </a:rPr>
              <a:t>Provides an interactive, inclusive &amp; scalable learning experience</a:t>
            </a:r>
            <a:r>
              <a:rPr kumimoji="0" lang="en-US" sz="1800" b="0" i="0" u="none" strike="noStrike" kern="0" cap="none" spc="0" normalizeH="0" baseline="0" noProof="0" dirty="0">
                <a:ln>
                  <a:noFill/>
                </a:ln>
                <a:solidFill>
                  <a:srgbClr val="000000"/>
                </a:solidFill>
                <a:effectLst/>
                <a:uLnTx/>
                <a:uFillTx/>
                <a:latin typeface="Arial" panose="020B0604020202020204" pitchFamily="34" charset="0"/>
                <a:cs typeface="Arial"/>
                <a:sym typeface="Arial"/>
              </a:rPr>
              <a:t>​</a:t>
            </a:r>
          </a:p>
          <a:p>
            <a:pPr marL="285750" marR="0" lvl="0" indent="-285750" algn="l" defTabSz="914400" rtl="0" eaLnBrk="1" fontAlgn="base" latinLnBrk="0" hangingPunct="1">
              <a:lnSpc>
                <a:spcPct val="100000"/>
              </a:lnSpc>
              <a:spcBef>
                <a:spcPts val="0"/>
              </a:spcBef>
              <a:spcAft>
                <a:spcPts val="0"/>
              </a:spcAft>
              <a:buClr>
                <a:srgbClr val="000000"/>
              </a:buClr>
              <a:buSzTx/>
              <a:buFont typeface="Wingdings" panose="05000000000000000000" pitchFamily="2" charset="2"/>
              <a:buChar char="ü"/>
              <a:tabLst/>
              <a:defRPr/>
            </a:pPr>
            <a:r>
              <a:rPr kumimoji="0" lang="en-GB" sz="1800" b="0" i="0" u="none" strike="noStrike" kern="0" cap="none" spc="0" normalizeH="0" baseline="0" noProof="0" dirty="0">
                <a:ln>
                  <a:noFill/>
                </a:ln>
                <a:solidFill>
                  <a:srgbClr val="000000"/>
                </a:solidFill>
                <a:effectLst/>
                <a:uLnTx/>
                <a:uFillTx/>
                <a:latin typeface="Arial" panose="020B0604020202020204" pitchFamily="34" charset="0"/>
                <a:cs typeface="Arial"/>
                <a:sym typeface="Arial"/>
              </a:rPr>
              <a:t>Mechanism to measure educational gain in alignment with the GAs </a:t>
            </a:r>
            <a:r>
              <a:rPr kumimoji="0" lang="en-US" sz="1800" b="0" i="0" u="none" strike="noStrike" kern="0" cap="none" spc="0" normalizeH="0" baseline="0" noProof="0" dirty="0">
                <a:ln>
                  <a:noFill/>
                </a:ln>
                <a:solidFill>
                  <a:srgbClr val="000000"/>
                </a:solidFill>
                <a:effectLst/>
                <a:uLnTx/>
                <a:uFillTx/>
                <a:latin typeface="Arial" panose="020B0604020202020204" pitchFamily="34" charset="0"/>
                <a:cs typeface="Arial"/>
                <a:sym typeface="Arial"/>
              </a:rPr>
              <a:t>​</a:t>
            </a:r>
          </a:p>
          <a:p>
            <a:pPr marL="285750" marR="0" lvl="0" indent="-285750" algn="l" defTabSz="914400" rtl="0" eaLnBrk="1" fontAlgn="base" latinLnBrk="0" hangingPunct="1">
              <a:lnSpc>
                <a:spcPct val="100000"/>
              </a:lnSpc>
              <a:spcBef>
                <a:spcPts val="0"/>
              </a:spcBef>
              <a:spcAft>
                <a:spcPts val="0"/>
              </a:spcAft>
              <a:buClr>
                <a:srgbClr val="000000"/>
              </a:buClr>
              <a:buSzTx/>
              <a:buFont typeface="Wingdings" panose="05000000000000000000" pitchFamily="2" charset="2"/>
              <a:buChar char="ü"/>
              <a:tabLst/>
              <a:defRPr/>
            </a:pPr>
            <a:r>
              <a:rPr kumimoji="0" lang="en-GB" sz="1800" b="0" i="0" u="none" strike="noStrike" kern="0" cap="none" spc="0" normalizeH="0" baseline="0" noProof="0" dirty="0">
                <a:ln>
                  <a:noFill/>
                </a:ln>
                <a:solidFill>
                  <a:srgbClr val="000000"/>
                </a:solidFill>
                <a:effectLst/>
                <a:uLnTx/>
                <a:uFillTx/>
                <a:latin typeface="Arial" panose="020B0604020202020204" pitchFamily="34" charset="0"/>
                <a:cs typeface="Arial"/>
                <a:sym typeface="Arial"/>
              </a:rPr>
              <a:t>Supports evidence gathering for TEF</a:t>
            </a:r>
            <a:r>
              <a:rPr kumimoji="0" lang="en-US" sz="1800" b="0" i="0" u="none" strike="noStrike" kern="0" cap="none" spc="0" normalizeH="0" baseline="0" noProof="0" dirty="0">
                <a:ln>
                  <a:noFill/>
                </a:ln>
                <a:solidFill>
                  <a:srgbClr val="000000"/>
                </a:solidFill>
                <a:effectLst/>
                <a:uLnTx/>
                <a:uFillTx/>
                <a:latin typeface="Arial" panose="020B0604020202020204" pitchFamily="34" charset="0"/>
                <a:cs typeface="Arial"/>
                <a:sym typeface="Arial"/>
              </a:rPr>
              <a:t>​</a:t>
            </a: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lang="en-GB" sz="2000" b="0" i="0" u="none" strike="noStrike" kern="0" cap="none" spc="0" normalizeH="0" baseline="0" noProof="0" dirty="0">
              <a:ln>
                <a:noFill/>
              </a:ln>
              <a:solidFill>
                <a:srgbClr val="000000"/>
              </a:solidFill>
              <a:effectLst/>
              <a:uLnTx/>
              <a:uFillTx/>
              <a:latin typeface="Arial"/>
              <a:cs typeface="Arial"/>
              <a:sym typeface="Arial"/>
            </a:endParaRPr>
          </a:p>
        </p:txBody>
      </p:sp>
    </p:spTree>
    <p:extLst>
      <p:ext uri="{BB962C8B-B14F-4D97-AF65-F5344CB8AC3E}">
        <p14:creationId xmlns:p14="http://schemas.microsoft.com/office/powerpoint/2010/main" val="40408266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Slate Blu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670e9a06-2558-4476-a465-8b2886ca3e74" xsi:nil="true"/>
    <lcf76f155ced4ddcb4097134ff3c332f xmlns="80d6cebe-6bc5-4fc1-8743-43be78958a5c">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24CCDB5FF491D143B9855EA991689B6A" ma:contentTypeVersion="14" ma:contentTypeDescription="Create a new document." ma:contentTypeScope="" ma:versionID="ca1a55901395ae8d1715e8365c813e24">
  <xsd:schema xmlns:xsd="http://www.w3.org/2001/XMLSchema" xmlns:xs="http://www.w3.org/2001/XMLSchema" xmlns:p="http://schemas.microsoft.com/office/2006/metadata/properties" xmlns:ns2="80d6cebe-6bc5-4fc1-8743-43be78958a5c" xmlns:ns3="670e9a06-2558-4476-a465-8b2886ca3e74" targetNamespace="http://schemas.microsoft.com/office/2006/metadata/properties" ma:root="true" ma:fieldsID="b8e0b36757283b14409c5905b460aa47" ns2:_="" ns3:_="">
    <xsd:import namespace="80d6cebe-6bc5-4fc1-8743-43be78958a5c"/>
    <xsd:import namespace="670e9a06-2558-4476-a465-8b2886ca3e74"/>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3:SharedWithUsers" minOccurs="0"/>
                <xsd:element ref="ns3:SharedWithDetail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0d6cebe-6bc5-4fc1-8743-43be78958a5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Image Tags" ma:readOnly="false" ma:fieldId="{5cf76f15-5ced-4ddc-b409-7134ff3c332f}" ma:taxonomyMulti="true" ma:sspId="40426f3f-527e-4846-a0f4-84d135560f89" ma:termSetId="09814cd3-568e-fe90-9814-8d621ff8fb84" ma:anchorId="fba54fb3-c3e1-fe81-a776-ca4b69148c4d" ma:open="true" ma:isKeyword="false">
      <xsd:complexType>
        <xsd:sequence>
          <xsd:element ref="pc:Terms" minOccurs="0" maxOccurs="1"/>
        </xsd:sequence>
      </xsd:complex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dexed="true" ma:internalName="MediaServiceDateTake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70e9a06-2558-4476-a465-8b2886ca3e74"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fd1b9c6d-a1e5-40fc-9aa1-a0f558db8621}" ma:internalName="TaxCatchAll" ma:showField="CatchAllData" ma:web="670e9a06-2558-4476-a465-8b2886ca3e74">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6CAD09A-1CC2-4997-9E0D-EB5B0947A996}">
  <ds:schemaRefs>
    <ds:schemaRef ds:uri="http://schemas.microsoft.com/sharepoint/v3/contenttype/forms"/>
  </ds:schemaRefs>
</ds:datastoreItem>
</file>

<file path=customXml/itemProps2.xml><?xml version="1.0" encoding="utf-8"?>
<ds:datastoreItem xmlns:ds="http://schemas.openxmlformats.org/officeDocument/2006/customXml" ds:itemID="{33DFBAB3-3CF7-40A7-A1E0-2A0402158FC1}">
  <ds:schemaRefs>
    <ds:schemaRef ds:uri="http://purl.org/dc/dcmitype/"/>
    <ds:schemaRef ds:uri="http://schemas.openxmlformats.org/package/2006/metadata/core-properties"/>
    <ds:schemaRef ds:uri="http://schemas.microsoft.com/office/2006/metadata/properties"/>
    <ds:schemaRef ds:uri="http://www.w3.org/XML/1998/namespace"/>
    <ds:schemaRef ds:uri="http://purl.org/dc/elements/1.1/"/>
    <ds:schemaRef ds:uri="http://schemas.microsoft.com/office/2006/documentManagement/types"/>
    <ds:schemaRef ds:uri="80d6cebe-6bc5-4fc1-8743-43be78958a5c"/>
    <ds:schemaRef ds:uri="http://purl.org/dc/terms/"/>
    <ds:schemaRef ds:uri="http://schemas.microsoft.com/office/infopath/2007/PartnerControls"/>
    <ds:schemaRef ds:uri="670e9a06-2558-4476-a465-8b2886ca3e74"/>
  </ds:schemaRefs>
</ds:datastoreItem>
</file>

<file path=customXml/itemProps3.xml><?xml version="1.0" encoding="utf-8"?>
<ds:datastoreItem xmlns:ds="http://schemas.openxmlformats.org/officeDocument/2006/customXml" ds:itemID="{B4921111-C634-46CB-A518-F2872877DE8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0d6cebe-6bc5-4fc1-8743-43be78958a5c"/>
    <ds:schemaRef ds:uri="670e9a06-2558-4476-a465-8b2886ca3e7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9</TotalTime>
  <Words>3038</Words>
  <Application>Microsoft Office PowerPoint</Application>
  <PresentationFormat>On-screen Show (4:3)</PresentationFormat>
  <Paragraphs>261</Paragraphs>
  <Slides>22</Slides>
  <Notes>22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Aptos Narrow</vt:lpstr>
      <vt:lpstr>Arial</vt:lpstr>
      <vt:lpstr>Calibri</vt:lpstr>
      <vt:lpstr>Wingdings</vt:lpstr>
      <vt:lpstr>Office Theme</vt:lpstr>
      <vt:lpstr>CPD3 Education Design Principles &amp; Graduate Attributes  </vt:lpstr>
      <vt:lpstr>Learning Outcomes</vt:lpstr>
      <vt:lpstr>Content</vt:lpstr>
      <vt:lpstr>Education Design Principles</vt:lpstr>
      <vt:lpstr>Make it yours (1)</vt:lpstr>
      <vt:lpstr>Make it yours (2)</vt:lpstr>
      <vt:lpstr>Connectivity</vt:lpstr>
      <vt:lpstr>Graduate Attributes</vt:lpstr>
      <vt:lpstr>MySkills</vt:lpstr>
      <vt:lpstr>EiC Framework</vt:lpstr>
      <vt:lpstr>Creativity</vt:lpstr>
      <vt:lpstr>Sustainability</vt:lpstr>
      <vt:lpstr>Curiosity Driven Pedagogies (1)</vt:lpstr>
      <vt:lpstr>Make it yours (3)</vt:lpstr>
      <vt:lpstr>Digital Fluency</vt:lpstr>
      <vt:lpstr>Student Profile</vt:lpstr>
      <vt:lpstr>Inclusive Learning</vt:lpstr>
      <vt:lpstr>Collaborative Learning</vt:lpstr>
      <vt:lpstr>Curiosity Driven Pedagogies (2)</vt:lpstr>
      <vt:lpstr>Summary</vt:lpstr>
      <vt:lpstr>Just One Thing</vt:lpstr>
      <vt:lpstr>Resources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Shaun Mudd</cp:lastModifiedBy>
  <cp:revision>2</cp:revision>
  <dcterms:modified xsi:type="dcterms:W3CDTF">2025-07-06T21:08:31Z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0x01010024CCDB5FF491D143B9855EA991689B6A</vt:lpwstr>
  </property>
  <property fmtid="{D5CDD505-2E9C-101B-9397-08002B2CF9AE}" pid="3" name="MSIP_Label_43c9f532-f68c-4710-a80c-2dea02e48496_Enabled">
    <vt:lpwstr>true</vt:lpwstr>
  </property>
  <property fmtid="{D5CDD505-2E9C-101B-9397-08002B2CF9AE}" pid="4" name="MSIP_Label_43c9f532-f68c-4710-a80c-2dea02e48496_SetDate">
    <vt:lpwstr>2025-01-22T17:33:56Z</vt:lpwstr>
  </property>
  <property fmtid="{D5CDD505-2E9C-101B-9397-08002B2CF9AE}" pid="5" name="MSIP_Label_43c9f532-f68c-4710-a80c-2dea02e48496_Method">
    <vt:lpwstr>Standard</vt:lpwstr>
  </property>
  <property fmtid="{D5CDD505-2E9C-101B-9397-08002B2CF9AE}" pid="6" name="MSIP_Label_43c9f532-f68c-4710-a80c-2dea02e48496_Name">
    <vt:lpwstr>Restricted Label</vt:lpwstr>
  </property>
  <property fmtid="{D5CDD505-2E9C-101B-9397-08002B2CF9AE}" pid="7" name="MSIP_Label_43c9f532-f68c-4710-a80c-2dea02e48496_SiteId">
    <vt:lpwstr>23706653-cd57-4504-9a59-0960251db4b0</vt:lpwstr>
  </property>
  <property fmtid="{D5CDD505-2E9C-101B-9397-08002B2CF9AE}" pid="8" name="MSIP_Label_43c9f532-f68c-4710-a80c-2dea02e48496_ActionId">
    <vt:lpwstr>600cabe3-bb3b-4d7e-b5ed-3288cca2c94c</vt:lpwstr>
  </property>
  <property fmtid="{D5CDD505-2E9C-101B-9397-08002B2CF9AE}" pid="9" name="MSIP_Label_43c9f532-f68c-4710-a80c-2dea02e48496_ContentBits">
    <vt:lpwstr>0</vt:lpwstr>
  </property>
  <property fmtid="{D5CDD505-2E9C-101B-9397-08002B2CF9AE}" pid="10" name="MSIP_Label_43c9f532-f68c-4710-a80c-2dea02e48496_Tag">
    <vt:lpwstr>10, 3, 0, 2</vt:lpwstr>
  </property>
  <property fmtid="{D5CDD505-2E9C-101B-9397-08002B2CF9AE}" pid="11" name="MediaServiceImageTags">
    <vt:lpwstr/>
  </property>
</Properties>
</file>