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29DD0C-61CD-411B-8020-7D9A9F926D9A}">
  <a:tblStyle styleId="{F229DD0C-61CD-411B-8020-7D9A9F926D9A}"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a:tcStyle>
        <a:tcBdr/>
      </a:tcStyle>
    </a:seCell>
    <a:swCell>
      <a:tcTxStyle/>
      <a:tcStyle>
        <a:tcBdr/>
      </a:tcStyle>
    </a:swCell>
    <a:firstRow>
      <a:tcTxStyle b="on" i="off"/>
      <a:tcStyle>
        <a:tcBdr/>
        <a:fill>
          <a:solidFill>
            <a:srgbClr val="E6E6E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75" autoAdjust="0"/>
  </p:normalViewPr>
  <p:slideViewPr>
    <p:cSldViewPr snapToGrid="0">
      <p:cViewPr varScale="1">
        <p:scale>
          <a:sx n="65" d="100"/>
          <a:sy n="65" d="100"/>
        </p:scale>
        <p:origin x="72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97655C7-50A0-4BD6-A69B-27C21B6F972D}"/>
    <pc:docChg chg="modSld">
      <pc:chgData name="" userId="" providerId="" clId="Web-{B97655C7-50A0-4BD6-A69B-27C21B6F972D}" dt="2025-01-22T18:35:44.804" v="1" actId="20577"/>
      <pc:docMkLst>
        <pc:docMk/>
      </pc:docMkLst>
      <pc:sldChg chg="modSp">
        <pc:chgData name="" userId="" providerId="" clId="Web-{B97655C7-50A0-4BD6-A69B-27C21B6F972D}" dt="2025-01-22T18:35:44.804" v="1" actId="20577"/>
        <pc:sldMkLst>
          <pc:docMk/>
          <pc:sldMk cId="0" sldId="256"/>
        </pc:sldMkLst>
        <pc:spChg chg="mod">
          <ac:chgData name="" userId="" providerId="" clId="Web-{B97655C7-50A0-4BD6-A69B-27C21B6F972D}" dt="2025-01-22T18:35:44.804" v="1" actId="20577"/>
          <ac:spMkLst>
            <pc:docMk/>
            <pc:sldMk cId="0" sldId="256"/>
            <ac:spMk id="78" creationId="{00000000-0000-0000-0000-000000000000}"/>
          </ac:spMkLst>
        </pc:spChg>
      </pc:sldChg>
    </pc:docChg>
  </pc:docChgLst>
  <pc:docChgLst>
    <pc:chgData name="Lorna Lewis" userId="47d66899-762e-4b21-aa4c-09b0846015fa" providerId="ADAL" clId="{6FD8A3D5-A841-40EE-9183-395DAFF1A6FE}"/>
    <pc:docChg chg="modSld">
      <pc:chgData name="Lorna Lewis" userId="47d66899-762e-4b21-aa4c-09b0846015fa" providerId="ADAL" clId="{6FD8A3D5-A841-40EE-9183-395DAFF1A6FE}" dt="2025-01-27T10:01:20.693" v="44" actId="13244"/>
      <pc:docMkLst>
        <pc:docMk/>
      </pc:docMkLst>
      <pc:sldChg chg="modSp mod">
        <pc:chgData name="Lorna Lewis" userId="47d66899-762e-4b21-aa4c-09b0846015fa" providerId="ADAL" clId="{6FD8A3D5-A841-40EE-9183-395DAFF1A6FE}" dt="2025-01-24T16:36:17.238" v="0" actId="13244"/>
        <pc:sldMkLst>
          <pc:docMk/>
          <pc:sldMk cId="0" sldId="259"/>
        </pc:sldMkLst>
        <pc:spChg chg="ord">
          <ac:chgData name="Lorna Lewis" userId="47d66899-762e-4b21-aa4c-09b0846015fa" providerId="ADAL" clId="{6FD8A3D5-A841-40EE-9183-395DAFF1A6FE}" dt="2025-01-24T16:36:17.238" v="0" actId="13244"/>
          <ac:spMkLst>
            <pc:docMk/>
            <pc:sldMk cId="0" sldId="259"/>
            <ac:spMk id="107" creationId="{00000000-0000-0000-0000-000000000000}"/>
          </ac:spMkLst>
        </pc:spChg>
      </pc:sldChg>
      <pc:sldChg chg="modSp mod">
        <pc:chgData name="Lorna Lewis" userId="47d66899-762e-4b21-aa4c-09b0846015fa" providerId="ADAL" clId="{6FD8A3D5-A841-40EE-9183-395DAFF1A6FE}" dt="2025-01-24T16:36:54.172" v="9" actId="13244"/>
        <pc:sldMkLst>
          <pc:docMk/>
          <pc:sldMk cId="0" sldId="261"/>
        </pc:sldMkLst>
        <pc:spChg chg="mod ord">
          <ac:chgData name="Lorna Lewis" userId="47d66899-762e-4b21-aa4c-09b0846015fa" providerId="ADAL" clId="{6FD8A3D5-A841-40EE-9183-395DAFF1A6FE}" dt="2025-01-24T16:36:54.172" v="9" actId="13244"/>
          <ac:spMkLst>
            <pc:docMk/>
            <pc:sldMk cId="0" sldId="261"/>
            <ac:spMk id="2" creationId="{EC006D27-2609-A257-B658-405A6D82850C}"/>
          </ac:spMkLst>
        </pc:spChg>
        <pc:picChg chg="mod">
          <ac:chgData name="Lorna Lewis" userId="47d66899-762e-4b21-aa4c-09b0846015fa" providerId="ADAL" clId="{6FD8A3D5-A841-40EE-9183-395DAFF1A6FE}" dt="2025-01-24T16:36:34.392" v="4" actId="962"/>
          <ac:picMkLst>
            <pc:docMk/>
            <pc:sldMk cId="0" sldId="261"/>
            <ac:picMk id="126" creationId="{00000000-0000-0000-0000-000000000000}"/>
          </ac:picMkLst>
        </pc:picChg>
        <pc:picChg chg="mod">
          <ac:chgData name="Lorna Lewis" userId="47d66899-762e-4b21-aa4c-09b0846015fa" providerId="ADAL" clId="{6FD8A3D5-A841-40EE-9183-395DAFF1A6FE}" dt="2025-01-24T16:36:31.355" v="3" actId="962"/>
          <ac:picMkLst>
            <pc:docMk/>
            <pc:sldMk cId="0" sldId="261"/>
            <ac:picMk id="127" creationId="{00000000-0000-0000-0000-000000000000}"/>
          </ac:picMkLst>
        </pc:picChg>
        <pc:picChg chg="mod">
          <ac:chgData name="Lorna Lewis" userId="47d66899-762e-4b21-aa4c-09b0846015fa" providerId="ADAL" clId="{6FD8A3D5-A841-40EE-9183-395DAFF1A6FE}" dt="2025-01-24T16:36:42.391" v="6" actId="962"/>
          <ac:picMkLst>
            <pc:docMk/>
            <pc:sldMk cId="0" sldId="261"/>
            <ac:picMk id="129" creationId="{00000000-0000-0000-0000-000000000000}"/>
          </ac:picMkLst>
        </pc:picChg>
      </pc:sldChg>
      <pc:sldChg chg="modSp mod">
        <pc:chgData name="Lorna Lewis" userId="47d66899-762e-4b21-aa4c-09b0846015fa" providerId="ADAL" clId="{6FD8A3D5-A841-40EE-9183-395DAFF1A6FE}" dt="2025-01-27T10:00:55.653" v="43" actId="13244"/>
        <pc:sldMkLst>
          <pc:docMk/>
          <pc:sldMk cId="0" sldId="263"/>
        </pc:sldMkLst>
        <pc:spChg chg="ord">
          <ac:chgData name="Lorna Lewis" userId="47d66899-762e-4b21-aa4c-09b0846015fa" providerId="ADAL" clId="{6FD8A3D5-A841-40EE-9183-395DAFF1A6FE}" dt="2025-01-27T10:00:55.653" v="43" actId="13244"/>
          <ac:spMkLst>
            <pc:docMk/>
            <pc:sldMk cId="0" sldId="263"/>
            <ac:spMk id="145" creationId="{00000000-0000-0000-0000-000000000000}"/>
          </ac:spMkLst>
        </pc:spChg>
        <pc:spChg chg="ord">
          <ac:chgData name="Lorna Lewis" userId="47d66899-762e-4b21-aa4c-09b0846015fa" providerId="ADAL" clId="{6FD8A3D5-A841-40EE-9183-395DAFF1A6FE}" dt="2025-01-24T16:38:56.559" v="13" actId="13244"/>
          <ac:spMkLst>
            <pc:docMk/>
            <pc:sldMk cId="0" sldId="263"/>
            <ac:spMk id="146" creationId="{00000000-0000-0000-0000-000000000000}"/>
          </ac:spMkLst>
        </pc:spChg>
        <pc:spChg chg="ord">
          <ac:chgData name="Lorna Lewis" userId="47d66899-762e-4b21-aa4c-09b0846015fa" providerId="ADAL" clId="{6FD8A3D5-A841-40EE-9183-395DAFF1A6FE}" dt="2025-01-24T16:51:24.808" v="38" actId="13244"/>
          <ac:spMkLst>
            <pc:docMk/>
            <pc:sldMk cId="0" sldId="263"/>
            <ac:spMk id="147" creationId="{00000000-0000-0000-0000-000000000000}"/>
          </ac:spMkLst>
        </pc:spChg>
        <pc:spChg chg="ord">
          <ac:chgData name="Lorna Lewis" userId="47d66899-762e-4b21-aa4c-09b0846015fa" providerId="ADAL" clId="{6FD8A3D5-A841-40EE-9183-395DAFF1A6FE}" dt="2025-01-24T16:37:59.671" v="10" actId="13244"/>
          <ac:spMkLst>
            <pc:docMk/>
            <pc:sldMk cId="0" sldId="263"/>
            <ac:spMk id="148" creationId="{00000000-0000-0000-0000-000000000000}"/>
          </ac:spMkLst>
        </pc:spChg>
        <pc:spChg chg="ord">
          <ac:chgData name="Lorna Lewis" userId="47d66899-762e-4b21-aa4c-09b0846015fa" providerId="ADAL" clId="{6FD8A3D5-A841-40EE-9183-395DAFF1A6FE}" dt="2025-01-24T16:38:22.015" v="11" actId="13244"/>
          <ac:spMkLst>
            <pc:docMk/>
            <pc:sldMk cId="0" sldId="263"/>
            <ac:spMk id="149" creationId="{00000000-0000-0000-0000-000000000000}"/>
          </ac:spMkLst>
        </pc:spChg>
        <pc:spChg chg="ord">
          <ac:chgData name="Lorna Lewis" userId="47d66899-762e-4b21-aa4c-09b0846015fa" providerId="ADAL" clId="{6FD8A3D5-A841-40EE-9183-395DAFF1A6FE}" dt="2025-01-24T16:38:49.905" v="12" actId="13244"/>
          <ac:spMkLst>
            <pc:docMk/>
            <pc:sldMk cId="0" sldId="263"/>
            <ac:spMk id="153" creationId="{00000000-0000-0000-0000-000000000000}"/>
          </ac:spMkLst>
        </pc:spChg>
        <pc:picChg chg="mod">
          <ac:chgData name="Lorna Lewis" userId="47d66899-762e-4b21-aa4c-09b0846015fa" providerId="ADAL" clId="{6FD8A3D5-A841-40EE-9183-395DAFF1A6FE}" dt="2025-01-24T16:39:48.325" v="24" actId="962"/>
          <ac:picMkLst>
            <pc:docMk/>
            <pc:sldMk cId="0" sldId="263"/>
            <ac:picMk id="150" creationId="{00000000-0000-0000-0000-000000000000}"/>
          </ac:picMkLst>
        </pc:picChg>
        <pc:picChg chg="mod">
          <ac:chgData name="Lorna Lewis" userId="47d66899-762e-4b21-aa4c-09b0846015fa" providerId="ADAL" clId="{6FD8A3D5-A841-40EE-9183-395DAFF1A6FE}" dt="2025-01-24T16:39:48.894" v="25" actId="962"/>
          <ac:picMkLst>
            <pc:docMk/>
            <pc:sldMk cId="0" sldId="263"/>
            <ac:picMk id="151" creationId="{00000000-0000-0000-0000-000000000000}"/>
          </ac:picMkLst>
        </pc:picChg>
        <pc:picChg chg="mod">
          <ac:chgData name="Lorna Lewis" userId="47d66899-762e-4b21-aa4c-09b0846015fa" providerId="ADAL" clId="{6FD8A3D5-A841-40EE-9183-395DAFF1A6FE}" dt="2025-01-24T16:39:49.426" v="26" actId="962"/>
          <ac:picMkLst>
            <pc:docMk/>
            <pc:sldMk cId="0" sldId="263"/>
            <ac:picMk id="152" creationId="{00000000-0000-0000-0000-000000000000}"/>
          </ac:picMkLst>
        </pc:picChg>
      </pc:sldChg>
      <pc:sldChg chg="modSp mod">
        <pc:chgData name="Lorna Lewis" userId="47d66899-762e-4b21-aa4c-09b0846015fa" providerId="ADAL" clId="{6FD8A3D5-A841-40EE-9183-395DAFF1A6FE}" dt="2025-01-27T10:01:20.693" v="44" actId="13244"/>
        <pc:sldMkLst>
          <pc:docMk/>
          <pc:sldMk cId="0" sldId="264"/>
        </pc:sldMkLst>
        <pc:spChg chg="ord">
          <ac:chgData name="Lorna Lewis" userId="47d66899-762e-4b21-aa4c-09b0846015fa" providerId="ADAL" clId="{6FD8A3D5-A841-40EE-9183-395DAFF1A6FE}" dt="2025-01-24T16:40:32.442" v="27" actId="13244"/>
          <ac:spMkLst>
            <pc:docMk/>
            <pc:sldMk cId="0" sldId="264"/>
            <ac:spMk id="166" creationId="{00000000-0000-0000-0000-000000000000}"/>
          </ac:spMkLst>
        </pc:spChg>
        <pc:spChg chg="ord">
          <ac:chgData name="Lorna Lewis" userId="47d66899-762e-4b21-aa4c-09b0846015fa" providerId="ADAL" clId="{6FD8A3D5-A841-40EE-9183-395DAFF1A6FE}" dt="2025-01-27T10:01:20.693" v="44" actId="13244"/>
          <ac:spMkLst>
            <pc:docMk/>
            <pc:sldMk cId="0" sldId="264"/>
            <ac:spMk id="170" creationId="{00000000-0000-0000-0000-000000000000}"/>
          </ac:spMkLst>
        </pc:spChg>
      </pc:sldChg>
      <pc:sldChg chg="modSp mod">
        <pc:chgData name="Lorna Lewis" userId="47d66899-762e-4b21-aa4c-09b0846015fa" providerId="ADAL" clId="{6FD8A3D5-A841-40EE-9183-395DAFF1A6FE}" dt="2025-01-24T16:41:57.114" v="30" actId="13244"/>
        <pc:sldMkLst>
          <pc:docMk/>
          <pc:sldMk cId="0" sldId="266"/>
        </pc:sldMkLst>
        <pc:spChg chg="ord">
          <ac:chgData name="Lorna Lewis" userId="47d66899-762e-4b21-aa4c-09b0846015fa" providerId="ADAL" clId="{6FD8A3D5-A841-40EE-9183-395DAFF1A6FE}" dt="2025-01-24T16:41:57.114" v="30" actId="13244"/>
          <ac:spMkLst>
            <pc:docMk/>
            <pc:sldMk cId="0" sldId="266"/>
            <ac:spMk id="193" creationId="{00000000-0000-0000-0000-000000000000}"/>
          </ac:spMkLst>
        </pc:spChg>
      </pc:sldChg>
      <pc:sldChg chg="modSp mod">
        <pc:chgData name="Lorna Lewis" userId="47d66899-762e-4b21-aa4c-09b0846015fa" providerId="ADAL" clId="{6FD8A3D5-A841-40EE-9183-395DAFF1A6FE}" dt="2025-01-24T16:42:09.039" v="31" actId="13244"/>
        <pc:sldMkLst>
          <pc:docMk/>
          <pc:sldMk cId="0" sldId="267"/>
        </pc:sldMkLst>
        <pc:spChg chg="ord">
          <ac:chgData name="Lorna Lewis" userId="47d66899-762e-4b21-aa4c-09b0846015fa" providerId="ADAL" clId="{6FD8A3D5-A841-40EE-9183-395DAFF1A6FE}" dt="2025-01-24T16:42:09.039" v="31" actId="13244"/>
          <ac:spMkLst>
            <pc:docMk/>
            <pc:sldMk cId="0" sldId="267"/>
            <ac:spMk id="203" creationId="{00000000-0000-0000-0000-000000000000}"/>
          </ac:spMkLst>
        </pc:spChg>
      </pc:sldChg>
      <pc:sldChg chg="modSp mod">
        <pc:chgData name="Lorna Lewis" userId="47d66899-762e-4b21-aa4c-09b0846015fa" providerId="ADAL" clId="{6FD8A3D5-A841-40EE-9183-395DAFF1A6FE}" dt="2025-01-24T16:42:45.281" v="33" actId="962"/>
        <pc:sldMkLst>
          <pc:docMk/>
          <pc:sldMk cId="0" sldId="272"/>
        </pc:sldMkLst>
        <pc:spChg chg="mod">
          <ac:chgData name="Lorna Lewis" userId="47d66899-762e-4b21-aa4c-09b0846015fa" providerId="ADAL" clId="{6FD8A3D5-A841-40EE-9183-395DAFF1A6FE}" dt="2025-01-24T16:42:45.281" v="33" actId="962"/>
          <ac:spMkLst>
            <pc:docMk/>
            <pc:sldMk cId="0" sldId="272"/>
            <ac:spMk id="249" creationId="{00000000-0000-0000-0000-000000000000}"/>
          </ac:spMkLst>
        </pc:spChg>
        <pc:picChg chg="mod">
          <ac:chgData name="Lorna Lewis" userId="47d66899-762e-4b21-aa4c-09b0846015fa" providerId="ADAL" clId="{6FD8A3D5-A841-40EE-9183-395DAFF1A6FE}" dt="2025-01-24T16:42:15.753" v="32" actId="962"/>
          <ac:picMkLst>
            <pc:docMk/>
            <pc:sldMk cId="0" sldId="272"/>
            <ac:picMk id="246" creationId="{00000000-0000-0000-0000-000000000000}"/>
          </ac:picMkLst>
        </pc:picChg>
      </pc:sldChg>
      <pc:sldChg chg="modSp mod">
        <pc:chgData name="Lorna Lewis" userId="47d66899-762e-4b21-aa4c-09b0846015fa" providerId="ADAL" clId="{6FD8A3D5-A841-40EE-9183-395DAFF1A6FE}" dt="2025-01-24T16:43:42.113" v="37" actId="1076"/>
        <pc:sldMkLst>
          <pc:docMk/>
          <pc:sldMk cId="0" sldId="273"/>
        </pc:sldMkLst>
        <pc:spChg chg="mod ord">
          <ac:chgData name="Lorna Lewis" userId="47d66899-762e-4b21-aa4c-09b0846015fa" providerId="ADAL" clId="{6FD8A3D5-A841-40EE-9183-395DAFF1A6FE}" dt="2025-01-24T16:43:42.113" v="37" actId="1076"/>
          <ac:spMkLst>
            <pc:docMk/>
            <pc:sldMk cId="0" sldId="273"/>
            <ac:spMk id="256" creationId="{00000000-0000-0000-0000-000000000000}"/>
          </ac:spMkLst>
        </pc:spChg>
        <pc:picChg chg="mod">
          <ac:chgData name="Lorna Lewis" userId="47d66899-762e-4b21-aa4c-09b0846015fa" providerId="ADAL" clId="{6FD8A3D5-A841-40EE-9183-395DAFF1A6FE}" dt="2025-01-24T16:43:15.477" v="35" actId="1076"/>
          <ac:picMkLst>
            <pc:docMk/>
            <pc:sldMk cId="0" sldId="273"/>
            <ac:picMk id="259" creationId="{00000000-0000-0000-0000-000000000000}"/>
          </ac:picMkLst>
        </pc:picChg>
      </pc:sldChg>
      <pc:sldChg chg="modSp mod">
        <pc:chgData name="Lorna Lewis" userId="47d66899-762e-4b21-aa4c-09b0846015fa" providerId="ADAL" clId="{6FD8A3D5-A841-40EE-9183-395DAFF1A6FE}" dt="2025-01-24T16:52:27.450" v="42" actId="1076"/>
        <pc:sldMkLst>
          <pc:docMk/>
          <pc:sldMk cId="0" sldId="274"/>
        </pc:sldMkLst>
        <pc:spChg chg="mod ord">
          <ac:chgData name="Lorna Lewis" userId="47d66899-762e-4b21-aa4c-09b0846015fa" providerId="ADAL" clId="{6FD8A3D5-A841-40EE-9183-395DAFF1A6FE}" dt="2025-01-24T16:52:27.450" v="42" actId="1076"/>
          <ac:spMkLst>
            <pc:docMk/>
            <pc:sldMk cId="0" sldId="274"/>
            <ac:spMk id="266" creationId="{00000000-0000-0000-0000-000000000000}"/>
          </ac:spMkLst>
        </pc:spChg>
        <pc:picChg chg="mod">
          <ac:chgData name="Lorna Lewis" userId="47d66899-762e-4b21-aa4c-09b0846015fa" providerId="ADAL" clId="{6FD8A3D5-A841-40EE-9183-395DAFF1A6FE}" dt="2025-01-24T16:52:05.198" v="40" actId="962"/>
          <ac:picMkLst>
            <pc:docMk/>
            <pc:sldMk cId="0" sldId="274"/>
            <ac:picMk id="268" creationId="{00000000-0000-0000-0000-000000000000}"/>
          </ac:picMkLst>
        </pc:picChg>
        <pc:picChg chg="mod">
          <ac:chgData name="Lorna Lewis" userId="47d66899-762e-4b21-aa4c-09b0846015fa" providerId="ADAL" clId="{6FD8A3D5-A841-40EE-9183-395DAFF1A6FE}" dt="2025-01-24T16:52:16.708" v="41" actId="1076"/>
          <ac:picMkLst>
            <pc:docMk/>
            <pc:sldMk cId="0" sldId="274"/>
            <ac:picMk id="26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athspa.ac.uk/media/bathspaacuk/projects/teaching-expertise-guide/Designing-accessible-assessments-v.2024-08-v2.doc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athspaonline.sharepoint.com/sites/DefinitiveProgrammeDocuments-com/Shared%20Documents/Forms/AllItems.aspx"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bathspaonline.sharepoint.com/sites/ResourceListToolkit"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bathspaonline.sharepoint.com/sites/Accessibility-com/SitePages/Accessibility-Events.aspx" TargetMode="External"/><Relationship Id="rId3" Type="http://schemas.openxmlformats.org/officeDocument/2006/relationships/hyperlink" Target="https://bathspaonline.sharepoint.com/sites/Accessibility-com/SitePages/Quick-guide-to.aspx" TargetMode="External"/><Relationship Id="rId7" Type="http://schemas.openxmlformats.org/officeDocument/2006/relationships/hyperlink" Target="https://bathspaonline.sharepoint.com/sites/Accessibility-com"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bathspaonline.sharepoint.com/sites/Accessibility-com/SitePages/Blackboard-Ally.aspx" TargetMode="External"/><Relationship Id="rId5" Type="http://schemas.openxmlformats.org/officeDocument/2006/relationships/hyperlink" Target="https://helpx.adobe.com/acrobat/using/create-verify-pdf-accessibility.html" TargetMode="External"/><Relationship Id="rId10" Type="http://schemas.openxmlformats.org/officeDocument/2006/relationships/hyperlink" Target="https://bathspaonline.sharepoint.com/sites/LearningandTeaching-com/SitePages/VLE-Minimum-Expectations.aspx?web=1" TargetMode="External"/><Relationship Id="rId4" Type="http://schemas.openxmlformats.org/officeDocument/2006/relationships/hyperlink" Target="https://support.office.com/en-gb/article/improve-accessibility-with-the-accessibility-checker-a16f6de0-2f39-4a2b-8bd8-5ad801426c7f#PickTab=Windows" TargetMode="External"/><Relationship Id="rId9" Type="http://schemas.openxmlformats.org/officeDocument/2006/relationships/hyperlink" Target="https://bathspaonline.sharepoint.com/sites/Web/SitePages/Digita.aspx"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athspaonline.sharepoint.com/sites/LearningandTeaching-com/SitePages/Welcome-to-the-Digital-Learning-Development-Programme.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athspaonline.sharepoint.com/sites/LearningandTeaching-com/SitePages/VLE-Minimum-Expectations.aspx?web=1"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bathspa.topdesk.net/tas/public/ssp/" TargetMode="External"/><Relationship Id="rId4" Type="http://schemas.openxmlformats.org/officeDocument/2006/relationships/hyperlink" Target="https://bathspaonline.sharepoint.com/sites/LearningandTeaching-com/SitePages/Readiness-Checklist-for-Ultra-Module-Pages.aspx"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heffield.ac.uk/academic-skills/study-skills-online/group-work"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docs.google.com/document/d/1A-BHIPkt9SDzJKyBZiIjshX_fOu5yrZK/edit#heading=h.2p2csry" TargetMode="External"/><Relationship Id="rId5" Type="http://schemas.openxmlformats.org/officeDocument/2006/relationships/hyperlink" Target="https://www.port.ac.uk/student-life/help-and-advice/study-skills/working-in-groups" TargetMode="External"/><Relationship Id="rId4" Type="http://schemas.openxmlformats.org/officeDocument/2006/relationships/hyperlink" Target="https://library.leeds.ac.uk/info/1401/academic-skills/110/group-work"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athspa.ac.uk/media/1188b-Education-Strategy-final.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Check this ultimate guide: </a:t>
            </a:r>
            <a:r>
              <a:rPr lang="en-GB" u="sng">
                <a:solidFill>
                  <a:schemeClr val="hlink"/>
                </a:solidFill>
                <a:hlinkClick r:id="rId3"/>
              </a:rPr>
              <a:t>https://www.bathspa.ac.uk/media/bathspaacuk/projects/teaching-expertise-guide/Designing-accessible-assessments-v.2024-08-v2.docx</a:t>
            </a:r>
            <a:endParaRPr/>
          </a:p>
          <a:p>
            <a:pPr marL="0" lvl="0" indent="0" algn="l" rtl="0">
              <a:lnSpc>
                <a:spcPct val="100000"/>
              </a:lnSpc>
              <a:spcBef>
                <a:spcPts val="0"/>
              </a:spcBef>
              <a:spcAft>
                <a:spcPts val="0"/>
              </a:spcAft>
              <a:buSzPts val="1400"/>
              <a:buNone/>
            </a:pPr>
            <a:endParaRPr/>
          </a:p>
        </p:txBody>
      </p:sp>
      <p:sp>
        <p:nvSpPr>
          <p:cNvPr id="76" name="Google Shape;7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500"/>
              </a:spcBef>
              <a:spcAft>
                <a:spcPts val="0"/>
              </a:spcAft>
              <a:buSzPts val="1400"/>
              <a:buNone/>
            </a:pPr>
            <a:endParaRPr/>
          </a:p>
        </p:txBody>
      </p:sp>
      <p:sp>
        <p:nvSpPr>
          <p:cNvPr id="174" name="Google Shape;17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500"/>
              </a:spcBef>
              <a:spcAft>
                <a:spcPts val="0"/>
              </a:spcAft>
              <a:buSzPts val="1400"/>
              <a:buNone/>
            </a:pPr>
            <a:endParaRPr/>
          </a:p>
        </p:txBody>
      </p:sp>
      <p:sp>
        <p:nvSpPr>
          <p:cNvPr id="185" name="Google Shape;18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How these aspects are done now at your institution. </a:t>
            </a:r>
            <a:endParaRPr/>
          </a:p>
        </p:txBody>
      </p:sp>
      <p:sp>
        <p:nvSpPr>
          <p:cNvPr id="198" name="Google Shape;19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200"/>
              </a:spcBef>
              <a:spcAft>
                <a:spcPts val="0"/>
              </a:spcAft>
              <a:buSzPts val="1400"/>
              <a:buNone/>
            </a:pPr>
            <a:r>
              <a:rPr lang="en-GB" sz="1800" b="0" i="0" u="none" strike="noStrike">
                <a:solidFill>
                  <a:srgbClr val="2F5496"/>
                </a:solidFill>
                <a:latin typeface="Calibri"/>
                <a:ea typeface="Calibri"/>
                <a:cs typeface="Calibri"/>
                <a:sym typeface="Calibri"/>
              </a:rPr>
              <a:t>Planning Teaching and Learning Sessions</a:t>
            </a:r>
            <a:endParaRPr b="1"/>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Sessions should be broken down into discrete activities, each ideally around 10-20 minutes long.  </a:t>
            </a:r>
            <a:endParaRPr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Activities should ideally be around 10-20 minutes in length.  Longer activities should be broken into distinct stages of about this duration.  This helps to aid student attention.</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Try to avoid lengthy teacher-focused activities, as this may inhibit student attention.  Teacher-focused activities (e.g. lecturing) should ideally be limited to 10-20 minutes at a time and be interspersed with meaningful student-focused activities.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Try not to change activity too frequently or have many activities which are very short (less than 10 minutes).  Some students can struggle to transition their focus from one activity to another.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Consider how to help students transition focus between activities or topics.  Signpost to students when moving from one section to another, and be explicit about how one activity leads into another.  When changing topic, it is useful to give time for students to assimilate learning before moving onto the next topic.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Schedule whole-class breaks (5-10 minutes per hour) in sessions over an hour.</a:t>
            </a:r>
            <a:endParaRPr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It is usually appropriate to schedule whole-class breaks of 5-10 minute approximately every hour for sessions which are over an hour.  This mitigates against fatigue and loss of concentration.</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It is important to “ringfence” these breaks.  Avoid actions which pressure students to skip breaks (e.g. avoid offering learners a vote on whether to skip breaks and finish early, avoid scheduling optional tasks which can be completed during the break).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In addition, any student should be permitted to take breaks at any time and leave the room when needed.  This should be permitted without question, explanation or permission wherever possible.</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Tutors should make these principles clear to students so they know what to expect.  This could be done at the start of a module.</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Provide preparatory work to students 1 week in advance of the session.</a:t>
            </a:r>
            <a:endParaRPr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This applies to all activities where you expect a student to do something in advance of a contact session.  This is often referred to as “prep work”, “preparatory tasks”, “pre reading”, or similar.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Students should be given sufficient time in order to prepare for a contact session.  One week is usually sufficient time in most cases, though longer preparatory activities may necessitate this being given to students with more time.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Provide resources 48 hours on Ultra in advance of a session.  </a:t>
            </a:r>
            <a:endParaRPr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In most cases this will normally comprise a draft PowerPoint and/or session plan, as well as any resources used within the session.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This can help students prepare for a session in various ways (e.g. those who may wish to run resources through a screen reader before a session, adjust its formatting, etc.).</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If you are able to make these documents available even further in advance (e.g. a week in advance), this is often helpful to students.  But 48 hours is the minimum expectation.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Provide module reading lists to students before the start of teaching a module.</a:t>
            </a:r>
            <a:endParaRPr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This can facilitate students who wish to orientate themselves on the topic of the module before starting learning.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It is appreciated that a reading lists provided at the start of a module may not be its final form, and the list may grow from week to week.  A good start for an initial reading list are those resources listed in the module descriptor (</a:t>
            </a:r>
            <a:r>
              <a:rPr lang="en-GB" sz="1800" b="0" i="0" u="sng" strike="noStrike">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see the Definitive Programme Documentations linked here; requires BSU login</a:t>
            </a:r>
            <a:r>
              <a:rPr lang="en-GB" sz="1800" b="0" i="0" u="none" strike="noStrike">
                <a:solidFill>
                  <a:srgbClr val="000000"/>
                </a:solidFill>
                <a:latin typeface="Calibri"/>
                <a:ea typeface="Calibri"/>
                <a:cs typeface="Calibri"/>
                <a:sym typeface="Calibri"/>
              </a:rPr>
              <a:t>).</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This reading list should be provided via Talis and linked from the module’s Ultra page.  </a:t>
            </a:r>
            <a:r>
              <a:rPr lang="en-GB" sz="1800" b="0" i="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Further information and guidance can be found here (requires BSU login).</a:t>
            </a:r>
            <a:endParaRPr sz="1800" b="0" i="0" u="none" strike="noStrike">
              <a:solidFill>
                <a:srgbClr val="000000"/>
              </a:solidFill>
              <a:latin typeface="Courier New"/>
              <a:ea typeface="Courier New"/>
              <a:cs typeface="Courier New"/>
              <a:sym typeface="Courier New"/>
            </a:endParaRPr>
          </a:p>
        </p:txBody>
      </p:sp>
      <p:sp>
        <p:nvSpPr>
          <p:cNvPr id="207" name="Google Shape;20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Use a varied range of audio/visual resources to support better a range of learners.</a:t>
            </a:r>
            <a:endParaRPr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Try to think of ways to support verbal information using audiovisual aids, such as graphs, flow charts, mind-maps, video clips, music, videos, pictures, etc.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Try to think of multisensory approaches to support learning, e.g hands-on artefacts.</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Ensure all documents (including PowerPoints) are provided in accessible format.  </a:t>
            </a:r>
            <a:endParaRPr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Guidance can be found in this BSU </a:t>
            </a:r>
            <a:r>
              <a:rPr lang="en-GB" sz="1800" b="0" i="0" u="sng" strike="noStrike">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Quick guide to creating accessible content (requires BSU Login)</a:t>
            </a:r>
            <a:r>
              <a:rPr lang="en-GB" sz="1800" b="0" i="0" u="none" strike="noStrike">
                <a:solidFill>
                  <a:srgbClr val="000000"/>
                </a:solidFill>
                <a:latin typeface="Calibri"/>
                <a:ea typeface="Calibri"/>
                <a:cs typeface="Calibri"/>
                <a:sym typeface="Calibri"/>
              </a:rPr>
              <a:t>.  Key points are summarised in a table below, and the guide discusses each in further detail.</a:t>
            </a:r>
            <a:endParaRPr sz="1800" b="0" i="0" u="none" strike="noStrike">
              <a:solidFill>
                <a:srgbClr val="000000"/>
              </a:solidFill>
              <a:latin typeface="Courier New"/>
              <a:ea typeface="Courier New"/>
              <a:cs typeface="Courier New"/>
              <a:sym typeface="Courier New"/>
            </a:endParaRPr>
          </a:p>
          <a:p>
            <a:pPr marL="457200" lvl="0" indent="-139700" algn="l" rtl="0">
              <a:lnSpc>
                <a:spcPct val="100000"/>
              </a:lnSpc>
              <a:spcBef>
                <a:spcPts val="800"/>
              </a:spcBef>
              <a:spcAft>
                <a:spcPts val="0"/>
              </a:spcAft>
              <a:buSzPts val="1400"/>
              <a:buFont typeface="Arial"/>
              <a:buNone/>
            </a:pP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800"/>
              </a:spcBef>
              <a:spcAft>
                <a:spcPts val="0"/>
              </a:spcAft>
              <a:buSzPts val="1400"/>
              <a:buFont typeface="Arial"/>
              <a:buChar char="•"/>
            </a:pPr>
            <a:r>
              <a:rPr lang="en-GB" sz="1800" b="0" i="0" u="none" strike="noStrike">
                <a:solidFill>
                  <a:srgbClr val="2F5496"/>
                </a:solidFill>
                <a:latin typeface="Calibri"/>
                <a:ea typeface="Calibri"/>
                <a:cs typeface="Calibri"/>
                <a:sym typeface="Calibri"/>
              </a:rPr>
              <a:t>Make the resources customisable by the student. </a:t>
            </a:r>
            <a:endParaRPr b="1"/>
          </a:p>
          <a:p>
            <a:pPr marL="457200" lvl="0" indent="-228600" algn="l" rtl="0">
              <a:lnSpc>
                <a:spcPct val="100000"/>
              </a:lnSpc>
              <a:spcBef>
                <a:spcPts val="800"/>
              </a:spcBef>
              <a:spcAft>
                <a:spcPts val="0"/>
              </a:spcAft>
              <a:buSzPts val="1400"/>
              <a:buFont typeface="Arial"/>
              <a:buChar char="•"/>
            </a:pPr>
            <a:r>
              <a:rPr lang="en-GB" sz="1800" b="0" i="0" u="none" strike="noStrike">
                <a:solidFill>
                  <a:srgbClr val="000000"/>
                </a:solidFill>
                <a:latin typeface="Calibri"/>
                <a:ea typeface="Calibri"/>
                <a:cs typeface="Calibri"/>
                <a:sym typeface="Calibri"/>
              </a:rPr>
              <a:t>Where possible, students should be able to download the resource from Ultra and adjust the font, size, colours and so on to their individual needs.</a:t>
            </a:r>
            <a:endParaRPr sz="1800" b="1" i="0" u="none" strike="noStrike">
              <a:solidFill>
                <a:srgbClr val="000000"/>
              </a:solidFill>
              <a:latin typeface="Calibri"/>
              <a:ea typeface="Calibri"/>
              <a:cs typeface="Calibri"/>
              <a:sym typeface="Calibri"/>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Use meaningful file names</a:t>
            </a:r>
            <a:endParaRPr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Students should be able to identify the document easily by its file name.</a:t>
            </a:r>
            <a:endParaRPr sz="1800" b="1" i="0" u="none" strike="noStrike">
              <a:solidFill>
                <a:srgbClr val="000000"/>
              </a:solidFill>
              <a:latin typeface="Calibri"/>
              <a:ea typeface="Calibri"/>
              <a:cs typeface="Calibri"/>
              <a:sym typeface="Calibri"/>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Use accessibility checkers and tools to improve your resources. </a:t>
            </a:r>
            <a:endParaRPr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Documents created in Microsoft (e.g. PowerPoints, Word documents, etc.) can be checked via </a:t>
            </a:r>
            <a:r>
              <a:rPr lang="en-GB" sz="1800" b="0" i="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Microsoft’s Accessibility Checker</a:t>
            </a:r>
            <a:r>
              <a:rPr lang="en-GB" sz="1800" b="0" i="0" u="none" strike="noStrike">
                <a:solidFill>
                  <a:srgbClr val="000000"/>
                </a:solidFill>
                <a:latin typeface="Calibri"/>
                <a:ea typeface="Calibri"/>
                <a:cs typeface="Calibri"/>
                <a:sym typeface="Calibri"/>
              </a:rPr>
              <a:t> which identifies significant issues and helps you fix them.</a:t>
            </a:r>
            <a:endParaRPr sz="1800" b="1" i="0" u="none" strike="noStrike">
              <a:solidFill>
                <a:srgbClr val="000000"/>
              </a:solidFill>
              <a:latin typeface="Calibri"/>
              <a:ea typeface="Calibri"/>
              <a:cs typeface="Calibri"/>
              <a:sym typeface="Calibri"/>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PDFs can be made accessible by using </a:t>
            </a:r>
            <a:r>
              <a:rPr lang="en-GB" sz="1800" b="0" i="0" u="sng" strike="noStrik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Adobe Acrobat Pro on making accessible PDFs</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Documents uploaded to Ultra can have their accessibility checked and improved through </a:t>
            </a:r>
            <a:r>
              <a:rPr lang="en-GB" sz="1800" b="0" i="0" u="sng" strike="noStrike">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Blackboard Ally</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Provide guidance on essential/prioritised reading.</a:t>
            </a:r>
            <a:endParaRPr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If possible, give specific chapter/page numbers to direct students to the most essential content.</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Some students have slower processing speeds and might need direction to where specifically in a source the key points are made.  There isn’t expectation that students will engage with less scholarship, just that they might need additional signposting to the main points.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Further BSU Guidance on making accessible documents:</a:t>
            </a:r>
            <a:endParaRPr b="1"/>
          </a:p>
          <a:p>
            <a:pPr marL="457200" lvl="0" indent="-228600" algn="l" rtl="0">
              <a:lnSpc>
                <a:spcPct val="100000"/>
              </a:lnSpc>
              <a:spcBef>
                <a:spcPts val="0"/>
              </a:spcBef>
              <a:spcAft>
                <a:spcPts val="0"/>
              </a:spcAft>
              <a:buSzPts val="1400"/>
              <a:buFont typeface="Arial"/>
              <a:buChar char="•"/>
            </a:pPr>
            <a:r>
              <a:rPr lang="en-GB" sz="1800" b="0" i="0" u="sng" strike="noStrike">
                <a:solidFill>
                  <a:srgbClr val="0563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The BSU Accessibility Site</a:t>
            </a:r>
            <a:r>
              <a:rPr lang="en-GB" sz="1800" b="0" i="0" u="none" strike="noStrike">
                <a:solidFill>
                  <a:srgbClr val="000000"/>
                </a:solidFill>
                <a:latin typeface="Calibri"/>
                <a:ea typeface="Calibri"/>
                <a:cs typeface="Calibri"/>
                <a:sym typeface="Calibri"/>
              </a:rPr>
              <a:t>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sng" strike="noStrike">
                <a:solidFill>
                  <a:srgbClr val="0563C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Make MS Office documents accessible</a:t>
            </a:r>
            <a:endParaRPr sz="1800" b="0" i="0" u="sng">
              <a:solidFill>
                <a:srgbClr val="0563C1"/>
              </a:solidFill>
              <a:latin typeface="Calibri"/>
              <a:ea typeface="Calibri"/>
              <a:cs typeface="Calibri"/>
              <a:sym typeface="Calibri"/>
            </a:endParaRPr>
          </a:p>
          <a:p>
            <a:pPr marL="457200" lvl="0" indent="-228600" algn="l" rtl="0">
              <a:lnSpc>
                <a:spcPct val="100000"/>
              </a:lnSpc>
              <a:spcBef>
                <a:spcPts val="0"/>
              </a:spcBef>
              <a:spcAft>
                <a:spcPts val="0"/>
              </a:spcAft>
              <a:buSzPts val="1400"/>
              <a:buFont typeface="Arial"/>
              <a:buChar char="•"/>
            </a:pPr>
            <a:r>
              <a:rPr lang="en-GB" sz="1800" b="0" i="0" u="sng" strike="noStrike">
                <a:solidFill>
                  <a:srgbClr val="0563C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Digital content must be accessible</a:t>
            </a:r>
            <a:endParaRPr sz="1800" b="0" i="0" u="sng">
              <a:solidFill>
                <a:srgbClr val="0563C1"/>
              </a:solidFill>
              <a:latin typeface="Calibri"/>
              <a:ea typeface="Calibri"/>
              <a:cs typeface="Calibri"/>
              <a:sym typeface="Calibri"/>
            </a:endParaRPr>
          </a:p>
          <a:p>
            <a:pPr marL="457200" lvl="0" indent="-228600" algn="l" rtl="0">
              <a:lnSpc>
                <a:spcPct val="100000"/>
              </a:lnSpc>
              <a:spcBef>
                <a:spcPts val="0"/>
              </a:spcBef>
              <a:spcAft>
                <a:spcPts val="800"/>
              </a:spcAft>
              <a:buSzPts val="1400"/>
              <a:buFont typeface="Arial"/>
              <a:buChar char="•"/>
            </a:pPr>
            <a:r>
              <a:rPr lang="en-GB" sz="1800" b="0" i="0" u="sng" strike="noStrike">
                <a:solidFill>
                  <a:srgbClr val="0563C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VLE Minimum Expectations</a:t>
            </a:r>
            <a:endParaRPr sz="1800" b="0" i="0" u="none" strike="noStrike">
              <a:solidFill>
                <a:srgbClr val="000000"/>
              </a:solidFill>
              <a:latin typeface="Courier New"/>
              <a:ea typeface="Courier New"/>
              <a:cs typeface="Courier New"/>
              <a:sym typeface="Courier New"/>
            </a:endParaRPr>
          </a:p>
        </p:txBody>
      </p:sp>
      <p:sp>
        <p:nvSpPr>
          <p:cNvPr id="216" name="Google Shape;21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Provide advance notice of changes to timetabled session/room </a:t>
            </a:r>
            <a:endParaRPr sz="2800"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Where possible, this should be done 48 hours in advance through an announcement to students on Ultra</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Allow student to choose seating position wherever possible.</a:t>
            </a:r>
            <a:endParaRPr sz="2800"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This allows students to situate themselves in places most constructive for their learning.</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Some AAPs may note if a student has especial need to sit in a particular place (e.g. at the front and centre to lipread).</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When asking students to move to a particular location in the room (e.g. moving into groups for collaborative work), it is good practice to check with students that this location is suitable for them.</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Communicate in an accessible way. </a:t>
            </a:r>
            <a:endParaRPr sz="2800"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Speak clearly and steadily.</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Ensure nothing blocks students’ view of your face so that they can lipread.</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Repeat or paraphrase input from other students in larger groups where other students may not have heard this contribution.</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Reduce background noise where possible.</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Avoid overlapping conversations where possible.</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If playing videos, try to ensure appropriate volume and captions are shown where possible.</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When setting up activities, provide clear instruction to students.</a:t>
            </a:r>
            <a:endParaRPr sz="2800"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Explain activities both verbally and through text (e.g. brief instructions on PowerPoint) where possible.</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Give all students time to process information following instructions and before starting an activity.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Ask if they have any questions before starting an activity: check that students understand the activity and give them opportunity to clarify anything with you before starting the activity.  (You may also consider methods of checking with them so you can ensure they have fully understood the task.)</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Provide student time to respond to conversations/questions.</a:t>
            </a:r>
            <a:endParaRPr sz="2800"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Consider activities such as “think, pair, share” to allow students sufficient time to think through a topic and formulate their thoughts.  This comprises a small amount of time (perhaps 2 minutes) for them to think through the topic, then a similar amount of time for them to discuss with a partner, then a further amount of time for the group to come back together and share the outcomes of their discussions.</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Consider ways for students to contribute their thoughts anonymously or non-verbally, such as using digital technologies.  </a:t>
            </a:r>
            <a:r>
              <a:rPr lang="en-GB" sz="1800" b="0" i="0" u="sng" strike="noStrike">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BSU’s Digital Learning Developer team offer guidance and support on the available collaborative tools such as digital whiteboards and polling software (link requires BSU login)</a:t>
            </a:r>
            <a:r>
              <a:rPr lang="en-GB" sz="1800" b="0" i="0" u="none" strike="noStrike">
                <a:solidFill>
                  <a:srgbClr val="000000"/>
                </a:solidFill>
                <a:latin typeface="Calibri"/>
                <a:ea typeface="Calibri"/>
                <a:cs typeface="Calibri"/>
                <a:sym typeface="Calibri"/>
              </a:rPr>
              <a:t>.</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Where verbal questioning is used, it is recommended that tutors leave appropriate “wait time”: at least 5 seconds of silence after asking a question, if there are no answers, before moving on.  This allows greater processing time for students to think of and volunteer an answer.  More complex questions will require a longer pause.</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Record all taught sessions.</a:t>
            </a:r>
            <a:endParaRPr sz="2800"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This can help both students who were unable to attend, as well as those who want to recap the session afterwards.</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In many cases, the tutor can do this as a recording through Panopto.  This is the usual expectation for “lectures” and similar sessions.</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Where it is inappropriate or impractical for a tutor to record a session, teachers should try to offer something in place of this in order to facilitate students who wish to catch up/recap.  This may comprise, for instance, a short summary (in video or writing) of the content of the session.  This more be more appropriate for some discussion-based sessions such as certain “seminars”.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Any student may choose to record a session on their own device to support their own learning.  However, it is good practice for the student to inform the teacher that they are doing this.  It is inappropriate for the student to use this recording for any purpose beyond supporting their own learning.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Check on student learning at regular intervals, providing opportunities for them to seek clarity.</a:t>
            </a:r>
            <a:endParaRPr sz="2800"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Teachers should provide several opportunities through a session for students to ask questions; and not just reserve a short period for this at the end of the session.</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Teachers should make clear to students the ways in which they can be contacted outside of a session to address any queries regarding the session or module (e.g. email, office hours, etc.).  As a minimum, this information should be posted on the module’s Ultra page.  It is good practice also to talk to students about this (e.g. in the first session of a module).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endParaRPr sz="1800" b="0" i="0" u="none" strike="noStrike">
              <a:solidFill>
                <a:srgbClr val="000000"/>
              </a:solidFill>
              <a:latin typeface="Courier New"/>
              <a:ea typeface="Courier New"/>
              <a:cs typeface="Courier New"/>
              <a:sym typeface="Courier New"/>
            </a:endParaRPr>
          </a:p>
        </p:txBody>
      </p:sp>
      <p:sp>
        <p:nvSpPr>
          <p:cNvPr id="225" name="Google Shape;22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Give clear advice to students on the assessments, including on how to ask questions and receive further support.</a:t>
            </a:r>
            <a:endParaRPr sz="2800"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This should be posted on Ultra.  The </a:t>
            </a:r>
            <a:r>
              <a:rPr lang="en-GB" sz="1800" b="0" i="0" u="sng" strike="noStrike">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VLE Minimum Expectations (requires BSU login)</a:t>
            </a:r>
            <a:r>
              <a:rPr lang="en-GB" sz="1800" b="0" i="0" u="none" strike="noStrike">
                <a:solidFill>
                  <a:srgbClr val="000000"/>
                </a:solidFill>
                <a:latin typeface="Calibri"/>
                <a:ea typeface="Calibri"/>
                <a:cs typeface="Calibri"/>
                <a:sym typeface="Calibri"/>
              </a:rPr>
              <a:t> contains information on what information teachers are required to put on Ultra.</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You should make clear to students that they should contact the module’s teachers if they foresee or experience any difficulties engaging with any assessment (both formative and summative).</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Teachers should make clear to students the ways in which they can be contacted outside of a session to address any queries regarding the assessments (e.g. email, office hours, etc.).  As a minimum, this information should be posted on the module’s Ultra page.  It is good practice also to talk to students about this (e.g. in the first session of a module).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Prepare students for events, deadlines and changes in the module’s routine which are approaching (e.g. assignment deadlines, presentations, timed assessments, etc.) </a:t>
            </a:r>
            <a:endParaRPr sz="2800"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The assessment timelines (submission deadlines and feedback return dates) must be published on Ultra during the first week of module delivery sessions.  See further the </a:t>
            </a:r>
            <a:r>
              <a:rPr lang="en-GB" sz="1800" b="0" i="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Readiness Checklist for Ultra Module Pages (requires BSU Login)</a:t>
            </a:r>
            <a:r>
              <a:rPr lang="en-GB" sz="1800" b="0" i="0" u="none" strike="noStrike">
                <a:solidFill>
                  <a:srgbClr val="000000"/>
                </a:solidFill>
                <a:latin typeface="Calibri"/>
                <a:ea typeface="Calibri"/>
                <a:cs typeface="Calibri"/>
                <a:sym typeface="Calibri"/>
              </a:rPr>
              <a:t>.</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Give reminders to students as they approach by mentioning these in sessions and/or on Ultra via announcements.   </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Provide alternative options for assessments where appropriate.  </a:t>
            </a:r>
            <a:endParaRPr sz="2800"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Sometimes it is not possible for students to complete a piece of coursework in the form indicated in the assignment brief.  This will often be indicated in a student’s AAP, or it could arise from a student contacting you to discuss this.  </a:t>
            </a:r>
            <a:endParaRPr sz="1800" b="0" i="0" u="sng">
              <a:solidFill>
                <a:srgbClr val="000000"/>
              </a:solidFill>
              <a:latin typeface="Calibri"/>
              <a:ea typeface="Calibri"/>
              <a:cs typeface="Calibri"/>
              <a:sym typeface="Calibri"/>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The first step should be for the tutor to discuss this with the student.  Often a minor adjustment can be made to facilitate their engagement. </a:t>
            </a:r>
            <a:endParaRPr sz="1800" b="0" i="0" u="sng">
              <a:solidFill>
                <a:srgbClr val="000000"/>
              </a:solidFill>
              <a:latin typeface="Calibri"/>
              <a:ea typeface="Calibri"/>
              <a:cs typeface="Calibri"/>
              <a:sym typeface="Calibri"/>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Where more significant changes need to be made, you should refer to the student’s AAP and discuss also with the student.  This may involve adjusting the submission medium.  This is usually acceptable so long as it meets the academic rigour and competencies required.  The Student Wellbeing Service can provide support with this; </a:t>
            </a:r>
            <a:r>
              <a:rPr lang="en-GB" sz="1800" b="0" i="0" u="sng" strike="noStrik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contact via MyServices</a:t>
            </a:r>
            <a:r>
              <a:rPr lang="en-GB" sz="1800" b="0" i="0" u="none" strike="noStrike">
                <a:solidFill>
                  <a:srgbClr val="000000"/>
                </a:solidFill>
                <a:latin typeface="Calibri"/>
                <a:ea typeface="Calibri"/>
                <a:cs typeface="Calibri"/>
                <a:sym typeface="Calibri"/>
              </a:rPr>
              <a:t>.</a:t>
            </a:r>
            <a:endParaRPr sz="1800" b="0" i="0" u="sng">
              <a:solidFill>
                <a:srgbClr val="000000"/>
              </a:solidFill>
              <a:latin typeface="Calibri"/>
              <a:ea typeface="Calibri"/>
              <a:cs typeface="Calibri"/>
              <a:sym typeface="Calibri"/>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The below table provides an example of common alternatives which could be explored:</a:t>
            </a:r>
            <a:endParaRPr sz="1800" b="0" i="0" u="sng">
              <a:solidFill>
                <a:srgbClr val="000000"/>
              </a:solidFill>
              <a:latin typeface="Calibri"/>
              <a:ea typeface="Calibri"/>
              <a:cs typeface="Calibri"/>
              <a:sym typeface="Calibri"/>
            </a:endParaRPr>
          </a:p>
          <a:p>
            <a:pPr marL="897255" lvl="0" indent="-228600" algn="l" rtl="0">
              <a:lnSpc>
                <a:spcPct val="100000"/>
              </a:lnSpc>
              <a:spcBef>
                <a:spcPts val="0"/>
              </a:spcBef>
              <a:spcAft>
                <a:spcPts val="0"/>
              </a:spcAft>
              <a:buSzPts val="1400"/>
              <a:buNone/>
            </a:pPr>
            <a:r>
              <a:rPr lang="en-GB" sz="1800" b="1" i="0" u="none" strike="noStrike">
                <a:solidFill>
                  <a:srgbClr val="000000"/>
                </a:solidFill>
                <a:latin typeface="Calibri"/>
                <a:ea typeface="Calibri"/>
                <a:cs typeface="Calibri"/>
                <a:sym typeface="Calibri"/>
              </a:rPr>
              <a:t>Type of Assessment</a:t>
            </a:r>
            <a:endParaRPr sz="2800" b="0"/>
          </a:p>
          <a:p>
            <a:pPr marL="897255" lvl="0" indent="-228600" algn="l" rtl="0">
              <a:lnSpc>
                <a:spcPct val="100000"/>
              </a:lnSpc>
              <a:spcBef>
                <a:spcPts val="0"/>
              </a:spcBef>
              <a:spcAft>
                <a:spcPts val="0"/>
              </a:spcAft>
              <a:buSzPts val="1400"/>
              <a:buNone/>
            </a:pPr>
            <a:r>
              <a:rPr lang="en-GB" sz="1800" b="1" i="0" u="none" strike="noStrike">
                <a:solidFill>
                  <a:srgbClr val="000000"/>
                </a:solidFill>
                <a:latin typeface="Calibri"/>
                <a:ea typeface="Calibri"/>
                <a:cs typeface="Calibri"/>
                <a:sym typeface="Calibri"/>
              </a:rPr>
              <a:t>Alternatives</a:t>
            </a:r>
            <a:endParaRPr sz="2800" b="0"/>
          </a:p>
          <a:p>
            <a:pPr marL="897255" lvl="0" indent="-228600" algn="l" rtl="0">
              <a:lnSpc>
                <a:spcPct val="100000"/>
              </a:lnSpc>
              <a:spcBef>
                <a:spcPts val="0"/>
              </a:spcBef>
              <a:spcAft>
                <a:spcPts val="0"/>
              </a:spcAft>
              <a:buSzPts val="1400"/>
              <a:buNone/>
            </a:pPr>
            <a:r>
              <a:rPr lang="en-GB" sz="1800" b="0" i="0" u="none" strike="noStrike">
                <a:solidFill>
                  <a:srgbClr val="000000"/>
                </a:solidFill>
                <a:latin typeface="Calibri"/>
                <a:ea typeface="Calibri"/>
                <a:cs typeface="Calibri"/>
                <a:sym typeface="Calibri"/>
              </a:rPr>
              <a:t>Presentation</a:t>
            </a:r>
            <a:endParaRPr sz="2800" b="0"/>
          </a:p>
          <a:p>
            <a:pPr marL="897255" lvl="0" indent="-228600" algn="l" rtl="0">
              <a:lnSpc>
                <a:spcPct val="100000"/>
              </a:lnSpc>
              <a:spcBef>
                <a:spcPts val="0"/>
              </a:spcBef>
              <a:spcAft>
                <a:spcPts val="0"/>
              </a:spcAft>
              <a:buSzPts val="1400"/>
              <a:buNone/>
            </a:pPr>
            <a:r>
              <a:rPr lang="en-GB" sz="1800" b="0" i="0" u="none" strike="noStrike">
                <a:solidFill>
                  <a:srgbClr val="000000"/>
                </a:solidFill>
                <a:latin typeface="Calibri"/>
                <a:ea typeface="Calibri"/>
                <a:cs typeface="Calibri"/>
                <a:sym typeface="Calibri"/>
              </a:rPr>
              <a:t>Would presenting to a smaller audience (or just the tutor) help?</a:t>
            </a:r>
            <a:endParaRPr sz="2800" b="0"/>
          </a:p>
          <a:p>
            <a:pPr marL="897255" lvl="0" indent="-228600" algn="l" rtl="0">
              <a:lnSpc>
                <a:spcPct val="100000"/>
              </a:lnSpc>
              <a:spcBef>
                <a:spcPts val="0"/>
              </a:spcBef>
              <a:spcAft>
                <a:spcPts val="0"/>
              </a:spcAft>
              <a:buSzPts val="1400"/>
              <a:buNone/>
            </a:pPr>
            <a:r>
              <a:rPr lang="en-GB" sz="1800" b="0" i="0" u="none" strike="noStrike">
                <a:solidFill>
                  <a:srgbClr val="000000"/>
                </a:solidFill>
                <a:latin typeface="Calibri"/>
                <a:ea typeface="Calibri"/>
                <a:cs typeface="Calibri"/>
                <a:sym typeface="Calibri"/>
              </a:rPr>
              <a:t>Is the difficulty with a synchronous or in-person presentation?  If so, consider an asynchronous (pre-recorded) or online presentation.</a:t>
            </a:r>
            <a:endParaRPr sz="2800" b="0"/>
          </a:p>
          <a:p>
            <a:pPr marL="897255" lvl="0" indent="-228600" algn="l" rtl="0">
              <a:lnSpc>
                <a:spcPct val="100000"/>
              </a:lnSpc>
              <a:spcBef>
                <a:spcPts val="0"/>
              </a:spcBef>
              <a:spcAft>
                <a:spcPts val="0"/>
              </a:spcAft>
              <a:buSzPts val="1400"/>
              <a:buNone/>
            </a:pPr>
            <a:r>
              <a:rPr lang="en-GB" sz="1800" b="0" i="0" u="none" strike="noStrike">
                <a:solidFill>
                  <a:srgbClr val="000000"/>
                </a:solidFill>
                <a:latin typeface="Calibri"/>
                <a:ea typeface="Calibri"/>
                <a:cs typeface="Calibri"/>
                <a:sym typeface="Calibri"/>
              </a:rPr>
              <a:t>If the module’s Intended Learning Outcomes do not focus on presentations skills, another medium can likely be selected.  Consider: podcast, poster.</a:t>
            </a:r>
            <a:endParaRPr sz="2800" b="0"/>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Approach extension requests with empathy and care.</a:t>
            </a:r>
            <a:endParaRPr sz="2800"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Especially when several deadlines coincide. </a:t>
            </a:r>
            <a:endParaRPr sz="1800" b="0" i="0" u="sng">
              <a:solidFill>
                <a:srgbClr val="000000"/>
              </a:solidFill>
              <a:latin typeface="Calibri"/>
              <a:ea typeface="Calibri"/>
              <a:cs typeface="Calibri"/>
              <a:sym typeface="Calibri"/>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Ensure these same principles are applied to formative as well as summative assessments.</a:t>
            </a:r>
            <a:endParaRPr sz="2800" b="1"/>
          </a:p>
          <a:p>
            <a:pPr marL="457200" marR="0" lvl="0" indent="-228600" algn="l" rtl="0">
              <a:lnSpc>
                <a:spcPct val="100000"/>
              </a:lnSpc>
              <a:spcBef>
                <a:spcPts val="0"/>
              </a:spcBef>
              <a:spcAft>
                <a:spcPts val="0"/>
              </a:spcAft>
              <a:buClr>
                <a:srgbClr val="000000"/>
              </a:buClr>
              <a:buSzPts val="1400"/>
              <a:buFont typeface="Arial"/>
              <a:buNone/>
            </a:pPr>
            <a:br>
              <a:rPr lang="en-GB" sz="2800" b="0"/>
            </a:br>
            <a:endParaRPr sz="1800" b="0" i="0" u="none" strike="noStrike">
              <a:solidFill>
                <a:srgbClr val="000000"/>
              </a:solidFill>
              <a:latin typeface="Courier New"/>
              <a:ea typeface="Courier New"/>
              <a:cs typeface="Courier New"/>
              <a:sym typeface="Courier New"/>
            </a:endParaRPr>
          </a:p>
        </p:txBody>
      </p:sp>
      <p:sp>
        <p:nvSpPr>
          <p:cNvPr id="234" name="Google Shape;23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200"/>
              </a:spcBef>
              <a:spcAft>
                <a:spcPts val="0"/>
              </a:spcAft>
              <a:buSzPts val="1400"/>
              <a:buNone/>
            </a:pPr>
            <a:endParaRPr sz="1800" b="0" i="0" u="none" strike="noStrike">
              <a:solidFill>
                <a:srgbClr val="000000"/>
              </a:solidFill>
              <a:latin typeface="Courier New"/>
              <a:ea typeface="Courier New"/>
              <a:cs typeface="Courier New"/>
              <a:sym typeface="Courier New"/>
            </a:endParaRPr>
          </a:p>
        </p:txBody>
      </p:sp>
      <p:sp>
        <p:nvSpPr>
          <p:cNvPr id="243" name="Google Shape;24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Try one of these activities, only one… </a:t>
            </a:r>
            <a:endParaRPr/>
          </a:p>
        </p:txBody>
      </p:sp>
      <p:sp>
        <p:nvSpPr>
          <p:cNvPr id="262" name="Google Shape;26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10f906a24e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310f906a24e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10f906a24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g310f906a24e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750"/>
              </a:spcBef>
              <a:spcAft>
                <a:spcPts val="0"/>
              </a:spcAft>
              <a:buSzPts val="1400"/>
              <a:buNone/>
            </a:pPr>
            <a:r>
              <a:rPr lang="en-GB" b="0" i="0">
                <a:solidFill>
                  <a:srgbClr val="6D6D6D"/>
                </a:solidFill>
                <a:latin typeface="Arial"/>
                <a:ea typeface="Arial"/>
                <a:cs typeface="Arial"/>
                <a:sym typeface="Arial"/>
              </a:rPr>
              <a:t>At Bath Spa we recognise that equality, diversity and inclusion are essential to building the creative, innovative and nurturing ethos that we pride ourselves on. That’s why Inclusion forms one of our four core cultural values alongside Respect, Collaboration and Sustainability.</a:t>
            </a:r>
            <a:endParaRPr/>
          </a:p>
          <a:p>
            <a:pPr marL="457200" marR="0" lvl="0" indent="-228600" algn="l" rtl="0">
              <a:lnSpc>
                <a:spcPct val="100000"/>
              </a:lnSpc>
              <a:spcBef>
                <a:spcPts val="1650"/>
              </a:spcBef>
              <a:spcAft>
                <a:spcPts val="0"/>
              </a:spcAft>
              <a:buClr>
                <a:srgbClr val="000000"/>
              </a:buClr>
              <a:buSzPts val="1400"/>
              <a:buFont typeface="Arial"/>
              <a:buNone/>
            </a:pPr>
            <a:br>
              <a:rPr lang="en-GB"/>
            </a:br>
            <a:endParaRPr/>
          </a:p>
        </p:txBody>
      </p:sp>
      <p:sp>
        <p:nvSpPr>
          <p:cNvPr id="103" name="Google Shape;10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500"/>
              </a:spcBef>
              <a:spcAft>
                <a:spcPts val="0"/>
              </a:spcAft>
              <a:buSzPts val="1400"/>
              <a:buNone/>
            </a:pPr>
            <a:r>
              <a:rPr lang="en-GB" b="0" i="0">
                <a:solidFill>
                  <a:srgbClr val="0B0C0C"/>
                </a:solidFill>
                <a:latin typeface="Arial"/>
                <a:ea typeface="Arial"/>
                <a:cs typeface="Arial"/>
                <a:sym typeface="Arial"/>
              </a:rPr>
              <a:t>All universities and higher education colleges should have a person in charge of disability issues that you can talk to about the support they offer.</a:t>
            </a:r>
            <a:r>
              <a:rPr lang="en-GB"/>
              <a:t>https://www.gov.uk/rights-disabled-person/education-rights</a:t>
            </a:r>
            <a:endParaRPr/>
          </a:p>
          <a:p>
            <a:pPr marL="0" lvl="0" indent="0" algn="l" rtl="0">
              <a:lnSpc>
                <a:spcPct val="100000"/>
              </a:lnSpc>
              <a:spcBef>
                <a:spcPts val="1500"/>
              </a:spcBef>
              <a:spcAft>
                <a:spcPts val="0"/>
              </a:spcAft>
              <a:buSzPts val="1400"/>
              <a:buNone/>
            </a:pPr>
            <a:r>
              <a:rPr lang="en-GB" b="1"/>
              <a:t>Web Content Accessibility Guidelines</a:t>
            </a:r>
            <a:r>
              <a:rPr lang="en-GB"/>
              <a:t>. WCAG</a:t>
            </a:r>
            <a:endParaRPr/>
          </a:p>
        </p:txBody>
      </p:sp>
      <p:sp>
        <p:nvSpPr>
          <p:cNvPr id="111" name="Google Shape;11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500"/>
              </a:spcBef>
              <a:spcAft>
                <a:spcPts val="0"/>
              </a:spcAft>
              <a:buSzPts val="1400"/>
              <a:buNone/>
            </a:pPr>
            <a:r>
              <a:rPr lang="en-GB" b="0" i="0">
                <a:solidFill>
                  <a:srgbClr val="0B0C0C"/>
                </a:solidFill>
                <a:latin typeface="Arial"/>
                <a:ea typeface="Arial"/>
                <a:cs typeface="Arial"/>
                <a:sym typeface="Arial"/>
              </a:rPr>
              <a:t>All universities and higher education colleges should have a person in charge of disability issues that you can talk to about the support they offer.</a:t>
            </a:r>
            <a:r>
              <a:rPr lang="en-GB"/>
              <a:t>https://www.gov.uk/rights-disabled-person/education-rights</a:t>
            </a:r>
            <a:endParaRPr/>
          </a:p>
          <a:p>
            <a:pPr marL="0" lvl="0" indent="0" algn="l" rtl="0">
              <a:lnSpc>
                <a:spcPct val="100000"/>
              </a:lnSpc>
              <a:spcBef>
                <a:spcPts val="1500"/>
              </a:spcBef>
              <a:spcAft>
                <a:spcPts val="0"/>
              </a:spcAft>
              <a:buSzPts val="1400"/>
              <a:buNone/>
            </a:pPr>
            <a:r>
              <a:rPr lang="en-GB" b="1"/>
              <a:t>Web Content Accessibility Guidelines</a:t>
            </a:r>
            <a:r>
              <a:rPr lang="en-GB"/>
              <a:t>. WCAG</a:t>
            </a:r>
            <a:endParaRPr/>
          </a:p>
        </p:txBody>
      </p:sp>
      <p:sp>
        <p:nvSpPr>
          <p:cNvPr id="122" name="Google Shape;12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Consider how to help learners get the most out of collaborative work</a:t>
            </a:r>
            <a:endParaRPr sz="2800"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Collaborative work can be difficult for learners, especially when working with others that they do not typically work with.  Consider supporting the development of interpersonal relationships through facilitating activities such as icebreakers.</a:t>
            </a:r>
            <a:endParaRPr sz="1800" b="0" i="0" u="none" strike="noStrike">
              <a:solidFill>
                <a:srgbClr val="000000"/>
              </a:solidFill>
              <a:latin typeface="Courier New"/>
              <a:ea typeface="Courier New"/>
              <a:cs typeface="Courier New"/>
              <a:sym typeface="Courier New"/>
            </a:endParaRPr>
          </a:p>
          <a:p>
            <a:pPr marL="914400" lvl="0" indent="-228600" algn="l" rtl="0">
              <a:lnSpc>
                <a:spcPct val="100000"/>
              </a:lnSpc>
              <a:spcBef>
                <a:spcPts val="0"/>
              </a:spcBef>
              <a:spcAft>
                <a:spcPts val="0"/>
              </a:spcAft>
              <a:buSzPts val="1400"/>
              <a:buNone/>
            </a:pPr>
            <a:r>
              <a:rPr lang="en-GB" sz="1800" b="0" i="0" u="none" strike="noStrike">
                <a:solidFill>
                  <a:srgbClr val="000000"/>
                </a:solidFill>
                <a:latin typeface="Calibri"/>
                <a:ea typeface="Calibri"/>
                <a:cs typeface="Calibri"/>
                <a:sym typeface="Calibri"/>
              </a:rPr>
              <a:t>Do not assume that all learners have sufficiently developed collaborative/group work skills at the outset.  Consider how you can support learners to develop skills in this area and try to dedicate time to exploring this with your students.  Useful guidance is provided by the universities of </a:t>
            </a:r>
            <a:r>
              <a:rPr lang="en-GB" sz="1800" b="0" i="0" u="sng" strike="noStrike">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Sheffield</a:t>
            </a:r>
            <a:r>
              <a:rPr lang="en-GB" sz="1800" b="0" i="0" u="none" strike="noStrike">
                <a:solidFill>
                  <a:srgbClr val="000000"/>
                </a:solidFill>
                <a:latin typeface="Calibri"/>
                <a:ea typeface="Calibri"/>
                <a:cs typeface="Calibri"/>
                <a:sym typeface="Calibri"/>
              </a:rPr>
              <a:t>, </a:t>
            </a:r>
            <a:r>
              <a:rPr lang="en-GB" sz="1800" b="0" i="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Leeds</a:t>
            </a:r>
            <a:r>
              <a:rPr lang="en-GB" sz="1800" b="0" i="0" u="none" strike="noStrike">
                <a:solidFill>
                  <a:srgbClr val="000000"/>
                </a:solidFill>
                <a:latin typeface="Calibri"/>
                <a:ea typeface="Calibri"/>
                <a:cs typeface="Calibri"/>
                <a:sym typeface="Calibri"/>
              </a:rPr>
              <a:t> and </a:t>
            </a:r>
            <a:r>
              <a:rPr lang="en-GB" sz="1800" b="0" i="0" u="sng" strike="noStrik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Portsmouth</a:t>
            </a:r>
            <a:r>
              <a:rPr lang="en-GB" sz="1800" b="0" i="0" u="none" strike="noStrike">
                <a:solidFill>
                  <a:srgbClr val="000000"/>
                </a:solidFill>
                <a:latin typeface="Calibri"/>
                <a:ea typeface="Calibri"/>
                <a:cs typeface="Calibri"/>
                <a:sym typeface="Calibri"/>
              </a:rPr>
              <a:t>.</a:t>
            </a:r>
            <a:endParaRPr sz="2800" b="0"/>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Difficulties frequently arise in collaborative work where groups of learners have misaligned expectations.  Ensure to give appropriate time to explain the activity and its parameters, as well as facilitating groups in discussing how they will work together most effectively.</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Discuss collaborative work assignments in advance with students.</a:t>
            </a:r>
            <a:endParaRPr sz="2800"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Ensure you dedicate appropriate time and focus to explaining the task and requirements.  This allows students to get a deeper understanding of requirements and appraise whether and how they may find this difficult.</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Make clear to students that they can approach the module’s teachers with any concerns.  Talk to the student to try understand their difficulties.  </a:t>
            </a:r>
            <a:endParaRPr sz="1800" b="1" i="0" u="none" strike="noStrike">
              <a:solidFill>
                <a:srgbClr val="000000"/>
              </a:solidFill>
              <a:latin typeface="Calibri"/>
              <a:ea typeface="Calibri"/>
              <a:cs typeface="Calibri"/>
              <a:sym typeface="Calibri"/>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Approach collaborative work with empathy and care.</a:t>
            </a:r>
            <a:endParaRPr sz="2800"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Some students may have anxieties or difficulties regarding working with others.</a:t>
            </a:r>
            <a:endParaRPr sz="1800" b="1" i="0" u="none" strike="noStrike">
              <a:solidFill>
                <a:srgbClr val="000000"/>
              </a:solidFill>
              <a:latin typeface="Calibri"/>
              <a:ea typeface="Calibri"/>
              <a:cs typeface="Calibri"/>
              <a:sym typeface="Calibri"/>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Discuss this with the student to try to suggest minor adjustments to make the group work easier for them.  For example, they may find it easier to work with their peers online rather than in-person, or they may find it easier to work with a group of familiar peers.  </a:t>
            </a:r>
            <a:endParaRPr sz="1800" b="1" i="0" u="none" strike="noStrike">
              <a:solidFill>
                <a:srgbClr val="000000"/>
              </a:solidFill>
              <a:latin typeface="Calibri"/>
              <a:ea typeface="Calibri"/>
              <a:cs typeface="Calibri"/>
              <a:sym typeface="Calibri"/>
            </a:endParaRPr>
          </a:p>
          <a:p>
            <a:pPr marL="457200" lvl="0" indent="-228600" algn="l" rtl="0">
              <a:lnSpc>
                <a:spcPct val="100000"/>
              </a:lnSpc>
              <a:spcBef>
                <a:spcPts val="200"/>
              </a:spcBef>
              <a:spcAft>
                <a:spcPts val="0"/>
              </a:spcAft>
              <a:buSzPts val="1400"/>
              <a:buNone/>
            </a:pPr>
            <a:r>
              <a:rPr lang="en-GB" sz="1800" b="0" i="0" u="none" strike="noStrike">
                <a:solidFill>
                  <a:srgbClr val="2F5496"/>
                </a:solidFill>
                <a:latin typeface="Calibri"/>
                <a:ea typeface="Calibri"/>
                <a:cs typeface="Calibri"/>
                <a:sym typeface="Calibri"/>
              </a:rPr>
              <a:t>Provide alternative tasks where appropriate.</a:t>
            </a:r>
            <a:endParaRPr sz="2800" b="1"/>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It is likely that most students will be supported through the above minor adjustments.  </a:t>
            </a:r>
            <a:endParaRPr sz="1800" b="1" i="0" u="none" strike="noStrike">
              <a:solidFill>
                <a:srgbClr val="000000"/>
              </a:solidFill>
              <a:latin typeface="Calibri"/>
              <a:ea typeface="Calibri"/>
              <a:cs typeface="Calibri"/>
              <a:sym typeface="Calibri"/>
            </a:endParaRPr>
          </a:p>
          <a:p>
            <a:pPr marL="457200" lvl="0" indent="-228600" algn="l" rtl="0">
              <a:lnSpc>
                <a:spcPct val="100000"/>
              </a:lnSpc>
              <a:spcBef>
                <a:spcPts val="0"/>
              </a:spcBef>
              <a:spcAft>
                <a:spcPts val="0"/>
              </a:spcAft>
              <a:buSzPts val="1400"/>
              <a:buFont typeface="Arial"/>
              <a:buChar char="•"/>
            </a:pPr>
            <a:r>
              <a:rPr lang="en-GB" sz="1800" b="0" i="0" u="none" strike="noStrike">
                <a:solidFill>
                  <a:srgbClr val="000000"/>
                </a:solidFill>
                <a:latin typeface="Calibri"/>
                <a:ea typeface="Calibri"/>
                <a:cs typeface="Calibri"/>
                <a:sym typeface="Calibri"/>
              </a:rPr>
              <a:t>Some students may still be unable to contribute to collaborative work.  Where this is already known, they will have an AAP stating that they “</a:t>
            </a:r>
            <a:r>
              <a:rPr lang="en-GB" sz="1800" b="0" i="0" u="sng" strike="noStrike">
                <a:solidFill>
                  <a:srgbClr val="000000"/>
                </a:solidFill>
                <a:latin typeface="Calibri"/>
                <a:ea typeface="Calibri"/>
                <a:cs typeface="Calibri"/>
                <a:sym typeface="Calibri"/>
              </a:rPr>
              <a:t>cannot</a:t>
            </a:r>
            <a:r>
              <a:rPr lang="en-GB" sz="1800" b="0" i="0" u="none" strike="noStrike">
                <a:solidFill>
                  <a:srgbClr val="000000"/>
                </a:solidFill>
                <a:latin typeface="Calibri"/>
                <a:ea typeface="Calibri"/>
                <a:cs typeface="Calibri"/>
                <a:sym typeface="Calibri"/>
              </a:rPr>
              <a:t> complete group work, please provide alternative individual task”.  In these cases, an alternative should be agreed.  If it is an assessment, follow the guidance in the </a:t>
            </a:r>
            <a:r>
              <a:rPr lang="en-GB" sz="1800" b="0" i="0" u="sng" strike="noStrike">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Assessments section</a:t>
            </a:r>
            <a:r>
              <a:rPr lang="en-GB" sz="1800" b="0" i="0" u="none" strike="noStrike">
                <a:solidFill>
                  <a:srgbClr val="000000"/>
                </a:solidFill>
                <a:latin typeface="Calibri"/>
                <a:ea typeface="Calibri"/>
                <a:cs typeface="Calibri"/>
                <a:sym typeface="Calibri"/>
              </a:rPr>
              <a:t> on providing an alternative assessment task.</a:t>
            </a:r>
            <a:endParaRPr sz="1800" b="0" i="0" u="none" strike="noStrike">
              <a:solidFill>
                <a:srgbClr val="000000"/>
              </a:solidFill>
              <a:latin typeface="Courier New"/>
              <a:ea typeface="Courier New"/>
              <a:cs typeface="Courier New"/>
              <a:sym typeface="Courier New"/>
            </a:endParaRPr>
          </a:p>
          <a:p>
            <a:pPr marL="457200" lvl="0" indent="-228600" algn="l" rtl="0">
              <a:lnSpc>
                <a:spcPct val="100000"/>
              </a:lnSpc>
              <a:spcBef>
                <a:spcPts val="200"/>
              </a:spcBef>
              <a:spcAft>
                <a:spcPts val="0"/>
              </a:spcAft>
              <a:buSzPts val="1400"/>
              <a:buNone/>
            </a:pPr>
            <a:endParaRPr sz="1800" b="0" i="0" u="none" strike="noStrike">
              <a:solidFill>
                <a:srgbClr val="000000"/>
              </a:solidFill>
              <a:latin typeface="Courier New"/>
              <a:ea typeface="Courier New"/>
              <a:cs typeface="Courier New"/>
              <a:sym typeface="Courier New"/>
            </a:endParaRPr>
          </a:p>
        </p:txBody>
      </p:sp>
      <p:sp>
        <p:nvSpPr>
          <p:cNvPr id="132" name="Google Shape;13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10f906a24e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Make it yours:  The purpose of this exercise is to design your classes for your student in mind. It is an exercise from Design Thinking methodologies, thinking about your student as a whole person, and having well being as the core of this exercise. Think about how students move from one learning space to other, what is their personal experience and how you can make time for listening and activate reasonable adjustments.</a:t>
            </a:r>
            <a:endParaRPr/>
          </a:p>
        </p:txBody>
      </p:sp>
      <p:sp>
        <p:nvSpPr>
          <p:cNvPr id="141" name="Google Shape;141;g310f906a24e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ctr" rtl="0">
              <a:lnSpc>
                <a:spcPct val="107000"/>
              </a:lnSpc>
              <a:spcBef>
                <a:spcPts val="1200"/>
              </a:spcBef>
              <a:spcAft>
                <a:spcPts val="0"/>
              </a:spcAft>
              <a:buSzPts val="1400"/>
              <a:buNone/>
            </a:pPr>
            <a:r>
              <a:rPr lang="en-GB" sz="1800" b="1" i="1" u="sng">
                <a:solidFill>
                  <a:srgbClr val="2F5496"/>
                </a:solidFill>
                <a:latin typeface="Calibri"/>
                <a:ea typeface="Calibri"/>
                <a:cs typeface="Calibri"/>
                <a:sym typeface="Calibri"/>
              </a:rPr>
              <a:t>Active Learning connects the dots…. Bath Spa University: Education Design Principles</a:t>
            </a:r>
            <a:endParaRPr sz="1800">
              <a:solidFill>
                <a:srgbClr val="2F5496"/>
              </a:solidFill>
              <a:latin typeface="Calibri"/>
              <a:ea typeface="Calibri"/>
              <a:cs typeface="Calibri"/>
              <a:sym typeface="Calibri"/>
            </a:endParaRPr>
          </a:p>
          <a:p>
            <a:pPr marL="457200" lvl="0" indent="-228600" algn="l" rtl="0">
              <a:lnSpc>
                <a:spcPct val="107000"/>
              </a:lnSpc>
              <a:spcBef>
                <a:spcPts val="0"/>
              </a:spcBef>
              <a:spcAft>
                <a:spcPts val="0"/>
              </a:spcAft>
              <a:buSzPts val="1400"/>
              <a:buNone/>
            </a:pPr>
            <a:r>
              <a:rPr lang="en-GB" sz="1800">
                <a:latin typeface="Calibri"/>
                <a:ea typeface="Calibri"/>
                <a:cs typeface="Calibri"/>
                <a:sym typeface="Calibri"/>
              </a:rPr>
              <a:t> </a:t>
            </a:r>
            <a:endParaRPr/>
          </a:p>
          <a:p>
            <a:pPr marL="457200" lvl="0" indent="-228600" algn="l" rtl="0">
              <a:lnSpc>
                <a:spcPct val="107000"/>
              </a:lnSpc>
              <a:spcBef>
                <a:spcPts val="800"/>
              </a:spcBef>
              <a:spcAft>
                <a:spcPts val="0"/>
              </a:spcAft>
              <a:buSzPts val="1400"/>
              <a:buNone/>
            </a:pPr>
            <a:r>
              <a:rPr lang="en-GB" sz="1800">
                <a:latin typeface="Calibri"/>
                <a:ea typeface="Calibri"/>
                <a:cs typeface="Calibri"/>
                <a:sym typeface="Calibri"/>
              </a:rPr>
              <a:t>These principles provide a summary of our </a:t>
            </a:r>
            <a:r>
              <a:rPr lang="en-GB"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Education Strategy 2030 Objectives</a:t>
            </a:r>
            <a:r>
              <a:rPr lang="en-GB" sz="1800">
                <a:latin typeface="Calibri"/>
                <a:ea typeface="Calibri"/>
                <a:cs typeface="Calibri"/>
                <a:sym typeface="Calibri"/>
              </a:rPr>
              <a:t> and outline the nature of our students’ educational experience and gains.</a:t>
            </a:r>
            <a:endParaRPr/>
          </a:p>
          <a:p>
            <a:pPr marL="457200" lvl="0" indent="-228600" algn="l" rtl="0">
              <a:lnSpc>
                <a:spcPct val="107000"/>
              </a:lnSpc>
              <a:spcBef>
                <a:spcPts val="800"/>
              </a:spcBef>
              <a:spcAft>
                <a:spcPts val="0"/>
              </a:spcAft>
              <a:buSzPts val="1400"/>
              <a:buNone/>
            </a:pPr>
            <a:r>
              <a:rPr lang="en-GB" sz="1800">
                <a:latin typeface="Calibri"/>
                <a:ea typeface="Calibri"/>
                <a:cs typeface="Calibri"/>
                <a:sym typeface="Calibri"/>
              </a:rPr>
              <a:t>	</a:t>
            </a:r>
            <a:endParaRPr/>
          </a:p>
          <a:p>
            <a:pPr marL="457200" lvl="0" indent="-228600" algn="l" rtl="0">
              <a:lnSpc>
                <a:spcPct val="107000"/>
              </a:lnSpc>
              <a:spcBef>
                <a:spcPts val="2000"/>
              </a:spcBef>
              <a:spcAft>
                <a:spcPts val="0"/>
              </a:spcAft>
              <a:buSzPts val="1400"/>
              <a:buNone/>
            </a:pPr>
            <a:r>
              <a:rPr lang="en-GB" sz="1800">
                <a:solidFill>
                  <a:srgbClr val="2F5496"/>
                </a:solidFill>
                <a:latin typeface="Calibri"/>
                <a:ea typeface="Calibri"/>
                <a:cs typeface="Calibri"/>
                <a:sym typeface="Calibri"/>
              </a:rPr>
              <a:t>Summary &amp; Contents</a:t>
            </a:r>
            <a:endParaRPr/>
          </a:p>
          <a:p>
            <a:pPr marL="279400" lvl="0" indent="-228600" algn="l" rtl="0">
              <a:lnSpc>
                <a:spcPct val="107000"/>
              </a:lnSpc>
              <a:spcBef>
                <a:spcPts val="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Connectivity:</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1</a:t>
            </a:r>
            <a:endParaRPr sz="1800">
              <a:latin typeface="Calibri"/>
              <a:ea typeface="Calibri"/>
              <a:cs typeface="Calibri"/>
              <a:sym typeface="Calibri"/>
            </a:endParaRPr>
          </a:p>
          <a:p>
            <a:pPr marL="279400" lvl="0" indent="-228600" algn="l" rtl="0">
              <a:lnSpc>
                <a:spcPct val="107000"/>
              </a:lnSpc>
              <a:spcBef>
                <a:spcPts val="50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Creativity:</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2</a:t>
            </a:r>
            <a:endParaRPr sz="1800">
              <a:latin typeface="Calibri"/>
              <a:ea typeface="Calibri"/>
              <a:cs typeface="Calibri"/>
              <a:sym typeface="Calibri"/>
            </a:endParaRPr>
          </a:p>
          <a:p>
            <a:pPr marL="279400" lvl="0" indent="-228600" algn="l" rtl="0">
              <a:lnSpc>
                <a:spcPct val="107000"/>
              </a:lnSpc>
              <a:spcBef>
                <a:spcPts val="50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Sustainability:</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2</a:t>
            </a:r>
            <a:endParaRPr sz="1800">
              <a:latin typeface="Calibri"/>
              <a:ea typeface="Calibri"/>
              <a:cs typeface="Calibri"/>
              <a:sym typeface="Calibri"/>
            </a:endParaRPr>
          </a:p>
          <a:p>
            <a:pPr marL="279400" lvl="0" indent="-228600" algn="l" rtl="0">
              <a:lnSpc>
                <a:spcPct val="107000"/>
              </a:lnSpc>
              <a:spcBef>
                <a:spcPts val="50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Digital Fluency:</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2</a:t>
            </a:r>
            <a:endParaRPr sz="1800">
              <a:latin typeface="Calibri"/>
              <a:ea typeface="Calibri"/>
              <a:cs typeface="Calibri"/>
              <a:sym typeface="Calibri"/>
            </a:endParaRPr>
          </a:p>
          <a:p>
            <a:pPr marL="279400" lvl="0" indent="-228600" algn="l" rtl="0">
              <a:lnSpc>
                <a:spcPct val="107000"/>
              </a:lnSpc>
              <a:spcBef>
                <a:spcPts val="50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Inclusive teaching:</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2</a:t>
            </a:r>
            <a:endParaRPr sz="1800">
              <a:latin typeface="Calibri"/>
              <a:ea typeface="Calibri"/>
              <a:cs typeface="Calibri"/>
              <a:sym typeface="Calibri"/>
            </a:endParaRPr>
          </a:p>
          <a:p>
            <a:pPr marL="279400" lvl="0" indent="-228600" algn="l" rtl="0">
              <a:lnSpc>
                <a:spcPct val="107000"/>
              </a:lnSpc>
              <a:spcBef>
                <a:spcPts val="50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Collaborative learning:</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2</a:t>
            </a:r>
            <a:endParaRPr sz="1800">
              <a:latin typeface="Calibri"/>
              <a:ea typeface="Calibri"/>
              <a:cs typeface="Calibri"/>
              <a:sym typeface="Calibri"/>
            </a:endParaRPr>
          </a:p>
          <a:p>
            <a:pPr marL="279400" lvl="0" indent="-228600" algn="l" rtl="0">
              <a:lnSpc>
                <a:spcPct val="107000"/>
              </a:lnSpc>
              <a:spcBef>
                <a:spcPts val="50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Curiosity-driven Pedagogies:</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2</a:t>
            </a:r>
            <a:endParaRPr sz="1800">
              <a:latin typeface="Calibri"/>
              <a:ea typeface="Calibri"/>
              <a:cs typeface="Calibri"/>
              <a:sym typeface="Calibri"/>
            </a:endParaRPr>
          </a:p>
          <a:p>
            <a:pPr marL="139700" lvl="0" indent="-139700" algn="l" rtl="0">
              <a:lnSpc>
                <a:spcPct val="107000"/>
              </a:lnSpc>
              <a:spcBef>
                <a:spcPts val="50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How can these Principles be used?</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2</a:t>
            </a:r>
            <a:endParaRPr sz="1800">
              <a:latin typeface="Calibri"/>
              <a:ea typeface="Calibri"/>
              <a:cs typeface="Calibri"/>
              <a:sym typeface="Calibri"/>
            </a:endParaRPr>
          </a:p>
          <a:p>
            <a:pPr marL="139700" lvl="0" indent="-139700" algn="l" rtl="0">
              <a:lnSpc>
                <a:spcPct val="107000"/>
              </a:lnSpc>
              <a:spcBef>
                <a:spcPts val="500"/>
              </a:spcBef>
              <a:spcAft>
                <a:spcPts val="0"/>
              </a:spcAft>
              <a:buSzPts val="1400"/>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What does this mean for curriculum design?</a:t>
            </a:r>
            <a:r>
              <a:rPr lang="en-GB" sz="180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3</a:t>
            </a:r>
            <a:endParaRPr sz="1800">
              <a:latin typeface="Calibri"/>
              <a:ea typeface="Calibri"/>
              <a:cs typeface="Calibri"/>
              <a:sym typeface="Calibri"/>
            </a:endParaRPr>
          </a:p>
          <a:p>
            <a:pPr marL="457200" lvl="0" indent="-228600" algn="l" rtl="0">
              <a:lnSpc>
                <a:spcPct val="107000"/>
              </a:lnSpc>
              <a:spcBef>
                <a:spcPts val="500"/>
              </a:spcBef>
              <a:spcAft>
                <a:spcPts val="0"/>
              </a:spcAft>
              <a:buSzPts val="1400"/>
              <a:buNone/>
            </a:pPr>
            <a:r>
              <a:rPr lang="en-GB" sz="1800">
                <a:latin typeface="Calibri"/>
                <a:ea typeface="Calibri"/>
                <a:cs typeface="Calibri"/>
                <a:sym typeface="Calibri"/>
              </a:rPr>
              <a:t> </a:t>
            </a:r>
            <a:endParaRPr/>
          </a:p>
          <a:p>
            <a:pPr marL="457200" lvl="0" indent="-228600" algn="l" rtl="0">
              <a:lnSpc>
                <a:spcPct val="107000"/>
              </a:lnSpc>
              <a:spcBef>
                <a:spcPts val="800"/>
              </a:spcBef>
              <a:spcAft>
                <a:spcPts val="0"/>
              </a:spcAft>
              <a:buSzPts val="1400"/>
              <a:buNone/>
            </a:pPr>
            <a:r>
              <a:rPr lang="en-GB" sz="1800">
                <a:solidFill>
                  <a:srgbClr val="2F5496"/>
                </a:solidFill>
                <a:latin typeface="Calibri"/>
                <a:ea typeface="Calibri"/>
                <a:cs typeface="Calibri"/>
                <a:sym typeface="Calibri"/>
              </a:rPr>
              <a:t>Education Design Principles</a:t>
            </a:r>
            <a:endParaRPr sz="1800">
              <a:latin typeface="Calibri"/>
              <a:ea typeface="Calibri"/>
              <a:cs typeface="Calibri"/>
              <a:sym typeface="Calibri"/>
            </a:endParaRPr>
          </a:p>
          <a:p>
            <a:pPr marL="457200" lvl="0" indent="-228600" algn="l" rtl="0">
              <a:lnSpc>
                <a:spcPct val="107000"/>
              </a:lnSpc>
              <a:spcBef>
                <a:spcPts val="800"/>
              </a:spcBef>
              <a:spcAft>
                <a:spcPts val="0"/>
              </a:spcAft>
              <a:buSzPts val="1400"/>
              <a:buNone/>
            </a:pPr>
            <a:r>
              <a:rPr lang="en-GB" sz="1800">
                <a:latin typeface="Calibri"/>
                <a:ea typeface="Calibri"/>
                <a:cs typeface="Calibri"/>
                <a:sym typeface="Calibri"/>
              </a:rPr>
              <a:t>A transformative learning journey with BSU enables:</a:t>
            </a:r>
            <a:endParaRPr/>
          </a:p>
          <a:p>
            <a:pPr marL="342900" lvl="0" indent="-342900" algn="l" rtl="0">
              <a:lnSpc>
                <a:spcPct val="107000"/>
              </a:lnSpc>
              <a:spcBef>
                <a:spcPts val="800"/>
              </a:spcBef>
              <a:spcAft>
                <a:spcPts val="0"/>
              </a:spcAft>
              <a:buSzPts val="1400"/>
              <a:buFont typeface="Calibri"/>
              <a:buChar char="•"/>
            </a:pPr>
            <a:r>
              <a:rPr lang="en-GB" sz="1800">
                <a:latin typeface="Calibri"/>
                <a:ea typeface="Calibri"/>
                <a:cs typeface="Calibri"/>
                <a:sym typeface="Calibri"/>
              </a:rPr>
              <a:t>Connectivity;</a:t>
            </a:r>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Creativity;</a:t>
            </a:r>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Sustainability and</a:t>
            </a:r>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Digital Fluency </a:t>
            </a:r>
            <a:endParaRPr/>
          </a:p>
          <a:p>
            <a:pPr marL="457200" lvl="0" indent="-228600" algn="l" rtl="0">
              <a:lnSpc>
                <a:spcPct val="107000"/>
              </a:lnSpc>
              <a:spcBef>
                <a:spcPts val="800"/>
              </a:spcBef>
              <a:spcAft>
                <a:spcPts val="0"/>
              </a:spcAft>
              <a:buSzPts val="1400"/>
              <a:buNone/>
            </a:pPr>
            <a:r>
              <a:rPr lang="en-GB" sz="1800">
                <a:latin typeface="Calibri"/>
                <a:ea typeface="Calibri"/>
                <a:cs typeface="Calibri"/>
                <a:sym typeface="Calibri"/>
              </a:rPr>
              <a:t>Through inclusive, collaborative and curiosity-driven pedagogies.</a:t>
            </a:r>
            <a:endParaRPr/>
          </a:p>
          <a:p>
            <a:pPr marL="457200" lvl="0" indent="-228600" algn="l" rtl="0">
              <a:lnSpc>
                <a:spcPct val="107000"/>
              </a:lnSpc>
              <a:spcBef>
                <a:spcPts val="800"/>
              </a:spcBef>
              <a:spcAft>
                <a:spcPts val="0"/>
              </a:spcAft>
              <a:buSzPts val="1400"/>
              <a:buNone/>
            </a:pPr>
            <a:r>
              <a:rPr lang="en-GB" sz="1800">
                <a:latin typeface="Calibri"/>
                <a:ea typeface="Calibri"/>
                <a:cs typeface="Calibri"/>
                <a:sym typeface="Calibri"/>
              </a:rPr>
              <a:t>Underpinning these principles is a commitment by the University to support staff in the development of their expertise for teaching in higher education.</a:t>
            </a:r>
            <a:endParaRPr/>
          </a:p>
          <a:p>
            <a:pPr marL="457200" lvl="0" indent="-228600" algn="l" rtl="0">
              <a:lnSpc>
                <a:spcPct val="107000"/>
              </a:lnSpc>
              <a:spcBef>
                <a:spcPts val="1000"/>
              </a:spcBef>
              <a:spcAft>
                <a:spcPts val="0"/>
              </a:spcAft>
              <a:buSzPts val="1400"/>
              <a:buNone/>
            </a:pPr>
            <a:r>
              <a:rPr lang="en-GB" sz="1800" b="1" u="sng">
                <a:solidFill>
                  <a:srgbClr val="1F3763"/>
                </a:solidFill>
                <a:latin typeface="Calibri"/>
                <a:ea typeface="Calibri"/>
                <a:cs typeface="Calibri"/>
                <a:sym typeface="Calibri"/>
              </a:rPr>
              <a:t>Connectivity:</a:t>
            </a:r>
            <a:endParaRPr sz="1800" b="1">
              <a:solidFill>
                <a:srgbClr val="1F3763"/>
              </a:solidFill>
              <a:latin typeface="Calibri"/>
              <a:ea typeface="Calibri"/>
              <a:cs typeface="Calibri"/>
              <a:sym typeface="Calibri"/>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Students are connected with their future careers through developing their academic and employability skills, and their confidence; </a:t>
            </a:r>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Students are challenged at the forefront of their disciplines through the connection of curricula with research, professional practice and knowledge exchange activities.</a:t>
            </a:r>
            <a:endParaRPr/>
          </a:p>
          <a:p>
            <a:pPr marL="457200" lvl="0" indent="-228600" algn="l" rtl="0">
              <a:lnSpc>
                <a:spcPct val="107000"/>
              </a:lnSpc>
              <a:spcBef>
                <a:spcPts val="1400"/>
              </a:spcBef>
              <a:spcAft>
                <a:spcPts val="0"/>
              </a:spcAft>
              <a:buSzPts val="1400"/>
              <a:buNone/>
            </a:pPr>
            <a:r>
              <a:rPr lang="en-GB" sz="1800" b="1" u="sng">
                <a:solidFill>
                  <a:srgbClr val="1F3763"/>
                </a:solidFill>
                <a:latin typeface="Calibri"/>
                <a:ea typeface="Calibri"/>
                <a:cs typeface="Calibri"/>
                <a:sym typeface="Calibri"/>
              </a:rPr>
              <a:t>Creativity:</a:t>
            </a:r>
            <a:endParaRPr sz="1800" b="1">
              <a:solidFill>
                <a:srgbClr val="1F3763"/>
              </a:solidFill>
              <a:latin typeface="Calibri"/>
              <a:ea typeface="Calibri"/>
              <a:cs typeface="Calibri"/>
              <a:sym typeface="Calibri"/>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Students are encouraged to explore, experiment, and reflect, including through cross-disciplinary activities, and through opportunities for active learning and authentic assessment.</a:t>
            </a:r>
            <a:endParaRPr/>
          </a:p>
          <a:p>
            <a:pPr marL="457200" lvl="0" indent="-228600" algn="l" rtl="0">
              <a:lnSpc>
                <a:spcPct val="107000"/>
              </a:lnSpc>
              <a:spcBef>
                <a:spcPts val="1400"/>
              </a:spcBef>
              <a:spcAft>
                <a:spcPts val="0"/>
              </a:spcAft>
              <a:buSzPts val="1400"/>
              <a:buNone/>
            </a:pPr>
            <a:r>
              <a:rPr lang="en-GB" sz="1800" b="1" u="sng">
                <a:solidFill>
                  <a:srgbClr val="1F3763"/>
                </a:solidFill>
                <a:latin typeface="Calibri"/>
                <a:ea typeface="Calibri"/>
                <a:cs typeface="Calibri"/>
                <a:sym typeface="Calibri"/>
              </a:rPr>
              <a:t>Sustainability:</a:t>
            </a:r>
            <a:endParaRPr sz="1800" b="1">
              <a:solidFill>
                <a:srgbClr val="1F3763"/>
              </a:solidFill>
              <a:latin typeface="Calibri"/>
              <a:ea typeface="Calibri"/>
              <a:cs typeface="Calibri"/>
              <a:sym typeface="Calibri"/>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Students experience academic programmes that are regionally anchored and address global challenges, including environmental sustainability, through the UN Sustainable Development Goals.</a:t>
            </a:r>
            <a:endParaRPr/>
          </a:p>
          <a:p>
            <a:pPr marL="457200" lvl="0" indent="-228600" algn="l" rtl="0">
              <a:lnSpc>
                <a:spcPct val="107000"/>
              </a:lnSpc>
              <a:spcBef>
                <a:spcPts val="1400"/>
              </a:spcBef>
              <a:spcAft>
                <a:spcPts val="0"/>
              </a:spcAft>
              <a:buSzPts val="1400"/>
              <a:buNone/>
            </a:pPr>
            <a:r>
              <a:rPr lang="en-GB" sz="1800" b="1" u="sng">
                <a:solidFill>
                  <a:srgbClr val="1F3763"/>
                </a:solidFill>
                <a:latin typeface="Calibri"/>
                <a:ea typeface="Calibri"/>
                <a:cs typeface="Calibri"/>
                <a:sym typeface="Calibri"/>
              </a:rPr>
              <a:t>Digital Fluency:</a:t>
            </a:r>
            <a:endParaRPr sz="1800" b="1">
              <a:solidFill>
                <a:srgbClr val="1F3763"/>
              </a:solidFill>
              <a:latin typeface="Calibri"/>
              <a:ea typeface="Calibri"/>
              <a:cs typeface="Calibri"/>
              <a:sym typeface="Calibri"/>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Students use and experience relevant and appropriate technologies, including through blended learning, and have opportunities to evaluate and develop their digital capabilities.</a:t>
            </a:r>
            <a:endParaRPr/>
          </a:p>
          <a:p>
            <a:pPr marL="457200" lvl="0" indent="-228600" algn="l" rtl="0">
              <a:lnSpc>
                <a:spcPct val="107000"/>
              </a:lnSpc>
              <a:spcBef>
                <a:spcPts val="1400"/>
              </a:spcBef>
              <a:spcAft>
                <a:spcPts val="0"/>
              </a:spcAft>
              <a:buSzPts val="1400"/>
              <a:buNone/>
            </a:pPr>
            <a:r>
              <a:rPr lang="en-GB" sz="1800" b="1" u="sng">
                <a:solidFill>
                  <a:srgbClr val="1F3763"/>
                </a:solidFill>
                <a:latin typeface="Calibri"/>
                <a:ea typeface="Calibri"/>
                <a:cs typeface="Calibri"/>
                <a:sym typeface="Calibri"/>
              </a:rPr>
              <a:t>Inclusive teaching:</a:t>
            </a:r>
            <a:endParaRPr sz="1800" b="1">
              <a:solidFill>
                <a:srgbClr val="1F3763"/>
              </a:solidFill>
              <a:latin typeface="Calibri"/>
              <a:ea typeface="Calibri"/>
              <a:cs typeface="Calibri"/>
              <a:sym typeface="Calibri"/>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Our curriculum, learning resources and activities are diverse, inclusive and accessible, enabling a sense of belonging, opportunity and ambition.</a:t>
            </a:r>
            <a:endParaRPr/>
          </a:p>
          <a:p>
            <a:pPr marL="457200" lvl="0" indent="-228600" algn="l" rtl="0">
              <a:lnSpc>
                <a:spcPct val="107000"/>
              </a:lnSpc>
              <a:spcBef>
                <a:spcPts val="1400"/>
              </a:spcBef>
              <a:spcAft>
                <a:spcPts val="0"/>
              </a:spcAft>
              <a:buSzPts val="1400"/>
              <a:buNone/>
            </a:pPr>
            <a:r>
              <a:rPr lang="en-GB" sz="1800" b="1" u="sng">
                <a:solidFill>
                  <a:srgbClr val="1F3763"/>
                </a:solidFill>
                <a:latin typeface="Calibri"/>
                <a:ea typeface="Calibri"/>
                <a:cs typeface="Calibri"/>
                <a:sym typeface="Calibri"/>
              </a:rPr>
              <a:t>Collaborative learning:</a:t>
            </a:r>
            <a:endParaRPr sz="1800" b="1">
              <a:solidFill>
                <a:srgbClr val="1F3763"/>
              </a:solidFill>
              <a:latin typeface="Calibri"/>
              <a:ea typeface="Calibri"/>
              <a:cs typeface="Calibri"/>
              <a:sym typeface="Calibri"/>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Our ways of working are enhanced through supportive learning communities. Staff and students engage in collaborative activities with peers and together through co-creation.</a:t>
            </a:r>
            <a:endParaRPr/>
          </a:p>
          <a:p>
            <a:pPr marL="457200" lvl="0" indent="-228600" algn="l" rtl="0">
              <a:lnSpc>
                <a:spcPct val="107000"/>
              </a:lnSpc>
              <a:spcBef>
                <a:spcPts val="1400"/>
              </a:spcBef>
              <a:spcAft>
                <a:spcPts val="0"/>
              </a:spcAft>
              <a:buSzPts val="1400"/>
              <a:buNone/>
            </a:pPr>
            <a:r>
              <a:rPr lang="en-GB" sz="1800" b="1" u="sng">
                <a:solidFill>
                  <a:srgbClr val="1F3763"/>
                </a:solidFill>
                <a:latin typeface="Calibri"/>
                <a:ea typeface="Calibri"/>
                <a:cs typeface="Calibri"/>
                <a:sym typeface="Calibri"/>
              </a:rPr>
              <a:t>Curiosity-driven Pedagogies:</a:t>
            </a:r>
            <a:endParaRPr sz="1800" b="1">
              <a:solidFill>
                <a:srgbClr val="1F3763"/>
              </a:solidFill>
              <a:latin typeface="Calibri"/>
              <a:ea typeface="Calibri"/>
              <a:cs typeface="Calibri"/>
              <a:sym typeface="Calibri"/>
            </a:endParaRPr>
          </a:p>
          <a:p>
            <a:pPr marL="342900" lvl="0" indent="-342900" algn="l" rtl="0">
              <a:lnSpc>
                <a:spcPct val="107000"/>
              </a:lnSpc>
              <a:spcBef>
                <a:spcPts val="0"/>
              </a:spcBef>
              <a:spcAft>
                <a:spcPts val="0"/>
              </a:spcAft>
              <a:buSzPts val="1400"/>
              <a:buFont typeface="Calibri"/>
              <a:buChar char="•"/>
            </a:pPr>
            <a:r>
              <a:rPr lang="en-GB" sz="1800">
                <a:latin typeface="Calibri"/>
                <a:ea typeface="Calibri"/>
                <a:cs typeface="Calibri"/>
                <a:sym typeface="Calibri"/>
              </a:rPr>
              <a:t>Our staff take an evidence-informed and scholarly approach to developing their curricula and teaching practices, and are supported in developing their expertise for teaching.</a:t>
            </a:r>
            <a:endParaRPr/>
          </a:p>
          <a:p>
            <a:pPr marL="457200" lvl="0" indent="-228600" algn="l" rtl="0">
              <a:lnSpc>
                <a:spcPct val="107000"/>
              </a:lnSpc>
              <a:spcBef>
                <a:spcPts val="800"/>
              </a:spcBef>
              <a:spcAft>
                <a:spcPts val="0"/>
              </a:spcAft>
              <a:buSzPts val="1400"/>
              <a:buNone/>
            </a:pPr>
            <a:r>
              <a:rPr lang="en-GB" sz="1800">
                <a:solidFill>
                  <a:srgbClr val="2F5496"/>
                </a:solidFill>
                <a:latin typeface="Calibri"/>
                <a:ea typeface="Calibri"/>
                <a:cs typeface="Calibri"/>
                <a:sym typeface="Calibri"/>
              </a:rPr>
              <a:t> </a:t>
            </a:r>
            <a:endParaRPr sz="1800">
              <a:latin typeface="Calibri"/>
              <a:ea typeface="Calibri"/>
              <a:cs typeface="Calibri"/>
              <a:sym typeface="Calibri"/>
            </a:endParaRPr>
          </a:p>
          <a:p>
            <a:pPr marL="457200" lvl="0" indent="-228600" algn="l" rtl="0">
              <a:lnSpc>
                <a:spcPct val="107000"/>
              </a:lnSpc>
              <a:spcBef>
                <a:spcPts val="1000"/>
              </a:spcBef>
              <a:spcAft>
                <a:spcPts val="0"/>
              </a:spcAft>
              <a:buSzPts val="1400"/>
              <a:buNone/>
            </a:pPr>
            <a:r>
              <a:rPr lang="en-GB" sz="1800" b="1" u="sng">
                <a:solidFill>
                  <a:srgbClr val="2F5496"/>
                </a:solidFill>
                <a:latin typeface="Calibri"/>
                <a:ea typeface="Calibri"/>
                <a:cs typeface="Calibri"/>
                <a:sym typeface="Calibri"/>
              </a:rPr>
              <a:t>How can these Principles be used?</a:t>
            </a:r>
            <a:endParaRPr sz="1800" b="1">
              <a:solidFill>
                <a:srgbClr val="2F5496"/>
              </a:solidFill>
              <a:latin typeface="Calibri"/>
              <a:ea typeface="Calibri"/>
              <a:cs typeface="Calibri"/>
              <a:sym typeface="Calibri"/>
            </a:endParaRPr>
          </a:p>
          <a:p>
            <a:pPr marL="457200" lvl="0" indent="-228600" algn="l" rtl="0">
              <a:lnSpc>
                <a:spcPct val="107000"/>
              </a:lnSpc>
              <a:spcBef>
                <a:spcPts val="0"/>
              </a:spcBef>
              <a:spcAft>
                <a:spcPts val="0"/>
              </a:spcAft>
              <a:buSzPts val="1400"/>
              <a:buNone/>
            </a:pPr>
            <a:r>
              <a:rPr lang="en-GB" sz="1800">
                <a:latin typeface="Calibri"/>
                <a:ea typeface="Calibri"/>
                <a:cs typeface="Calibri"/>
                <a:sym typeface="Calibri"/>
              </a:rPr>
              <a:t>These principles can be used as an aide memoire of the Education Strategy for a variety of activities, for example designing and reviewing academic modules and programmes; planning or evaluating for student experience-related projects and initiatives.</a:t>
            </a:r>
            <a:endParaRPr/>
          </a:p>
          <a:p>
            <a:pPr marL="457200" lvl="0" indent="-228600" algn="l" rtl="0">
              <a:lnSpc>
                <a:spcPct val="107000"/>
              </a:lnSpc>
              <a:spcBef>
                <a:spcPts val="800"/>
              </a:spcBef>
              <a:spcAft>
                <a:spcPts val="0"/>
              </a:spcAft>
              <a:buSzPts val="1400"/>
              <a:buNone/>
            </a:pPr>
            <a:r>
              <a:rPr lang="en-GB" sz="1800">
                <a:solidFill>
                  <a:srgbClr val="2F5496"/>
                </a:solidFill>
                <a:latin typeface="Calibri"/>
                <a:ea typeface="Calibri"/>
                <a:cs typeface="Calibri"/>
                <a:sym typeface="Calibri"/>
              </a:rPr>
              <a:t> </a:t>
            </a:r>
            <a:endParaRPr sz="1800">
              <a:latin typeface="Calibri"/>
              <a:ea typeface="Calibri"/>
              <a:cs typeface="Calibri"/>
              <a:sym typeface="Calibri"/>
            </a:endParaRPr>
          </a:p>
          <a:p>
            <a:pPr marL="457200" lvl="0" indent="-228600" algn="l" rtl="0">
              <a:lnSpc>
                <a:spcPct val="107000"/>
              </a:lnSpc>
              <a:spcBef>
                <a:spcPts val="800"/>
              </a:spcBef>
              <a:spcAft>
                <a:spcPts val="0"/>
              </a:spcAft>
              <a:buSzPts val="1400"/>
              <a:buNone/>
            </a:pPr>
            <a:br>
              <a:rPr lang="en-GB" sz="1800">
                <a:latin typeface="Calibri"/>
                <a:ea typeface="Calibri"/>
                <a:cs typeface="Calibri"/>
                <a:sym typeface="Calibri"/>
              </a:rPr>
            </a:br>
            <a:r>
              <a:rPr lang="en-GB" sz="1800">
                <a:solidFill>
                  <a:srgbClr val="2F5496"/>
                </a:solidFill>
                <a:latin typeface="Calibri"/>
                <a:ea typeface="Calibri"/>
                <a:cs typeface="Calibri"/>
                <a:sym typeface="Calibri"/>
              </a:rPr>
              <a:t> </a:t>
            </a:r>
            <a:endParaRPr sz="1800">
              <a:latin typeface="Calibri"/>
              <a:ea typeface="Calibri"/>
              <a:cs typeface="Calibri"/>
              <a:sym typeface="Calibri"/>
            </a:endParaRPr>
          </a:p>
          <a:p>
            <a:pPr marL="457200" lvl="0" indent="-228600" algn="l" rtl="0">
              <a:lnSpc>
                <a:spcPct val="107000"/>
              </a:lnSpc>
              <a:spcBef>
                <a:spcPts val="1000"/>
              </a:spcBef>
              <a:spcAft>
                <a:spcPts val="0"/>
              </a:spcAft>
              <a:buSzPts val="1400"/>
              <a:buNone/>
            </a:pPr>
            <a:r>
              <a:rPr lang="en-GB" sz="1800" b="1" u="sng">
                <a:solidFill>
                  <a:srgbClr val="2F5496"/>
                </a:solidFill>
                <a:latin typeface="Calibri"/>
                <a:ea typeface="Calibri"/>
                <a:cs typeface="Calibri"/>
                <a:sym typeface="Calibri"/>
              </a:rPr>
              <a:t>What does this mean for curriculum design?</a:t>
            </a:r>
            <a:endParaRPr sz="1800" b="1">
              <a:solidFill>
                <a:srgbClr val="2F5496"/>
              </a:solidFill>
              <a:latin typeface="Calibri"/>
              <a:ea typeface="Calibri"/>
              <a:cs typeface="Calibri"/>
              <a:sym typeface="Calibri"/>
            </a:endParaRPr>
          </a:p>
          <a:p>
            <a:pPr marL="457200" lvl="0" indent="-228600" algn="l" rtl="0">
              <a:lnSpc>
                <a:spcPct val="107000"/>
              </a:lnSpc>
              <a:spcBef>
                <a:spcPts val="0"/>
              </a:spcBef>
              <a:spcAft>
                <a:spcPts val="0"/>
              </a:spcAft>
              <a:buSzPts val="1400"/>
              <a:buNone/>
            </a:pPr>
            <a:r>
              <a:rPr lang="en-GB" sz="1800">
                <a:latin typeface="Calibri"/>
                <a:ea typeface="Calibri"/>
                <a:cs typeface="Calibri"/>
                <a:sym typeface="Calibri"/>
              </a:rPr>
              <a:t>We take a thoughtful and evidence-informed approach to curriculum design at modular and programme level. At all stages we consider how the Education Design Principles are enacted:</a:t>
            </a:r>
            <a:endParaRPr/>
          </a:p>
          <a:p>
            <a:pPr marL="342900" lvl="0" indent="-342900" algn="l" rtl="0">
              <a:lnSpc>
                <a:spcPct val="107000"/>
              </a:lnSpc>
              <a:spcBef>
                <a:spcPts val="800"/>
              </a:spcBef>
              <a:spcAft>
                <a:spcPts val="0"/>
              </a:spcAft>
              <a:buSzPts val="1400"/>
              <a:buFont typeface="Arial"/>
              <a:buAutoNum type="arabicPeriod"/>
            </a:pPr>
            <a:r>
              <a:rPr lang="en-GB" sz="1800" b="1">
                <a:latin typeface="Calibri"/>
                <a:ea typeface="Calibri"/>
                <a:cs typeface="Calibri"/>
                <a:sym typeface="Calibri"/>
              </a:rPr>
              <a:t>Big Picture: </a:t>
            </a:r>
            <a:r>
              <a:rPr lang="en-GB" sz="1800">
                <a:latin typeface="Calibri"/>
                <a:ea typeface="Calibri"/>
                <a:cs typeface="Calibri"/>
                <a:sym typeface="Calibri"/>
              </a:rPr>
              <a:t>we step back and consider the overall intention of our module or programme. </a:t>
            </a:r>
            <a:br>
              <a:rPr lang="en-GB" sz="1800">
                <a:latin typeface="Calibri"/>
                <a:ea typeface="Calibri"/>
                <a:cs typeface="Calibri"/>
                <a:sym typeface="Calibri"/>
              </a:rPr>
            </a:br>
            <a:r>
              <a:rPr lang="en-GB" sz="1800">
                <a:latin typeface="Calibri"/>
                <a:ea typeface="Calibri"/>
                <a:cs typeface="Calibri"/>
                <a:sym typeface="Calibri"/>
              </a:rPr>
              <a:t>How will it change our students’ ways of thinking about and viewing the subject and the world? </a:t>
            </a:r>
            <a:br>
              <a:rPr lang="en-GB" sz="1800">
                <a:latin typeface="Calibri"/>
                <a:ea typeface="Calibri"/>
                <a:cs typeface="Calibri"/>
                <a:sym typeface="Calibri"/>
              </a:rPr>
            </a:br>
            <a:r>
              <a:rPr lang="en-GB" sz="1800">
                <a:latin typeface="Calibri"/>
                <a:ea typeface="Calibri"/>
                <a:cs typeface="Calibri"/>
                <a:sym typeface="Calibri"/>
              </a:rPr>
              <a:t>What are the big ideas and concepts they will need to get? For modules, how does this connect with other modules to create a coherent programme picture?</a:t>
            </a:r>
            <a:endParaRPr/>
          </a:p>
          <a:p>
            <a:pPr marL="342900" lvl="0" indent="-342900" algn="l" rtl="0">
              <a:lnSpc>
                <a:spcPct val="107000"/>
              </a:lnSpc>
              <a:spcBef>
                <a:spcPts val="0"/>
              </a:spcBef>
              <a:spcAft>
                <a:spcPts val="0"/>
              </a:spcAft>
              <a:buSzPts val="1400"/>
              <a:buFont typeface="Arial"/>
              <a:buAutoNum type="arabicPeriod"/>
            </a:pPr>
            <a:r>
              <a:rPr lang="en-GB" sz="1800" b="1">
                <a:latin typeface="Calibri"/>
                <a:ea typeface="Calibri"/>
                <a:cs typeface="Calibri"/>
                <a:sym typeface="Calibri"/>
              </a:rPr>
              <a:t>Aims:</a:t>
            </a:r>
            <a:r>
              <a:rPr lang="en-GB" sz="1800">
                <a:latin typeface="Calibri"/>
                <a:ea typeface="Calibri"/>
                <a:cs typeface="Calibri"/>
                <a:sym typeface="Calibri"/>
              </a:rPr>
              <a:t> having considered the bigger picture this can now be articulated as the educational aims of the module or programme. The aims are statements of the University’s intention for the module or programme, these might include: its purpose, the audience, and where it fits in the context of careers and/or further study. These aims will help students understand broadly what they should expect to gain from participating in the module or programme. Articulating these aims together as a teaching team (and with students through co-creation) helps to ensure a shared vision.</a:t>
            </a:r>
            <a:endParaRPr/>
          </a:p>
          <a:p>
            <a:pPr marL="342900" lvl="0" indent="-342900" algn="l" rtl="0">
              <a:lnSpc>
                <a:spcPct val="107000"/>
              </a:lnSpc>
              <a:spcBef>
                <a:spcPts val="0"/>
              </a:spcBef>
              <a:spcAft>
                <a:spcPts val="0"/>
              </a:spcAft>
              <a:buSzPts val="1400"/>
              <a:buFont typeface="Arial"/>
              <a:buAutoNum type="arabicPeriod"/>
            </a:pPr>
            <a:r>
              <a:rPr lang="en-GB" sz="1800" b="1">
                <a:latin typeface="Calibri"/>
                <a:ea typeface="Calibri"/>
                <a:cs typeface="Calibri"/>
                <a:sym typeface="Calibri"/>
              </a:rPr>
              <a:t>Learning Outcomes</a:t>
            </a:r>
            <a:r>
              <a:rPr lang="en-GB" sz="1800">
                <a:latin typeface="Calibri"/>
                <a:ea typeface="Calibri"/>
                <a:cs typeface="Calibri"/>
                <a:sym typeface="Calibri"/>
              </a:rPr>
              <a:t>: the educational aims articulate what the module or programme intends to achieve. The intended learning outcomes articulate what the student will be able to do as a result of actively participating.</a:t>
            </a:r>
            <a:endParaRPr/>
          </a:p>
          <a:p>
            <a:pPr marL="342900" lvl="0" indent="-342900" algn="l" rtl="0">
              <a:lnSpc>
                <a:spcPct val="107000"/>
              </a:lnSpc>
              <a:spcBef>
                <a:spcPts val="0"/>
              </a:spcBef>
              <a:spcAft>
                <a:spcPts val="0"/>
              </a:spcAft>
              <a:buSzPts val="1400"/>
              <a:buFont typeface="Arial"/>
              <a:buAutoNum type="arabicPeriod"/>
            </a:pPr>
            <a:r>
              <a:rPr lang="en-GB" sz="1800" b="1">
                <a:latin typeface="Calibri"/>
                <a:ea typeface="Calibri"/>
                <a:cs typeface="Calibri"/>
                <a:sym typeface="Calibri"/>
              </a:rPr>
              <a:t>Assessment</a:t>
            </a:r>
            <a:r>
              <a:rPr lang="en-GB" sz="1800">
                <a:latin typeface="Calibri"/>
                <a:ea typeface="Calibri"/>
                <a:cs typeface="Calibri"/>
                <a:sym typeface="Calibri"/>
              </a:rPr>
              <a:t>: assessment evaluates the extent to which the student has achieved the learning outcomes. If thoughtfully planned, it can also act as a vehicle </a:t>
            </a:r>
            <a:r>
              <a:rPr lang="en-GB" sz="1800" b="1">
                <a:latin typeface="Calibri"/>
                <a:ea typeface="Calibri"/>
                <a:cs typeface="Calibri"/>
                <a:sym typeface="Calibri"/>
              </a:rPr>
              <a:t>to enable better learning</a:t>
            </a:r>
            <a:r>
              <a:rPr lang="en-GB" sz="1800">
                <a:latin typeface="Calibri"/>
                <a:ea typeface="Calibri"/>
                <a:cs typeface="Calibri"/>
                <a:sym typeface="Calibri"/>
              </a:rPr>
              <a:t>. The type of assessment and learning activity/activities should be clearly aligned to the learning outcomes.</a:t>
            </a:r>
            <a:endParaRPr/>
          </a:p>
          <a:p>
            <a:pPr marL="342900" lvl="0" indent="-342900" algn="l" rtl="0">
              <a:lnSpc>
                <a:spcPct val="107000"/>
              </a:lnSpc>
              <a:spcBef>
                <a:spcPts val="0"/>
              </a:spcBef>
              <a:spcAft>
                <a:spcPts val="0"/>
              </a:spcAft>
              <a:buSzPts val="1400"/>
              <a:buFont typeface="Arial"/>
              <a:buAutoNum type="arabicPeriod"/>
            </a:pPr>
            <a:r>
              <a:rPr lang="en-GB" sz="1800" b="1">
                <a:latin typeface="Calibri"/>
                <a:ea typeface="Calibri"/>
                <a:cs typeface="Calibri"/>
                <a:sym typeface="Calibri"/>
              </a:rPr>
              <a:t>Learning Activities</a:t>
            </a:r>
            <a:r>
              <a:rPr lang="en-GB" sz="1800">
                <a:latin typeface="Calibri"/>
                <a:ea typeface="Calibri"/>
                <a:cs typeface="Calibri"/>
                <a:sym typeface="Calibri"/>
              </a:rPr>
              <a:t>: learning activities are designed to provide a clear structure for students to enable them to navigate through the module and programme, and to develop the skills, knowledge and ways of thinking and practising required to meet the learning outcomes. This structure can be communicated and supported through the use of Ultra. This structured learning can be complemented by enhanced learning opportunities such as co-curricular support from Academic Skills (Ask), the Library, and Careers &amp; Employability.</a:t>
            </a:r>
            <a:endParaRPr/>
          </a:p>
          <a:p>
            <a:pPr marL="342900" lvl="0" indent="-342900" algn="l" rtl="0">
              <a:lnSpc>
                <a:spcPct val="107000"/>
              </a:lnSpc>
              <a:spcBef>
                <a:spcPts val="0"/>
              </a:spcBef>
              <a:spcAft>
                <a:spcPts val="0"/>
              </a:spcAft>
              <a:buSzPts val="1400"/>
              <a:buFont typeface="Arial"/>
              <a:buAutoNum type="arabicPeriod"/>
            </a:pPr>
            <a:r>
              <a:rPr lang="en-GB" sz="1800" b="1">
                <a:latin typeface="Calibri"/>
                <a:ea typeface="Calibri"/>
                <a:cs typeface="Calibri"/>
                <a:sym typeface="Calibri"/>
              </a:rPr>
              <a:t>Resources:</a:t>
            </a:r>
            <a:r>
              <a:rPr lang="en-GB" sz="1800">
                <a:latin typeface="Calibri"/>
                <a:ea typeface="Calibri"/>
                <a:cs typeface="Calibri"/>
                <a:sym typeface="Calibri"/>
              </a:rPr>
              <a:t> what resources do we need to ensure an effective learning experience? As well as teaching staff and materials, resources might include those from professional services such as the Library, Academic Skills (ASk), Careers &amp; Employability, Student Wellbeing Services (SWS) etc; LinkedIn learning (and other e-learning tools); and specialist space (e.g. labs or studios), technologies and associated technical support.</a:t>
            </a:r>
            <a:endParaRPr/>
          </a:p>
          <a:p>
            <a:pPr marL="457200" lvl="0" indent="-228600" algn="l" rtl="0">
              <a:lnSpc>
                <a:spcPct val="107000"/>
              </a:lnSpc>
              <a:spcBef>
                <a:spcPts val="800"/>
              </a:spcBef>
              <a:spcAft>
                <a:spcPts val="0"/>
              </a:spcAft>
              <a:buSzPts val="1400"/>
              <a:buNone/>
            </a:pPr>
            <a:r>
              <a:rPr lang="en-GB" sz="1800">
                <a:latin typeface="Calibri"/>
                <a:ea typeface="Calibri"/>
                <a:cs typeface="Calibri"/>
                <a:sym typeface="Calibri"/>
              </a:rPr>
              <a:t> </a:t>
            </a:r>
            <a:endParaRPr sz="1800">
              <a:latin typeface="Calibri"/>
              <a:ea typeface="Calibri"/>
              <a:cs typeface="Calibri"/>
              <a:sym typeface="Calibri"/>
            </a:endParaRPr>
          </a:p>
          <a:p>
            <a:pPr marL="0" lvl="0" indent="0" algn="l" rtl="0">
              <a:lnSpc>
                <a:spcPct val="100000"/>
              </a:lnSpc>
              <a:spcBef>
                <a:spcPts val="2300"/>
              </a:spcBef>
              <a:spcAft>
                <a:spcPts val="0"/>
              </a:spcAft>
              <a:buSzPts val="1400"/>
              <a:buNone/>
            </a:pPr>
            <a:endParaRPr/>
          </a:p>
        </p:txBody>
      </p:sp>
      <p:sp>
        <p:nvSpPr>
          <p:cNvPr id="158" name="Google Shape;15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 name="Google Shape;25;p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 name="Google Shape;26;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2" name="Google Shape;32;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8" name="Google Shape;38;p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9" name="Google Shape;39;p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0" name="Google Shape;40;p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1" name="Google Shape;41;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1" name="Google Shape;51;p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2" name="Google Shape;5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a:spLocks noGrp="1"/>
          </p:cNvSpPr>
          <p:nvPr>
            <p:ph type="pic" idx="2"/>
          </p:nvPr>
        </p:nvSpPr>
        <p:spPr>
          <a:xfrm>
            <a:off x="1792288" y="612775"/>
            <a:ext cx="5486400" cy="4114800"/>
          </a:xfrm>
          <a:prstGeom prst="rect">
            <a:avLst/>
          </a:prstGeom>
          <a:noFill/>
          <a:ln>
            <a:noFill/>
          </a:ln>
        </p:spPr>
      </p:sp>
      <p:sp>
        <p:nvSpPr>
          <p:cNvPr id="58" name="Google Shape;58;p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9" name="Google Shape;59;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txBox="1"/>
          <p:nvPr/>
        </p:nvSpPr>
        <p:spPr>
          <a:xfrm>
            <a:off x="4019550" y="63500"/>
            <a:ext cx="1139825" cy="18288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Restricted - Other</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hyperlink" Target="https://www.bathspa.ac.uk/media/bathspaacuk/projects/teaching-expertise-guide/Designing-accessible-assessments-v.2024-08-v2.doc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www.bathspa.ac.uk/students/student-wellbeing-services/disability/"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advance-he.ac.uk/guidance/equality-diversity-and-inclusion/creating-inclusive-environment" TargetMode="External"/><Relationship Id="rId5" Type="http://schemas.openxmlformats.org/officeDocument/2006/relationships/hyperlink" Target="https://www.jisc.ac.uk/guides/accessibility-regulations-what-you-need-to-know" TargetMode="External"/><Relationship Id="rId4" Type="http://schemas.openxmlformats.org/officeDocument/2006/relationships/hyperlink" Target="https://www.bathspa.ac.uk/media/bathspaacuk/projects/teaching-expertise-guide/Designing-accessible-assessments-v.2024-08-v2.doc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457200" y="404664"/>
            <a:ext cx="8229600" cy="24372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ct val="100000"/>
              <a:buFont typeface="Arial"/>
              <a:buNone/>
            </a:pPr>
            <a:r>
              <a:rPr lang="en-GB" b="1">
                <a:latin typeface="Arial"/>
                <a:ea typeface="Arial"/>
                <a:cs typeface="Arial"/>
                <a:sym typeface="Arial"/>
              </a:rPr>
              <a:t>CPD7</a:t>
            </a:r>
            <a:br>
              <a:rPr lang="en-GB" b="1" dirty="0">
                <a:latin typeface="Arial"/>
                <a:ea typeface="Arial"/>
                <a:cs typeface="Arial"/>
                <a:sym typeface="Arial"/>
              </a:rPr>
            </a:br>
            <a:r>
              <a:rPr lang="en-GB" b="1">
                <a:latin typeface="Arial"/>
                <a:ea typeface="Arial"/>
                <a:cs typeface="Arial"/>
                <a:sym typeface="Arial"/>
              </a:rPr>
              <a:t>Accessibility in Teaching and </a:t>
            </a:r>
            <a:r>
              <a:rPr lang="en-GB" b="1" dirty="0">
                <a:latin typeface="Arial"/>
                <a:ea typeface="Arial"/>
                <a:cs typeface="Arial"/>
                <a:sym typeface="Arial"/>
              </a:rPr>
              <a:t>Learning (EDI)</a:t>
            </a:r>
            <a:endParaRPr b="1" dirty="0">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b="1" dirty="0">
              <a:solidFill>
                <a:srgbClr val="22314E"/>
              </a:solidFill>
              <a:latin typeface="Arial"/>
              <a:ea typeface="Arial"/>
              <a:cs typeface="Arial"/>
              <a:sym typeface="Arial"/>
            </a:endParaRPr>
          </a:p>
        </p:txBody>
      </p:sp>
      <p:sp>
        <p:nvSpPr>
          <p:cNvPr id="79" name="Google Shape;79;p11"/>
          <p:cNvSpPr txBox="1">
            <a:spLocks noGrp="1"/>
          </p:cNvSpPr>
          <p:nvPr>
            <p:ph type="body" idx="1"/>
          </p:nvPr>
        </p:nvSpPr>
        <p:spPr>
          <a:xfrm>
            <a:off x="457200" y="3717031"/>
            <a:ext cx="8229600" cy="1800201"/>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480"/>
              </a:spcBef>
              <a:spcAft>
                <a:spcPts val="0"/>
              </a:spcAft>
              <a:buClr>
                <a:srgbClr val="22314E"/>
              </a:buClr>
              <a:buSzPts val="2595"/>
              <a:buNone/>
            </a:pPr>
            <a:r>
              <a:rPr lang="en-GB" sz="1800" b="1">
                <a:latin typeface="Arial"/>
                <a:ea typeface="Arial"/>
                <a:cs typeface="Arial"/>
                <a:sym typeface="Arial"/>
              </a:rPr>
              <a:t>Aim:		Activate some of the key areas of BSU Education Principles</a:t>
            </a:r>
            <a:endParaRPr sz="1800" b="1">
              <a:latin typeface="Arial"/>
              <a:ea typeface="Arial"/>
              <a:cs typeface="Arial"/>
              <a:sym typeface="Arial"/>
            </a:endParaRPr>
          </a:p>
          <a:p>
            <a:pPr marL="0" lvl="0" indent="0" algn="l" rtl="0">
              <a:lnSpc>
                <a:spcPct val="80000"/>
              </a:lnSpc>
              <a:spcBef>
                <a:spcPts val="480"/>
              </a:spcBef>
              <a:spcAft>
                <a:spcPts val="0"/>
              </a:spcAft>
              <a:buClr>
                <a:srgbClr val="22314E"/>
              </a:buClr>
              <a:buSzPts val="2595"/>
              <a:buNone/>
            </a:pPr>
            <a:r>
              <a:rPr lang="en-GB" sz="1800" b="1">
                <a:latin typeface="Arial"/>
                <a:ea typeface="Arial"/>
                <a:cs typeface="Arial"/>
                <a:sym typeface="Arial"/>
              </a:rPr>
              <a:t>Duration: 	1 hour</a:t>
            </a:r>
            <a:endParaRPr sz="1800" b="1">
              <a:latin typeface="Arial"/>
              <a:ea typeface="Arial"/>
              <a:cs typeface="Arial"/>
              <a:sym typeface="Arial"/>
            </a:endParaRPr>
          </a:p>
          <a:p>
            <a:pPr marL="0" lvl="0" indent="0" algn="l" rtl="0">
              <a:lnSpc>
                <a:spcPct val="80000"/>
              </a:lnSpc>
              <a:spcBef>
                <a:spcPts val="480"/>
              </a:spcBef>
              <a:spcAft>
                <a:spcPts val="0"/>
              </a:spcAft>
              <a:buClr>
                <a:srgbClr val="22314E"/>
              </a:buClr>
              <a:buSzPts val="2595"/>
              <a:buNone/>
            </a:pPr>
            <a:r>
              <a:rPr lang="en-GB" sz="1800" b="1">
                <a:latin typeface="Arial"/>
                <a:ea typeface="Arial"/>
                <a:cs typeface="Arial"/>
                <a:sym typeface="Arial"/>
              </a:rPr>
              <a:t>Audience:	Lecturers, Course Leaders.</a:t>
            </a:r>
            <a:endParaRPr sz="1800" b="1">
              <a:latin typeface="Arial"/>
              <a:ea typeface="Arial"/>
              <a:cs typeface="Arial"/>
              <a:sym typeface="Arial"/>
            </a:endParaRPr>
          </a:p>
        </p:txBody>
      </p:sp>
      <p:pic>
        <p:nvPicPr>
          <p:cNvPr id="81" name="Google Shape;81;p11" descr="Badge Tm with solid fill"/>
          <p:cNvPicPr preferRelativeResize="0"/>
          <p:nvPr/>
        </p:nvPicPr>
        <p:blipFill rotWithShape="1">
          <a:blip r:embed="rId4">
            <a:alphaModFix/>
          </a:blip>
          <a:srcRect/>
          <a:stretch/>
        </p:blipFill>
        <p:spPr>
          <a:xfrm>
            <a:off x="3657600" y="5643925"/>
            <a:ext cx="914400" cy="914400"/>
          </a:xfrm>
          <a:prstGeom prst="rect">
            <a:avLst/>
          </a:prstGeom>
          <a:noFill/>
          <a:ln>
            <a:noFill/>
          </a:ln>
        </p:spPr>
      </p:pic>
      <p:sp>
        <p:nvSpPr>
          <p:cNvPr id="82" name="Google Shape;82;p11"/>
          <p:cNvSpPr txBox="1"/>
          <p:nvPr/>
        </p:nvSpPr>
        <p:spPr>
          <a:xfrm>
            <a:off x="3594952" y="6527866"/>
            <a:ext cx="14205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83" name="Google Shape;83;p11" descr="BSU + Transform-ED + Parter logos&#10;"/>
          <p:cNvPicPr preferRelativeResize="0"/>
          <p:nvPr/>
        </p:nvPicPr>
        <p:blipFill rotWithShape="1">
          <a:blip r:embed="rId5">
            <a:alphaModFix/>
          </a:blip>
          <a:srcRect r="517"/>
          <a:stretch/>
        </p:blipFill>
        <p:spPr>
          <a:xfrm>
            <a:off x="0" y="5643925"/>
            <a:ext cx="9151200" cy="1245450"/>
          </a:xfrm>
          <a:prstGeom prst="rect">
            <a:avLst/>
          </a:prstGeom>
          <a:noFill/>
          <a:ln>
            <a:noFill/>
          </a:ln>
        </p:spPr>
      </p:pic>
      <p:pic>
        <p:nvPicPr>
          <p:cNvPr id="84" name="Google Shape;84;p11" descr="BSU + Transform-ED + Partner logos&#10;"/>
          <p:cNvPicPr preferRelativeResize="0"/>
          <p:nvPr/>
        </p:nvPicPr>
        <p:blipFill rotWithShape="1">
          <a:blip r:embed="rId5">
            <a:alphaModFix/>
          </a:blip>
          <a:srcRect r="517"/>
          <a:stretch/>
        </p:blipFill>
        <p:spPr>
          <a:xfrm>
            <a:off x="0" y="5643925"/>
            <a:ext cx="9151200" cy="1245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8" name="Google Shape;178;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None/>
            </a:pPr>
            <a:r>
              <a:rPr lang="en-GB" b="1" dirty="0">
                <a:latin typeface="Arial"/>
                <a:ea typeface="Arial"/>
                <a:cs typeface="Arial"/>
                <a:sym typeface="Arial"/>
              </a:rPr>
              <a:t>Inclusive Learning</a:t>
            </a:r>
            <a:endParaRPr b="1" dirty="0">
              <a:latin typeface="Arial"/>
              <a:ea typeface="Arial"/>
              <a:cs typeface="Arial"/>
              <a:sym typeface="Arial"/>
            </a:endParaRPr>
          </a:p>
        </p:txBody>
      </p:sp>
      <p:sp>
        <p:nvSpPr>
          <p:cNvPr id="179" name="Google Shape;179;p20"/>
          <p:cNvSpPr txBox="1">
            <a:spLocks noGrp="1"/>
          </p:cNvSpPr>
          <p:nvPr>
            <p:ph type="body" idx="2"/>
          </p:nvPr>
        </p:nvSpPr>
        <p:spPr>
          <a:xfrm>
            <a:off x="416703" y="1507274"/>
            <a:ext cx="5006714" cy="4525963"/>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60"/>
              </a:spcBef>
              <a:spcAft>
                <a:spcPts val="0"/>
              </a:spcAft>
              <a:buSzPts val="2600"/>
              <a:buFont typeface="Arial"/>
              <a:buChar char="•"/>
            </a:pPr>
            <a:r>
              <a:rPr lang="en-GB" sz="2600" b="0" i="0">
                <a:solidFill>
                  <a:srgbClr val="3C3C3C"/>
                </a:solidFill>
                <a:latin typeface="Arial"/>
                <a:ea typeface="Arial"/>
                <a:cs typeface="Arial"/>
                <a:sym typeface="Arial"/>
              </a:rPr>
              <a:t>My teaching, learning and assessment materials and activities are inclusive and accessible</a:t>
            </a:r>
            <a:endParaRPr sz="2600"/>
          </a:p>
          <a:p>
            <a:pPr marL="457200" lvl="0" indent="-393700" algn="l" rtl="0">
              <a:lnSpc>
                <a:spcPct val="100000"/>
              </a:lnSpc>
              <a:spcBef>
                <a:spcPts val="1385"/>
              </a:spcBef>
              <a:spcAft>
                <a:spcPts val="0"/>
              </a:spcAft>
              <a:buSzPts val="2600"/>
              <a:buFont typeface="Arial"/>
              <a:buChar char="•"/>
            </a:pPr>
            <a:r>
              <a:rPr lang="en-GB" sz="2600" b="0" i="0">
                <a:solidFill>
                  <a:srgbClr val="3C3C3C"/>
                </a:solidFill>
                <a:latin typeface="Arial"/>
                <a:ea typeface="Arial"/>
                <a:cs typeface="Arial"/>
                <a:sym typeface="Arial"/>
              </a:rPr>
              <a:t>My teaching and learning activities draw on a diversity of contributors to the discipline</a:t>
            </a:r>
            <a:endParaRPr sz="2600"/>
          </a:p>
          <a:p>
            <a:pPr marL="50800" lvl="0" indent="0" algn="l" rtl="0">
              <a:lnSpc>
                <a:spcPct val="100000"/>
              </a:lnSpc>
              <a:spcBef>
                <a:spcPts val="1385"/>
              </a:spcBef>
              <a:spcAft>
                <a:spcPts val="825"/>
              </a:spcAft>
              <a:buSzPts val="2800"/>
              <a:buNone/>
            </a:pPr>
            <a:endParaRPr/>
          </a:p>
        </p:txBody>
      </p:sp>
      <p:sp>
        <p:nvSpPr>
          <p:cNvPr id="180" name="Google Shape;180;p20"/>
          <p:cNvSpPr txBox="1"/>
          <p:nvPr/>
        </p:nvSpPr>
        <p:spPr>
          <a:xfrm>
            <a:off x="5485614" y="1785360"/>
            <a:ext cx="3392275" cy="1015663"/>
          </a:xfrm>
          <a:prstGeom prst="rect">
            <a:avLst/>
          </a:prstGeom>
          <a:solidFill>
            <a:srgbClr val="C5D8F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0" i="0" u="none" strike="noStrike" cap="none">
                <a:solidFill>
                  <a:srgbClr val="000000"/>
                </a:solidFill>
                <a:latin typeface="Arial"/>
                <a:ea typeface="Arial"/>
                <a:cs typeface="Arial"/>
                <a:sym typeface="Arial"/>
              </a:rPr>
              <a:t>Top Tip</a:t>
            </a:r>
            <a:endParaRPr/>
          </a:p>
          <a:p>
            <a:pPr marL="0" marR="0" lvl="0" indent="0" algn="l" rtl="0">
              <a:lnSpc>
                <a:spcPct val="100000"/>
              </a:lnSpc>
              <a:spcBef>
                <a:spcPts val="0"/>
              </a:spcBef>
              <a:spcAft>
                <a:spcPts val="0"/>
              </a:spcAft>
              <a:buNone/>
            </a:pPr>
            <a:r>
              <a:rPr lang="en-GB" sz="2000" b="0" i="0" u="none" strike="noStrike" cap="none">
                <a:solidFill>
                  <a:srgbClr val="000000"/>
                </a:solidFill>
                <a:latin typeface="Arial"/>
                <a:ea typeface="Arial"/>
                <a:cs typeface="Arial"/>
                <a:sym typeface="Arial"/>
              </a:rPr>
              <a:t>Activate the Accessibility </a:t>
            </a:r>
            <a:endParaRPr/>
          </a:p>
          <a:p>
            <a:pPr marL="0" marR="0" lvl="0" indent="0" algn="l" rtl="0">
              <a:lnSpc>
                <a:spcPct val="100000"/>
              </a:lnSpc>
              <a:spcBef>
                <a:spcPts val="0"/>
              </a:spcBef>
              <a:spcAft>
                <a:spcPts val="0"/>
              </a:spcAft>
              <a:buNone/>
            </a:pPr>
            <a:r>
              <a:rPr lang="en-GB" sz="2000" b="0" i="0" u="none" strike="noStrike" cap="none">
                <a:solidFill>
                  <a:srgbClr val="000000"/>
                </a:solidFill>
                <a:latin typeface="Arial"/>
                <a:ea typeface="Arial"/>
                <a:cs typeface="Arial"/>
                <a:sym typeface="Arial"/>
              </a:rPr>
              <a:t>Function in your PowerPoint</a:t>
            </a:r>
            <a:endParaRPr/>
          </a:p>
        </p:txBody>
      </p:sp>
      <p:sp>
        <p:nvSpPr>
          <p:cNvPr id="181" name="Google Shape;181;p20"/>
          <p:cNvSpPr/>
          <p:nvPr/>
        </p:nvSpPr>
        <p:spPr>
          <a:xfrm>
            <a:off x="5578228" y="3242165"/>
            <a:ext cx="3108572" cy="1056183"/>
          </a:xfrm>
          <a:prstGeom prst="leftRightArrow">
            <a:avLst>
              <a:gd name="adj1" fmla="val 50000"/>
              <a:gd name="adj2" fmla="val 50000"/>
            </a:avLst>
          </a:prstGeom>
          <a:solidFill>
            <a:schemeClr val="accent1">
              <a:lumMod val="20000"/>
              <a:lumOff val="80000"/>
            </a:schemeClr>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dirty="0">
                <a:solidFill>
                  <a:schemeClr val="tx1"/>
                </a:solidFill>
                <a:sym typeface="Arial"/>
              </a:rPr>
              <a:t>INCLUSIVE TEACHING</a:t>
            </a:r>
            <a:endParaRPr dirty="0">
              <a:solidFill>
                <a:schemeClr val="tx1"/>
              </a:solidFill>
            </a:endParaRPr>
          </a:p>
        </p:txBody>
      </p:sp>
      <p:pic>
        <p:nvPicPr>
          <p:cNvPr id="182" name="Google Shape;182;p20" descr="BSU + Transform-ED + Partner logos"/>
          <p:cNvPicPr preferRelativeResize="0"/>
          <p:nvPr/>
        </p:nvPicPr>
        <p:blipFill>
          <a:blip r:embed="rId3">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86"/>
        <p:cNvGrpSpPr/>
        <p:nvPr/>
      </p:nvGrpSpPr>
      <p:grpSpPr>
        <a:xfrm>
          <a:off x="0" y="0"/>
          <a:ext cx="0" cy="0"/>
          <a:chOff x="0" y="0"/>
          <a:chExt cx="0" cy="0"/>
        </a:xfrm>
      </p:grpSpPr>
      <p:sp>
        <p:nvSpPr>
          <p:cNvPr id="189" name="Google Shape;189;p21"/>
          <p:cNvSpPr txBox="1">
            <a:spLocks noGrp="1"/>
          </p:cNvSpPr>
          <p:nvPr>
            <p:ph type="title"/>
          </p:nvPr>
        </p:nvSpPr>
        <p:spPr>
          <a:xfrm>
            <a:off x="402568" y="6087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52631"/>
              <a:buNone/>
            </a:pPr>
            <a:r>
              <a:rPr lang="en-GB" sz="3800" b="1">
                <a:latin typeface="Arial"/>
                <a:ea typeface="Arial"/>
                <a:cs typeface="Arial"/>
                <a:sym typeface="Arial"/>
              </a:rPr>
              <a:t>Empathy, clarity and communication</a:t>
            </a:r>
            <a:endParaRPr sz="3800" b="1">
              <a:latin typeface="Arial"/>
              <a:ea typeface="Arial"/>
              <a:cs typeface="Arial"/>
              <a:sym typeface="Arial"/>
            </a:endParaRPr>
          </a:p>
        </p:txBody>
      </p:sp>
      <p:sp>
        <p:nvSpPr>
          <p:cNvPr id="190" name="Google Shape;190;p21"/>
          <p:cNvSpPr/>
          <p:nvPr/>
        </p:nvSpPr>
        <p:spPr>
          <a:xfrm>
            <a:off x="840534" y="1491832"/>
            <a:ext cx="1978701" cy="1439055"/>
          </a:xfrm>
          <a:prstGeom prst="roundRect">
            <a:avLst>
              <a:gd name="adj" fmla="val 16667"/>
            </a:avLst>
          </a:prstGeom>
          <a:solidFill>
            <a:srgbClr val="17365D"/>
          </a:solidFill>
          <a:ln w="254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PLANNING</a:t>
            </a:r>
            <a:endParaRPr/>
          </a:p>
        </p:txBody>
      </p:sp>
      <p:sp>
        <p:nvSpPr>
          <p:cNvPr id="193" name="Google Shape;193;p21"/>
          <p:cNvSpPr/>
          <p:nvPr/>
        </p:nvSpPr>
        <p:spPr>
          <a:xfrm>
            <a:off x="3055826" y="1505653"/>
            <a:ext cx="1978701" cy="1439055"/>
          </a:xfrm>
          <a:prstGeom prst="roundRect">
            <a:avLst>
              <a:gd name="adj" fmla="val 16667"/>
            </a:avLst>
          </a:prstGeom>
          <a:solidFill>
            <a:srgbClr val="17365D"/>
          </a:solidFill>
          <a:ln w="254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LEARNING MATERIALS</a:t>
            </a:r>
            <a:endParaRPr/>
          </a:p>
        </p:txBody>
      </p:sp>
      <p:sp>
        <p:nvSpPr>
          <p:cNvPr id="191" name="Google Shape;191;p21"/>
          <p:cNvSpPr/>
          <p:nvPr/>
        </p:nvSpPr>
        <p:spPr>
          <a:xfrm>
            <a:off x="840533" y="3218841"/>
            <a:ext cx="1978701" cy="1439055"/>
          </a:xfrm>
          <a:prstGeom prst="roundRect">
            <a:avLst>
              <a:gd name="adj" fmla="val 16667"/>
            </a:avLst>
          </a:prstGeom>
          <a:solidFill>
            <a:srgbClr val="17365D"/>
          </a:solidFill>
          <a:ln w="254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TEACHING</a:t>
            </a:r>
            <a:endParaRPr/>
          </a:p>
        </p:txBody>
      </p:sp>
      <p:sp>
        <p:nvSpPr>
          <p:cNvPr id="192" name="Google Shape;192;p21"/>
          <p:cNvSpPr/>
          <p:nvPr/>
        </p:nvSpPr>
        <p:spPr>
          <a:xfrm>
            <a:off x="3055826" y="3193765"/>
            <a:ext cx="1978701" cy="1439055"/>
          </a:xfrm>
          <a:prstGeom prst="roundRect">
            <a:avLst>
              <a:gd name="adj" fmla="val 16667"/>
            </a:avLst>
          </a:prstGeom>
          <a:solidFill>
            <a:srgbClr val="17365D"/>
          </a:solidFill>
          <a:ln w="254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COLLABORATIVE WORK AND ASSESSMENT</a:t>
            </a:r>
            <a:endParaRPr/>
          </a:p>
        </p:txBody>
      </p:sp>
      <p:sp>
        <p:nvSpPr>
          <p:cNvPr id="194" name="Google Shape;194;p21"/>
          <p:cNvSpPr txBox="1"/>
          <p:nvPr/>
        </p:nvSpPr>
        <p:spPr>
          <a:xfrm>
            <a:off x="5381469" y="1738858"/>
            <a:ext cx="3198000" cy="360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How am I communicating the learning materials and how are students understanding them and reacting to them</a:t>
            </a:r>
            <a:r>
              <a:rPr lang="en-GB" sz="1800"/>
              <a:t>?</a:t>
            </a:r>
            <a:endParaRPr/>
          </a:p>
          <a:p>
            <a:pPr marL="0" marR="0" lvl="0" indent="0" algn="ct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2400" b="1" i="0" u="none" strike="noStrike" cap="none">
                <a:solidFill>
                  <a:srgbClr val="000000"/>
                </a:solidFill>
                <a:latin typeface="Arial"/>
                <a:ea typeface="Arial"/>
                <a:cs typeface="Arial"/>
                <a:sym typeface="Arial"/>
              </a:rPr>
              <a:t>Preparation</a:t>
            </a:r>
            <a:endParaRPr/>
          </a:p>
          <a:p>
            <a:pPr marL="0" marR="0" lvl="0" indent="0" algn="ctr"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2400" b="1" i="0" u="none" strike="noStrike" cap="none">
                <a:solidFill>
                  <a:srgbClr val="000000"/>
                </a:solidFill>
                <a:latin typeface="Arial"/>
                <a:ea typeface="Arial"/>
                <a:cs typeface="Arial"/>
                <a:sym typeface="Arial"/>
              </a:rPr>
              <a:t>Time</a:t>
            </a:r>
            <a:endParaRPr/>
          </a:p>
          <a:p>
            <a:pPr marL="0" marR="0" lvl="0" indent="0" algn="ctr"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2400" b="1" i="0" u="none" strike="noStrike" cap="none">
                <a:solidFill>
                  <a:srgbClr val="000000"/>
                </a:solidFill>
                <a:latin typeface="Arial"/>
                <a:ea typeface="Arial"/>
                <a:cs typeface="Arial"/>
                <a:sym typeface="Arial"/>
              </a:rPr>
              <a:t>Adapt</a:t>
            </a:r>
            <a:endParaRPr/>
          </a:p>
        </p:txBody>
      </p:sp>
      <p:pic>
        <p:nvPicPr>
          <p:cNvPr id="195" name="Google Shape;195;p21" descr="BSU + Transform-ED + Partner logos"/>
          <p:cNvPicPr preferRelativeResize="0"/>
          <p:nvPr/>
        </p:nvPicPr>
        <p:blipFill>
          <a:blip r:embed="rId3">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99"/>
        <p:cNvGrpSpPr/>
        <p:nvPr/>
      </p:nvGrpSpPr>
      <p:grpSpPr>
        <a:xfrm>
          <a:off x="0" y="0"/>
          <a:ext cx="0" cy="0"/>
          <a:chOff x="0" y="0"/>
          <a:chExt cx="0" cy="0"/>
        </a:xfrm>
      </p:grpSpPr>
      <p:sp>
        <p:nvSpPr>
          <p:cNvPr id="203" name="Google Shape;203;p22"/>
          <p:cNvSpPr txBox="1">
            <a:spLocks noGrp="1"/>
          </p:cNvSpPr>
          <p:nvPr>
            <p:ph type="title"/>
          </p:nvPr>
        </p:nvSpPr>
        <p:spPr>
          <a:xfrm>
            <a:off x="449705" y="116010"/>
            <a:ext cx="5928111"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None/>
            </a:pPr>
            <a:r>
              <a:rPr lang="en-GB" b="1">
                <a:latin typeface="Arial"/>
                <a:ea typeface="Arial"/>
                <a:cs typeface="Arial"/>
                <a:sym typeface="Arial"/>
              </a:rPr>
              <a:t>Make it yours</a:t>
            </a:r>
            <a:endParaRPr b="1"/>
          </a:p>
        </p:txBody>
      </p:sp>
      <p:graphicFrame>
        <p:nvGraphicFramePr>
          <p:cNvPr id="201" name="Google Shape;201;p22"/>
          <p:cNvGraphicFramePr/>
          <p:nvPr/>
        </p:nvGraphicFramePr>
        <p:xfrm>
          <a:off x="310105" y="1373729"/>
          <a:ext cx="8509725" cy="3419450"/>
        </p:xfrm>
        <a:graphic>
          <a:graphicData uri="http://schemas.openxmlformats.org/drawingml/2006/table">
            <a:tbl>
              <a:tblPr firstRow="1" bandRow="1">
                <a:noFill/>
                <a:tableStyleId>{F229DD0C-61CD-411B-8020-7D9A9F926D9A}</a:tableStyleId>
              </a:tblPr>
              <a:tblGrid>
                <a:gridCol w="2128275">
                  <a:extLst>
                    <a:ext uri="{9D8B030D-6E8A-4147-A177-3AD203B41FA5}">
                      <a16:colId xmlns:a16="http://schemas.microsoft.com/office/drawing/2014/main" val="20000"/>
                    </a:ext>
                  </a:extLst>
                </a:gridCol>
                <a:gridCol w="6381450">
                  <a:extLst>
                    <a:ext uri="{9D8B030D-6E8A-4147-A177-3AD203B41FA5}">
                      <a16:colId xmlns:a16="http://schemas.microsoft.com/office/drawing/2014/main" val="20001"/>
                    </a:ext>
                  </a:extLst>
                </a:gridCol>
              </a:tblGrid>
              <a:tr h="606650">
                <a:tc>
                  <a:txBody>
                    <a:bodyPr/>
                    <a:lstStyle/>
                    <a:p>
                      <a:pPr marL="0" marR="0" lvl="0" indent="0" algn="l"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GB" sz="2000" u="none" strike="noStrike" cap="none"/>
                        <a:t>Relevant practice at your institution</a:t>
                      </a:r>
                      <a:endParaRPr/>
                    </a:p>
                  </a:txBody>
                  <a:tcPr marL="91450" marR="91450" marT="45725" marB="45725"/>
                </a:tc>
                <a:extLst>
                  <a:ext uri="{0D108BD9-81ED-4DB2-BD59-A6C34878D82A}">
                    <a16:rowId xmlns:a16="http://schemas.microsoft.com/office/drawing/2014/main" val="10000"/>
                  </a:ext>
                </a:extLst>
              </a:tr>
              <a:tr h="703200">
                <a:tc>
                  <a:txBody>
                    <a:bodyPr/>
                    <a:lstStyle/>
                    <a:p>
                      <a:pPr marL="0" marR="0" lvl="0" indent="0" algn="l" rtl="0">
                        <a:lnSpc>
                          <a:spcPct val="100000"/>
                        </a:lnSpc>
                        <a:spcBef>
                          <a:spcPts val="0"/>
                        </a:spcBef>
                        <a:spcAft>
                          <a:spcPts val="0"/>
                        </a:spcAft>
                        <a:buNone/>
                      </a:pPr>
                      <a:r>
                        <a:rPr lang="en-GB" sz="2000" u="none" strike="noStrike" cap="none"/>
                        <a:t>Planning</a:t>
                      </a:r>
                      <a:endParaRPr/>
                    </a:p>
                  </a:txBody>
                  <a:tcPr marL="91450" marR="91450" marT="45725" marB="45725"/>
                </a:tc>
                <a:tc>
                  <a:txBody>
                    <a:bodyPr/>
                    <a:lstStyle/>
                    <a:p>
                      <a:pPr marL="0" marR="0" lvl="0" indent="0" algn="l" rtl="0">
                        <a:lnSpc>
                          <a:spcPct val="100000"/>
                        </a:lnSpc>
                        <a:spcBef>
                          <a:spcPts val="0"/>
                        </a:spcBef>
                        <a:spcAft>
                          <a:spcPts val="0"/>
                        </a:spcAft>
                        <a:buNone/>
                      </a:pPr>
                      <a:endParaRPr sz="2000" u="none" strike="noStrike" cap="none"/>
                    </a:p>
                  </a:txBody>
                  <a:tcPr marL="91450" marR="91450" marT="45725" marB="45725"/>
                </a:tc>
                <a:extLst>
                  <a:ext uri="{0D108BD9-81ED-4DB2-BD59-A6C34878D82A}">
                    <a16:rowId xmlns:a16="http://schemas.microsoft.com/office/drawing/2014/main" val="10001"/>
                  </a:ext>
                </a:extLst>
              </a:tr>
              <a:tr h="703200">
                <a:tc>
                  <a:txBody>
                    <a:bodyPr/>
                    <a:lstStyle/>
                    <a:p>
                      <a:pPr marL="0" marR="0" lvl="0" indent="0" algn="l" rtl="0">
                        <a:lnSpc>
                          <a:spcPct val="100000"/>
                        </a:lnSpc>
                        <a:spcBef>
                          <a:spcPts val="0"/>
                        </a:spcBef>
                        <a:spcAft>
                          <a:spcPts val="0"/>
                        </a:spcAft>
                        <a:buNone/>
                      </a:pPr>
                      <a:r>
                        <a:rPr lang="en-GB" sz="2000" u="none" strike="noStrike" cap="none"/>
                        <a:t>Learning Materials</a:t>
                      </a:r>
                      <a:endParaRPr/>
                    </a:p>
                  </a:txBody>
                  <a:tcPr marL="91450" marR="91450" marT="45725" marB="45725"/>
                </a:tc>
                <a:tc>
                  <a:txBody>
                    <a:bodyPr/>
                    <a:lstStyle/>
                    <a:p>
                      <a:pPr marL="0" marR="0" lvl="0" indent="0" algn="l" rtl="0">
                        <a:lnSpc>
                          <a:spcPct val="100000"/>
                        </a:lnSpc>
                        <a:spcBef>
                          <a:spcPts val="0"/>
                        </a:spcBef>
                        <a:spcAft>
                          <a:spcPts val="0"/>
                        </a:spcAft>
                        <a:buNone/>
                      </a:pPr>
                      <a:endParaRPr sz="2000" u="none" strike="noStrike" cap="none"/>
                    </a:p>
                  </a:txBody>
                  <a:tcPr marL="91450" marR="91450" marT="45725" marB="45725"/>
                </a:tc>
                <a:extLst>
                  <a:ext uri="{0D108BD9-81ED-4DB2-BD59-A6C34878D82A}">
                    <a16:rowId xmlns:a16="http://schemas.microsoft.com/office/drawing/2014/main" val="10002"/>
                  </a:ext>
                </a:extLst>
              </a:tr>
              <a:tr h="703200">
                <a:tc>
                  <a:txBody>
                    <a:bodyPr/>
                    <a:lstStyle/>
                    <a:p>
                      <a:pPr marL="0" marR="0" lvl="0" indent="0" algn="l" rtl="0">
                        <a:lnSpc>
                          <a:spcPct val="100000"/>
                        </a:lnSpc>
                        <a:spcBef>
                          <a:spcPts val="0"/>
                        </a:spcBef>
                        <a:spcAft>
                          <a:spcPts val="0"/>
                        </a:spcAft>
                        <a:buNone/>
                      </a:pPr>
                      <a:r>
                        <a:rPr lang="en-GB" sz="2000" u="none" strike="noStrike" cap="none"/>
                        <a:t>Teaching</a:t>
                      </a:r>
                      <a:endParaRPr/>
                    </a:p>
                  </a:txBody>
                  <a:tcPr marL="91450" marR="91450" marT="45725" marB="45725"/>
                </a:tc>
                <a:tc>
                  <a:txBody>
                    <a:bodyPr/>
                    <a:lstStyle/>
                    <a:p>
                      <a:pPr marL="0" marR="0" lvl="0" indent="0" algn="l" rtl="0">
                        <a:lnSpc>
                          <a:spcPct val="100000"/>
                        </a:lnSpc>
                        <a:spcBef>
                          <a:spcPts val="0"/>
                        </a:spcBef>
                        <a:spcAft>
                          <a:spcPts val="0"/>
                        </a:spcAft>
                        <a:buNone/>
                      </a:pPr>
                      <a:endParaRPr sz="2000" u="none" strike="noStrike" cap="none"/>
                    </a:p>
                  </a:txBody>
                  <a:tcPr marL="91450" marR="91450" marT="45725" marB="45725"/>
                </a:tc>
                <a:extLst>
                  <a:ext uri="{0D108BD9-81ED-4DB2-BD59-A6C34878D82A}">
                    <a16:rowId xmlns:a16="http://schemas.microsoft.com/office/drawing/2014/main" val="10003"/>
                  </a:ext>
                </a:extLst>
              </a:tr>
              <a:tr h="703200">
                <a:tc>
                  <a:txBody>
                    <a:bodyPr/>
                    <a:lstStyle/>
                    <a:p>
                      <a:pPr marL="0" marR="0" lvl="0" indent="0" algn="l" rtl="0">
                        <a:lnSpc>
                          <a:spcPct val="100000"/>
                        </a:lnSpc>
                        <a:spcBef>
                          <a:spcPts val="0"/>
                        </a:spcBef>
                        <a:spcAft>
                          <a:spcPts val="0"/>
                        </a:spcAft>
                        <a:buNone/>
                      </a:pPr>
                      <a:r>
                        <a:rPr lang="en-GB" sz="2000" u="none" strike="noStrike" cap="none"/>
                        <a:t>Assessment</a:t>
                      </a:r>
                      <a:endParaRPr/>
                    </a:p>
                  </a:txBody>
                  <a:tcPr marL="91450" marR="91450" marT="45725" marB="45725"/>
                </a:tc>
                <a:tc>
                  <a:txBody>
                    <a:bodyPr/>
                    <a:lstStyle/>
                    <a:p>
                      <a:pPr marL="0" marR="0" lvl="0" indent="0" algn="l" rtl="0">
                        <a:lnSpc>
                          <a:spcPct val="100000"/>
                        </a:lnSpc>
                        <a:spcBef>
                          <a:spcPts val="0"/>
                        </a:spcBef>
                        <a:spcAft>
                          <a:spcPts val="0"/>
                        </a:spcAft>
                        <a:buNone/>
                      </a:pPr>
                      <a:endParaRPr sz="2000" u="none" strike="noStrike" cap="none" dirty="0"/>
                    </a:p>
                  </a:txBody>
                  <a:tcPr marL="91450" marR="91450" marT="45725" marB="45725"/>
                </a:tc>
                <a:extLst>
                  <a:ext uri="{0D108BD9-81ED-4DB2-BD59-A6C34878D82A}">
                    <a16:rowId xmlns:a16="http://schemas.microsoft.com/office/drawing/2014/main" val="10004"/>
                  </a:ext>
                </a:extLst>
              </a:tr>
            </a:tbl>
          </a:graphicData>
        </a:graphic>
      </p:graphicFrame>
      <p:pic>
        <p:nvPicPr>
          <p:cNvPr id="204" name="Google Shape;204;p22" descr="BSU + Transform-ED + Partner logos"/>
          <p:cNvPicPr preferRelativeResize="0"/>
          <p:nvPr/>
        </p:nvPicPr>
        <p:blipFill>
          <a:blip r:embed="rId3">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sp>
        <p:nvSpPr>
          <p:cNvPr id="211" name="Google Shape;211;p23"/>
          <p:cNvSpPr txBox="1">
            <a:spLocks noGrp="1"/>
          </p:cNvSpPr>
          <p:nvPr>
            <p:ph type="title"/>
          </p:nvPr>
        </p:nvSpPr>
        <p:spPr>
          <a:xfrm>
            <a:off x="402568" y="6087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None/>
            </a:pPr>
            <a:r>
              <a:rPr lang="en-GB" b="1">
                <a:latin typeface="Arial"/>
                <a:ea typeface="Arial"/>
                <a:cs typeface="Arial"/>
                <a:sym typeface="Arial"/>
              </a:rPr>
              <a:t>Planning teaching sessions</a:t>
            </a:r>
            <a:endParaRPr b="1">
              <a:latin typeface="Arial"/>
              <a:ea typeface="Arial"/>
              <a:cs typeface="Arial"/>
              <a:sym typeface="Arial"/>
            </a:endParaRPr>
          </a:p>
        </p:txBody>
      </p:sp>
      <p:sp>
        <p:nvSpPr>
          <p:cNvPr id="212" name="Google Shape;212;p23"/>
          <p:cNvSpPr txBox="1"/>
          <p:nvPr/>
        </p:nvSpPr>
        <p:spPr>
          <a:xfrm>
            <a:off x="402568" y="1335562"/>
            <a:ext cx="7904700" cy="3817200"/>
          </a:xfrm>
          <a:prstGeom prst="rect">
            <a:avLst/>
          </a:prstGeom>
          <a:noFill/>
          <a:ln>
            <a:noFill/>
          </a:ln>
        </p:spPr>
        <p:txBody>
          <a:bodyPr spcFirstLastPara="1" wrap="square" lIns="91425" tIns="45700" rIns="91425" bIns="45700" anchor="t" anchorCtr="0">
            <a:spAutoFit/>
          </a:bodyPr>
          <a:lstStyle/>
          <a:p>
            <a:pPr marL="457200" marR="0" lvl="0" indent="-419100" algn="l" rtl="0">
              <a:lnSpc>
                <a:spcPct val="100000"/>
              </a:lnSpc>
              <a:spcBef>
                <a:spcPts val="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Sessions should be broken down into discrete activities, each ideally around 10-20 minutes long</a:t>
            </a:r>
            <a:endParaRPr sz="22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2200">
              <a:solidFill>
                <a:schemeClr val="dk1"/>
              </a:solidFill>
            </a:endParaRPr>
          </a:p>
          <a:p>
            <a:pPr marL="457200" marR="0" lvl="0" indent="-419100" algn="l" rtl="0">
              <a:lnSpc>
                <a:spcPct val="100000"/>
              </a:lnSpc>
              <a:spcBef>
                <a:spcPts val="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Schedule whole-class breaks (5-10 minutes per hour) in sessions over an hour</a:t>
            </a:r>
            <a:endParaRPr sz="22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2200">
              <a:solidFill>
                <a:schemeClr val="dk1"/>
              </a:solidFill>
            </a:endParaRPr>
          </a:p>
          <a:p>
            <a:pPr marL="457200" marR="0" lvl="0" indent="-419100" algn="l" rtl="0">
              <a:lnSpc>
                <a:spcPct val="100000"/>
              </a:lnSpc>
              <a:spcBef>
                <a:spcPts val="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Provide preparatory work to students 1 week in advance of the session</a:t>
            </a:r>
            <a:endParaRPr sz="22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2200">
              <a:solidFill>
                <a:schemeClr val="dk1"/>
              </a:solidFill>
            </a:endParaRPr>
          </a:p>
          <a:p>
            <a:pPr marL="457200" marR="0" lvl="0" indent="-419100" algn="l" rtl="0">
              <a:lnSpc>
                <a:spcPct val="100000"/>
              </a:lnSpc>
              <a:spcBef>
                <a:spcPts val="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Provide module reading lists to students before the start of teaching a module</a:t>
            </a:r>
            <a:endParaRPr sz="2200" b="0" i="0" u="none" strike="noStrike" cap="none">
              <a:solidFill>
                <a:schemeClr val="dk1"/>
              </a:solidFill>
              <a:latin typeface="Arial"/>
              <a:ea typeface="Arial"/>
              <a:cs typeface="Arial"/>
              <a:sym typeface="Arial"/>
            </a:endParaRPr>
          </a:p>
        </p:txBody>
      </p:sp>
      <p:pic>
        <p:nvPicPr>
          <p:cNvPr id="213" name="Google Shape;213;p23" descr="BSU + Transform-ED + Partner logos"/>
          <p:cNvPicPr preferRelativeResize="0"/>
          <p:nvPr/>
        </p:nvPicPr>
        <p:blipFill>
          <a:blip r:embed="rId3">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20" name="Google Shape;220;p24"/>
          <p:cNvSpPr txBox="1">
            <a:spLocks noGrp="1"/>
          </p:cNvSpPr>
          <p:nvPr>
            <p:ph type="title"/>
          </p:nvPr>
        </p:nvSpPr>
        <p:spPr>
          <a:xfrm>
            <a:off x="402568" y="6087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None/>
            </a:pPr>
            <a:r>
              <a:rPr lang="en-GB" b="1">
                <a:latin typeface="Arial"/>
                <a:ea typeface="Arial"/>
                <a:cs typeface="Arial"/>
                <a:sym typeface="Arial"/>
              </a:rPr>
              <a:t>Learning materials</a:t>
            </a:r>
            <a:endParaRPr b="1">
              <a:latin typeface="Arial"/>
              <a:ea typeface="Arial"/>
              <a:cs typeface="Arial"/>
              <a:sym typeface="Arial"/>
            </a:endParaRPr>
          </a:p>
        </p:txBody>
      </p:sp>
      <p:sp>
        <p:nvSpPr>
          <p:cNvPr id="221" name="Google Shape;221;p24"/>
          <p:cNvSpPr txBox="1"/>
          <p:nvPr/>
        </p:nvSpPr>
        <p:spPr>
          <a:xfrm>
            <a:off x="402568" y="924083"/>
            <a:ext cx="8392200" cy="44946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2200"/>
              <a:buFont typeface="Arial"/>
              <a:buChar char="•"/>
            </a:pPr>
            <a:r>
              <a:rPr lang="en-GB" sz="2200" b="0" i="0" u="none" strike="noStrike" cap="none" dirty="0">
                <a:solidFill>
                  <a:schemeClr val="dk1"/>
                </a:solidFill>
                <a:latin typeface="Arial"/>
                <a:ea typeface="Arial"/>
                <a:cs typeface="Arial"/>
                <a:sym typeface="Arial"/>
              </a:rPr>
              <a:t>Use a varied range of audio/visual resources to support better a range of learners</a:t>
            </a:r>
            <a:endParaRPr sz="22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2200" dirty="0">
              <a:solidFill>
                <a:schemeClr val="dk1"/>
              </a:solidFill>
            </a:endParaRPr>
          </a:p>
          <a:p>
            <a:pPr marL="457200" marR="0" lvl="0" indent="-444500" algn="l" rtl="0">
              <a:lnSpc>
                <a:spcPct val="100000"/>
              </a:lnSpc>
              <a:spcBef>
                <a:spcPts val="0"/>
              </a:spcBef>
              <a:spcAft>
                <a:spcPts val="0"/>
              </a:spcAft>
              <a:buClr>
                <a:schemeClr val="dk1"/>
              </a:buClr>
              <a:buSzPts val="2200"/>
              <a:buFont typeface="Arial"/>
              <a:buChar char="•"/>
            </a:pPr>
            <a:r>
              <a:rPr lang="en-GB" sz="2200" b="0" i="0" u="none" strike="noStrike" cap="none" dirty="0">
                <a:solidFill>
                  <a:schemeClr val="dk1"/>
                </a:solidFill>
                <a:latin typeface="Arial"/>
                <a:ea typeface="Arial"/>
                <a:cs typeface="Arial"/>
                <a:sym typeface="Arial"/>
              </a:rPr>
              <a:t>Ensure all documents (including PowerPoints) are provided in accessible format</a:t>
            </a:r>
            <a:endParaRPr sz="22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2200" dirty="0">
              <a:solidFill>
                <a:schemeClr val="dk1"/>
              </a:solidFill>
            </a:endParaRPr>
          </a:p>
          <a:p>
            <a:pPr marL="457200" marR="0" lvl="0" indent="-444500" algn="l" rtl="0">
              <a:lnSpc>
                <a:spcPct val="100000"/>
              </a:lnSpc>
              <a:spcBef>
                <a:spcPts val="0"/>
              </a:spcBef>
              <a:spcAft>
                <a:spcPts val="0"/>
              </a:spcAft>
              <a:buClr>
                <a:schemeClr val="dk1"/>
              </a:buClr>
              <a:buSzPts val="2200"/>
              <a:buFont typeface="Arial"/>
              <a:buChar char="•"/>
            </a:pPr>
            <a:r>
              <a:rPr lang="en-GB" sz="2200" b="0" i="0" u="none" strike="noStrike" cap="none" dirty="0">
                <a:solidFill>
                  <a:schemeClr val="dk1"/>
                </a:solidFill>
                <a:latin typeface="Arial"/>
                <a:ea typeface="Arial"/>
                <a:cs typeface="Arial"/>
                <a:sym typeface="Arial"/>
              </a:rPr>
              <a:t>Make the resources customisable by the student </a:t>
            </a:r>
            <a:endParaRPr sz="22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2200" dirty="0">
              <a:solidFill>
                <a:schemeClr val="dk1"/>
              </a:solidFill>
            </a:endParaRPr>
          </a:p>
          <a:p>
            <a:pPr marL="457200" marR="0" lvl="0" indent="-444500" algn="l" rtl="0">
              <a:lnSpc>
                <a:spcPct val="100000"/>
              </a:lnSpc>
              <a:spcBef>
                <a:spcPts val="0"/>
              </a:spcBef>
              <a:spcAft>
                <a:spcPts val="0"/>
              </a:spcAft>
              <a:buClr>
                <a:schemeClr val="dk1"/>
              </a:buClr>
              <a:buSzPts val="2200"/>
              <a:buFont typeface="Arial"/>
              <a:buChar char="•"/>
            </a:pPr>
            <a:r>
              <a:rPr lang="en-GB" sz="2200" b="0" i="0" u="none" strike="noStrike" cap="none" dirty="0">
                <a:solidFill>
                  <a:schemeClr val="dk1"/>
                </a:solidFill>
                <a:latin typeface="Arial"/>
                <a:ea typeface="Arial"/>
                <a:cs typeface="Arial"/>
                <a:sym typeface="Arial"/>
              </a:rPr>
              <a:t>Use meaningful file names</a:t>
            </a:r>
            <a:endParaRPr sz="22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2200" dirty="0">
              <a:solidFill>
                <a:schemeClr val="dk1"/>
              </a:solidFill>
            </a:endParaRPr>
          </a:p>
          <a:p>
            <a:pPr marL="457200" marR="0" lvl="0" indent="-444500" algn="l" rtl="0">
              <a:lnSpc>
                <a:spcPct val="100000"/>
              </a:lnSpc>
              <a:spcBef>
                <a:spcPts val="0"/>
              </a:spcBef>
              <a:spcAft>
                <a:spcPts val="0"/>
              </a:spcAft>
              <a:buClr>
                <a:schemeClr val="dk1"/>
              </a:buClr>
              <a:buSzPts val="2200"/>
              <a:buFont typeface="Arial"/>
              <a:buChar char="•"/>
            </a:pPr>
            <a:r>
              <a:rPr lang="en-GB" sz="2200" b="0" i="0" u="none" strike="noStrike" cap="none" dirty="0">
                <a:solidFill>
                  <a:schemeClr val="dk1"/>
                </a:solidFill>
                <a:latin typeface="Arial"/>
                <a:ea typeface="Arial"/>
                <a:cs typeface="Arial"/>
                <a:sym typeface="Arial"/>
              </a:rPr>
              <a:t>Use accessibility checkers</a:t>
            </a:r>
            <a:endParaRPr sz="2200" b="0" i="0" u="none" strike="noStrike" cap="none" dirty="0">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2200" dirty="0">
              <a:solidFill>
                <a:schemeClr val="dk1"/>
              </a:solidFill>
            </a:endParaRPr>
          </a:p>
          <a:p>
            <a:pPr marL="457200" marR="0" lvl="0" indent="-444500" algn="l" rtl="0">
              <a:lnSpc>
                <a:spcPct val="100000"/>
              </a:lnSpc>
              <a:spcBef>
                <a:spcPts val="0"/>
              </a:spcBef>
              <a:spcAft>
                <a:spcPts val="0"/>
              </a:spcAft>
              <a:buClr>
                <a:schemeClr val="dk1"/>
              </a:buClr>
              <a:buSzPts val="2200"/>
              <a:buFont typeface="Arial"/>
              <a:buChar char="•"/>
            </a:pPr>
            <a:r>
              <a:rPr lang="en-GB" sz="2200" b="0" i="0" u="none" strike="noStrike" cap="none" dirty="0">
                <a:solidFill>
                  <a:schemeClr val="dk1"/>
                </a:solidFill>
                <a:latin typeface="Arial"/>
                <a:ea typeface="Arial"/>
                <a:cs typeface="Arial"/>
                <a:sym typeface="Arial"/>
              </a:rPr>
              <a:t>Provide guidance on essential/prioritised reading</a:t>
            </a:r>
            <a:endParaRPr sz="2200" b="0" i="0" u="none" strike="noStrike" cap="none" dirty="0">
              <a:solidFill>
                <a:schemeClr val="dk1"/>
              </a:solidFill>
              <a:latin typeface="Arial"/>
              <a:ea typeface="Arial"/>
              <a:cs typeface="Arial"/>
              <a:sym typeface="Arial"/>
            </a:endParaRPr>
          </a:p>
        </p:txBody>
      </p:sp>
      <p:pic>
        <p:nvPicPr>
          <p:cNvPr id="222" name="Google Shape;222;p24" descr="BSU + Transform-ED + Partner logos"/>
          <p:cNvPicPr preferRelativeResize="0"/>
          <p:nvPr/>
        </p:nvPicPr>
        <p:blipFill>
          <a:blip r:embed="rId3">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26"/>
        <p:cNvGrpSpPr/>
        <p:nvPr/>
      </p:nvGrpSpPr>
      <p:grpSpPr>
        <a:xfrm>
          <a:off x="0" y="0"/>
          <a:ext cx="0" cy="0"/>
          <a:chOff x="0" y="0"/>
          <a:chExt cx="0" cy="0"/>
        </a:xfrm>
      </p:grpSpPr>
      <p:sp>
        <p:nvSpPr>
          <p:cNvPr id="229" name="Google Shape;229;p25"/>
          <p:cNvSpPr txBox="1">
            <a:spLocks noGrp="1"/>
          </p:cNvSpPr>
          <p:nvPr>
            <p:ph type="title"/>
          </p:nvPr>
        </p:nvSpPr>
        <p:spPr>
          <a:xfrm>
            <a:off x="457200" y="138102"/>
            <a:ext cx="8229600" cy="824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None/>
            </a:pPr>
            <a:r>
              <a:rPr lang="en-GB" b="1">
                <a:latin typeface="Arial"/>
                <a:ea typeface="Arial"/>
                <a:cs typeface="Arial"/>
                <a:sym typeface="Arial"/>
              </a:rPr>
              <a:t>Teaching</a:t>
            </a:r>
            <a:endParaRPr b="1">
              <a:latin typeface="Arial"/>
              <a:ea typeface="Arial"/>
              <a:cs typeface="Arial"/>
              <a:sym typeface="Arial"/>
            </a:endParaRPr>
          </a:p>
        </p:txBody>
      </p:sp>
      <p:sp>
        <p:nvSpPr>
          <p:cNvPr id="230" name="Google Shape;230;p25"/>
          <p:cNvSpPr txBox="1">
            <a:spLocks noGrp="1"/>
          </p:cNvSpPr>
          <p:nvPr>
            <p:ph type="body" idx="1"/>
          </p:nvPr>
        </p:nvSpPr>
        <p:spPr>
          <a:xfrm>
            <a:off x="457200" y="1064300"/>
            <a:ext cx="8229600" cy="4270200"/>
          </a:xfrm>
          <a:prstGeom prst="rect">
            <a:avLst/>
          </a:prstGeom>
          <a:noFill/>
          <a:ln>
            <a:noFill/>
          </a:ln>
        </p:spPr>
        <p:txBody>
          <a:bodyPr spcFirstLastPara="1" wrap="square" lIns="91425" tIns="45700" rIns="91425" bIns="45700" anchor="t" anchorCtr="0">
            <a:noAutofit/>
          </a:bodyPr>
          <a:lstStyle/>
          <a:p>
            <a:pPr marL="457200" lvl="0" indent="-370522" algn="l" rtl="0">
              <a:lnSpc>
                <a:spcPct val="80000"/>
              </a:lnSpc>
              <a:spcBef>
                <a:spcPts val="360"/>
              </a:spcBef>
              <a:spcAft>
                <a:spcPts val="0"/>
              </a:spcAft>
              <a:buSzPts val="2235"/>
              <a:buChar char="•"/>
            </a:pPr>
            <a:r>
              <a:rPr lang="en-GB" sz="2235">
                <a:latin typeface="Arial"/>
                <a:ea typeface="Arial"/>
                <a:cs typeface="Arial"/>
                <a:sym typeface="Arial"/>
              </a:rPr>
              <a:t>Provide advance notice of changes to timetables session or room</a:t>
            </a:r>
            <a:endParaRPr sz="2235">
              <a:latin typeface="Arial"/>
              <a:ea typeface="Arial"/>
              <a:cs typeface="Arial"/>
              <a:sym typeface="Arial"/>
            </a:endParaRPr>
          </a:p>
          <a:p>
            <a:pPr marL="457200" lvl="0" indent="0" algn="l" rtl="0">
              <a:lnSpc>
                <a:spcPct val="80000"/>
              </a:lnSpc>
              <a:spcBef>
                <a:spcPts val="360"/>
              </a:spcBef>
              <a:spcAft>
                <a:spcPts val="0"/>
              </a:spcAft>
              <a:buSzPts val="1018"/>
              <a:buNone/>
            </a:pPr>
            <a:endParaRPr sz="2235">
              <a:latin typeface="Arial"/>
              <a:ea typeface="Arial"/>
              <a:cs typeface="Arial"/>
              <a:sym typeface="Arial"/>
            </a:endParaRPr>
          </a:p>
          <a:p>
            <a:pPr marL="457200" lvl="0" indent="-370522" algn="l" rtl="0">
              <a:lnSpc>
                <a:spcPct val="80000"/>
              </a:lnSpc>
              <a:spcBef>
                <a:spcPts val="360"/>
              </a:spcBef>
              <a:spcAft>
                <a:spcPts val="0"/>
              </a:spcAft>
              <a:buSzPts val="2235"/>
              <a:buChar char="•"/>
            </a:pPr>
            <a:r>
              <a:rPr lang="en-GB" sz="2235">
                <a:latin typeface="Arial"/>
                <a:ea typeface="Arial"/>
                <a:cs typeface="Arial"/>
                <a:sym typeface="Arial"/>
              </a:rPr>
              <a:t>Allow students to choose seating position</a:t>
            </a:r>
            <a:endParaRPr sz="2235">
              <a:latin typeface="Arial"/>
              <a:ea typeface="Arial"/>
              <a:cs typeface="Arial"/>
              <a:sym typeface="Arial"/>
            </a:endParaRPr>
          </a:p>
          <a:p>
            <a:pPr marL="457200" lvl="0" indent="0" algn="l" rtl="0">
              <a:lnSpc>
                <a:spcPct val="80000"/>
              </a:lnSpc>
              <a:spcBef>
                <a:spcPts val="360"/>
              </a:spcBef>
              <a:spcAft>
                <a:spcPts val="0"/>
              </a:spcAft>
              <a:buSzPts val="1018"/>
              <a:buNone/>
            </a:pPr>
            <a:endParaRPr sz="2235">
              <a:latin typeface="Arial"/>
              <a:ea typeface="Arial"/>
              <a:cs typeface="Arial"/>
              <a:sym typeface="Arial"/>
            </a:endParaRPr>
          </a:p>
          <a:p>
            <a:pPr marL="457200" lvl="0" indent="-370522" algn="l" rtl="0">
              <a:lnSpc>
                <a:spcPct val="80000"/>
              </a:lnSpc>
              <a:spcBef>
                <a:spcPts val="360"/>
              </a:spcBef>
              <a:spcAft>
                <a:spcPts val="0"/>
              </a:spcAft>
              <a:buSzPts val="2235"/>
              <a:buChar char="•"/>
            </a:pPr>
            <a:r>
              <a:rPr lang="en-GB" sz="2235">
                <a:latin typeface="Arial"/>
                <a:ea typeface="Arial"/>
                <a:cs typeface="Arial"/>
                <a:sym typeface="Arial"/>
              </a:rPr>
              <a:t>Communicate in an accessible way</a:t>
            </a:r>
            <a:endParaRPr sz="2235">
              <a:latin typeface="Arial"/>
              <a:ea typeface="Arial"/>
              <a:cs typeface="Arial"/>
              <a:sym typeface="Arial"/>
            </a:endParaRPr>
          </a:p>
          <a:p>
            <a:pPr marL="457200" lvl="0" indent="0" algn="l" rtl="0">
              <a:lnSpc>
                <a:spcPct val="80000"/>
              </a:lnSpc>
              <a:spcBef>
                <a:spcPts val="360"/>
              </a:spcBef>
              <a:spcAft>
                <a:spcPts val="0"/>
              </a:spcAft>
              <a:buSzPts val="1018"/>
              <a:buNone/>
            </a:pPr>
            <a:endParaRPr sz="2235">
              <a:latin typeface="Arial"/>
              <a:ea typeface="Arial"/>
              <a:cs typeface="Arial"/>
              <a:sym typeface="Arial"/>
            </a:endParaRPr>
          </a:p>
          <a:p>
            <a:pPr marL="457200" lvl="0" indent="-370522" algn="l" rtl="0">
              <a:lnSpc>
                <a:spcPct val="80000"/>
              </a:lnSpc>
              <a:spcBef>
                <a:spcPts val="360"/>
              </a:spcBef>
              <a:spcAft>
                <a:spcPts val="0"/>
              </a:spcAft>
              <a:buSzPts val="2235"/>
              <a:buChar char="•"/>
            </a:pPr>
            <a:r>
              <a:rPr lang="en-GB" sz="2235">
                <a:latin typeface="Arial"/>
                <a:ea typeface="Arial"/>
                <a:cs typeface="Arial"/>
                <a:sym typeface="Arial"/>
              </a:rPr>
              <a:t>Provide clear instruction and allow time to respond to questions</a:t>
            </a:r>
            <a:endParaRPr sz="2235">
              <a:latin typeface="Arial"/>
              <a:ea typeface="Arial"/>
              <a:cs typeface="Arial"/>
              <a:sym typeface="Arial"/>
            </a:endParaRPr>
          </a:p>
          <a:p>
            <a:pPr marL="457200" lvl="0" indent="0" algn="l" rtl="0">
              <a:lnSpc>
                <a:spcPct val="80000"/>
              </a:lnSpc>
              <a:spcBef>
                <a:spcPts val="360"/>
              </a:spcBef>
              <a:spcAft>
                <a:spcPts val="0"/>
              </a:spcAft>
              <a:buSzPts val="1018"/>
              <a:buNone/>
            </a:pPr>
            <a:endParaRPr sz="2235">
              <a:latin typeface="Arial"/>
              <a:ea typeface="Arial"/>
              <a:cs typeface="Arial"/>
              <a:sym typeface="Arial"/>
            </a:endParaRPr>
          </a:p>
          <a:p>
            <a:pPr marL="457200" lvl="0" indent="-370522" algn="l" rtl="0">
              <a:lnSpc>
                <a:spcPct val="80000"/>
              </a:lnSpc>
              <a:spcBef>
                <a:spcPts val="360"/>
              </a:spcBef>
              <a:spcAft>
                <a:spcPts val="0"/>
              </a:spcAft>
              <a:buSzPts val="2235"/>
              <a:buChar char="•"/>
            </a:pPr>
            <a:r>
              <a:rPr lang="en-GB" sz="2235">
                <a:latin typeface="Arial"/>
                <a:ea typeface="Arial"/>
                <a:cs typeface="Arial"/>
                <a:sym typeface="Arial"/>
              </a:rPr>
              <a:t>Record all taught sessions </a:t>
            </a:r>
            <a:endParaRPr sz="2235">
              <a:latin typeface="Arial"/>
              <a:ea typeface="Arial"/>
              <a:cs typeface="Arial"/>
              <a:sym typeface="Arial"/>
            </a:endParaRPr>
          </a:p>
          <a:p>
            <a:pPr marL="457200" lvl="0" indent="0" algn="l" rtl="0">
              <a:lnSpc>
                <a:spcPct val="80000"/>
              </a:lnSpc>
              <a:spcBef>
                <a:spcPts val="360"/>
              </a:spcBef>
              <a:spcAft>
                <a:spcPts val="0"/>
              </a:spcAft>
              <a:buSzPts val="1018"/>
              <a:buNone/>
            </a:pPr>
            <a:endParaRPr sz="2235">
              <a:latin typeface="Arial"/>
              <a:ea typeface="Arial"/>
              <a:cs typeface="Arial"/>
              <a:sym typeface="Arial"/>
            </a:endParaRPr>
          </a:p>
          <a:p>
            <a:pPr marL="457200" lvl="0" indent="-370522" algn="l" rtl="0">
              <a:lnSpc>
                <a:spcPct val="80000"/>
              </a:lnSpc>
              <a:spcBef>
                <a:spcPts val="360"/>
              </a:spcBef>
              <a:spcAft>
                <a:spcPts val="0"/>
              </a:spcAft>
              <a:buSzPts val="2235"/>
              <a:buChar char="•"/>
            </a:pPr>
            <a:r>
              <a:rPr lang="en-GB" sz="2235">
                <a:latin typeface="Arial"/>
                <a:ea typeface="Arial"/>
                <a:cs typeface="Arial"/>
                <a:sym typeface="Arial"/>
              </a:rPr>
              <a:t>Check on students’ learning at regular intervals </a:t>
            </a:r>
            <a:endParaRPr sz="2235">
              <a:latin typeface="Arial"/>
              <a:ea typeface="Arial"/>
              <a:cs typeface="Arial"/>
              <a:sym typeface="Arial"/>
            </a:endParaRPr>
          </a:p>
        </p:txBody>
      </p:sp>
      <p:pic>
        <p:nvPicPr>
          <p:cNvPr id="231" name="Google Shape;231;p25" descr="BSU + Transform-ED + Partner logos"/>
          <p:cNvPicPr preferRelativeResize="0"/>
          <p:nvPr/>
        </p:nvPicPr>
        <p:blipFill>
          <a:blip r:embed="rId3">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35"/>
        <p:cNvGrpSpPr/>
        <p:nvPr/>
      </p:nvGrpSpPr>
      <p:grpSpPr>
        <a:xfrm>
          <a:off x="0" y="0"/>
          <a:ext cx="0" cy="0"/>
          <a:chOff x="0" y="0"/>
          <a:chExt cx="0" cy="0"/>
        </a:xfrm>
      </p:grpSpPr>
      <p:sp>
        <p:nvSpPr>
          <p:cNvPr id="238" name="Google Shape;238;p26"/>
          <p:cNvSpPr txBox="1">
            <a:spLocks noGrp="1"/>
          </p:cNvSpPr>
          <p:nvPr>
            <p:ph type="title"/>
          </p:nvPr>
        </p:nvSpPr>
        <p:spPr>
          <a:xfrm>
            <a:off x="402568" y="6087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None/>
            </a:pPr>
            <a:r>
              <a:rPr lang="en-GB" b="1">
                <a:latin typeface="Arial"/>
                <a:ea typeface="Arial"/>
                <a:cs typeface="Arial"/>
                <a:sym typeface="Arial"/>
              </a:rPr>
              <a:t>Assessment</a:t>
            </a:r>
            <a:endParaRPr b="1">
              <a:latin typeface="Arial"/>
              <a:ea typeface="Arial"/>
              <a:cs typeface="Arial"/>
              <a:sym typeface="Arial"/>
            </a:endParaRPr>
          </a:p>
        </p:txBody>
      </p:sp>
      <p:sp>
        <p:nvSpPr>
          <p:cNvPr id="239" name="Google Shape;239;p26"/>
          <p:cNvSpPr txBox="1">
            <a:spLocks noGrp="1"/>
          </p:cNvSpPr>
          <p:nvPr>
            <p:ph type="body" idx="1"/>
          </p:nvPr>
        </p:nvSpPr>
        <p:spPr>
          <a:xfrm>
            <a:off x="457200" y="1064302"/>
            <a:ext cx="8229600" cy="4122295"/>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360"/>
              </a:spcBef>
              <a:spcAft>
                <a:spcPts val="0"/>
              </a:spcAft>
              <a:buSzPts val="2200"/>
              <a:buChar char="•"/>
            </a:pPr>
            <a:r>
              <a:rPr lang="en-GB" sz="2200">
                <a:latin typeface="Arial"/>
                <a:ea typeface="Arial"/>
                <a:cs typeface="Arial"/>
                <a:sym typeface="Arial"/>
              </a:rPr>
              <a:t>Give clear advice to students on the assessments, including how to ask questions</a:t>
            </a:r>
            <a:endParaRPr sz="2200">
              <a:latin typeface="Arial"/>
              <a:ea typeface="Arial"/>
              <a:cs typeface="Arial"/>
              <a:sym typeface="Arial"/>
            </a:endParaRPr>
          </a:p>
          <a:p>
            <a:pPr marL="457200" lvl="0" indent="0" algn="l" rtl="0">
              <a:lnSpc>
                <a:spcPct val="100000"/>
              </a:lnSpc>
              <a:spcBef>
                <a:spcPts val="360"/>
              </a:spcBef>
              <a:spcAft>
                <a:spcPts val="0"/>
              </a:spcAft>
              <a:buNone/>
            </a:pPr>
            <a:endParaRPr sz="2200">
              <a:latin typeface="Arial"/>
              <a:ea typeface="Arial"/>
              <a:cs typeface="Arial"/>
              <a:sym typeface="Arial"/>
            </a:endParaRPr>
          </a:p>
          <a:p>
            <a:pPr marL="457200" lvl="0" indent="-368300" algn="l" rtl="0">
              <a:lnSpc>
                <a:spcPct val="100000"/>
              </a:lnSpc>
              <a:spcBef>
                <a:spcPts val="360"/>
              </a:spcBef>
              <a:spcAft>
                <a:spcPts val="0"/>
              </a:spcAft>
              <a:buSzPts val="2200"/>
              <a:buChar char="•"/>
            </a:pPr>
            <a:r>
              <a:rPr lang="en-GB" sz="2200">
                <a:latin typeface="Arial"/>
                <a:ea typeface="Arial"/>
                <a:cs typeface="Arial"/>
                <a:sym typeface="Arial"/>
              </a:rPr>
              <a:t>Prepare students for events and deadlines</a:t>
            </a:r>
            <a:endParaRPr sz="2200">
              <a:latin typeface="Arial"/>
              <a:ea typeface="Arial"/>
              <a:cs typeface="Arial"/>
              <a:sym typeface="Arial"/>
            </a:endParaRPr>
          </a:p>
          <a:p>
            <a:pPr marL="457200" lvl="0" indent="0" algn="l" rtl="0">
              <a:lnSpc>
                <a:spcPct val="100000"/>
              </a:lnSpc>
              <a:spcBef>
                <a:spcPts val="360"/>
              </a:spcBef>
              <a:spcAft>
                <a:spcPts val="0"/>
              </a:spcAft>
              <a:buNone/>
            </a:pPr>
            <a:endParaRPr sz="2200">
              <a:latin typeface="Arial"/>
              <a:ea typeface="Arial"/>
              <a:cs typeface="Arial"/>
              <a:sym typeface="Arial"/>
            </a:endParaRPr>
          </a:p>
          <a:p>
            <a:pPr marL="457200" lvl="0" indent="-368300" algn="l" rtl="0">
              <a:lnSpc>
                <a:spcPct val="100000"/>
              </a:lnSpc>
              <a:spcBef>
                <a:spcPts val="360"/>
              </a:spcBef>
              <a:spcAft>
                <a:spcPts val="0"/>
              </a:spcAft>
              <a:buSzPts val="2200"/>
              <a:buChar char="•"/>
            </a:pPr>
            <a:r>
              <a:rPr lang="en-GB" sz="2200">
                <a:latin typeface="Arial"/>
                <a:ea typeface="Arial"/>
                <a:cs typeface="Arial"/>
                <a:sym typeface="Arial"/>
              </a:rPr>
              <a:t>Provide alternative options for assessments where appropriate </a:t>
            </a:r>
            <a:endParaRPr sz="2200">
              <a:latin typeface="Arial"/>
              <a:ea typeface="Arial"/>
              <a:cs typeface="Arial"/>
              <a:sym typeface="Arial"/>
            </a:endParaRPr>
          </a:p>
          <a:p>
            <a:pPr marL="457200" lvl="0" indent="0" algn="l" rtl="0">
              <a:lnSpc>
                <a:spcPct val="100000"/>
              </a:lnSpc>
              <a:spcBef>
                <a:spcPts val="360"/>
              </a:spcBef>
              <a:spcAft>
                <a:spcPts val="0"/>
              </a:spcAft>
              <a:buNone/>
            </a:pPr>
            <a:endParaRPr sz="2200">
              <a:latin typeface="Arial"/>
              <a:ea typeface="Arial"/>
              <a:cs typeface="Arial"/>
              <a:sym typeface="Arial"/>
            </a:endParaRPr>
          </a:p>
          <a:p>
            <a:pPr marL="457200" lvl="0" indent="-368300" algn="l" rtl="0">
              <a:lnSpc>
                <a:spcPct val="100000"/>
              </a:lnSpc>
              <a:spcBef>
                <a:spcPts val="360"/>
              </a:spcBef>
              <a:spcAft>
                <a:spcPts val="0"/>
              </a:spcAft>
              <a:buSzPts val="2200"/>
              <a:buChar char="•"/>
            </a:pPr>
            <a:r>
              <a:rPr lang="en-GB" sz="2200">
                <a:latin typeface="Arial"/>
                <a:ea typeface="Arial"/>
                <a:cs typeface="Arial"/>
                <a:sym typeface="Arial"/>
              </a:rPr>
              <a:t>Approach extension requests with empathy and care</a:t>
            </a:r>
            <a:endParaRPr sz="2200"/>
          </a:p>
        </p:txBody>
      </p:sp>
      <p:pic>
        <p:nvPicPr>
          <p:cNvPr id="240" name="Google Shape;240;p26" descr="BSU + Transform-ED + Partner logos"/>
          <p:cNvPicPr preferRelativeResize="0"/>
          <p:nvPr/>
        </p:nvPicPr>
        <p:blipFill>
          <a:blip r:embed="rId3">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44"/>
        <p:cNvGrpSpPr/>
        <p:nvPr/>
      </p:nvGrpSpPr>
      <p:grpSpPr>
        <a:xfrm>
          <a:off x="0" y="0"/>
          <a:ext cx="0" cy="0"/>
          <a:chOff x="0" y="0"/>
          <a:chExt cx="0" cy="0"/>
        </a:xfrm>
      </p:grpSpPr>
      <p:pic>
        <p:nvPicPr>
          <p:cNvPr id="246" name="Google Shape;246;p2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sp>
        <p:nvSpPr>
          <p:cNvPr id="247" name="Google Shape;247;p27"/>
          <p:cNvSpPr txBox="1">
            <a:spLocks noGrp="1"/>
          </p:cNvSpPr>
          <p:nvPr>
            <p:ph type="title"/>
          </p:nvPr>
        </p:nvSpPr>
        <p:spPr>
          <a:xfrm>
            <a:off x="402568" y="6087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None/>
            </a:pPr>
            <a:r>
              <a:rPr lang="en-GB" b="1">
                <a:latin typeface="Arial"/>
                <a:ea typeface="Arial"/>
                <a:cs typeface="Arial"/>
                <a:sym typeface="Arial"/>
              </a:rPr>
              <a:t>Accessibility checkers</a:t>
            </a:r>
            <a:endParaRPr b="1">
              <a:latin typeface="Arial"/>
              <a:ea typeface="Arial"/>
              <a:cs typeface="Arial"/>
              <a:sym typeface="Arial"/>
            </a:endParaRPr>
          </a:p>
        </p:txBody>
      </p:sp>
      <p:pic>
        <p:nvPicPr>
          <p:cNvPr id="248" name="Google Shape;248;p27" descr="A screenshot of where to find the accessibility checker tool in PowerPoint"/>
          <p:cNvPicPr preferRelativeResize="0"/>
          <p:nvPr/>
        </p:nvPicPr>
        <p:blipFill rotWithShape="1">
          <a:blip r:embed="rId4">
            <a:alphaModFix/>
          </a:blip>
          <a:srcRect/>
          <a:stretch/>
        </p:blipFill>
        <p:spPr>
          <a:xfrm>
            <a:off x="402575" y="1085925"/>
            <a:ext cx="8110400" cy="4501674"/>
          </a:xfrm>
          <a:prstGeom prst="rect">
            <a:avLst/>
          </a:prstGeom>
          <a:noFill/>
          <a:ln>
            <a:noFill/>
          </a:ln>
        </p:spPr>
      </p:pic>
      <p:sp>
        <p:nvSpPr>
          <p:cNvPr id="249" name="Google Shape;249;p27" descr="Blue arrow poinitng to the word Accessibility in the top tab"/>
          <p:cNvSpPr/>
          <p:nvPr/>
        </p:nvSpPr>
        <p:spPr>
          <a:xfrm>
            <a:off x="5171605" y="1218036"/>
            <a:ext cx="867263" cy="397068"/>
          </a:xfrm>
          <a:prstGeom prst="left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50" name="Google Shape;250;p27"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5" name="Google Shape;25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Summary</a:t>
            </a:r>
            <a:endParaRPr/>
          </a:p>
        </p:txBody>
      </p:sp>
      <p:sp>
        <p:nvSpPr>
          <p:cNvPr id="258" name="Google Shape;258;p28"/>
          <p:cNvSpPr txBox="1"/>
          <p:nvPr/>
        </p:nvSpPr>
        <p:spPr>
          <a:xfrm>
            <a:off x="457200" y="1828800"/>
            <a:ext cx="8229600" cy="3688531"/>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00000"/>
              </a:lnSpc>
              <a:spcBef>
                <a:spcPts val="0"/>
              </a:spcBef>
              <a:spcAft>
                <a:spcPts val="0"/>
              </a:spcAft>
              <a:buClr>
                <a:srgbClr val="22314E"/>
              </a:buClr>
              <a:buSzPts val="2600"/>
              <a:buChar char="•"/>
            </a:pPr>
            <a:r>
              <a:rPr lang="en-GB" sz="2600" i="0" u="none" strike="noStrike" cap="none">
                <a:solidFill>
                  <a:schemeClr val="dk1"/>
                </a:solidFill>
              </a:rPr>
              <a:t>Equality, Diversity and Inclusivity the umbrella for empathy and care</a:t>
            </a:r>
            <a:endParaRPr sz="2600">
              <a:solidFill>
                <a:schemeClr val="dk1"/>
              </a:solidFill>
            </a:endParaRPr>
          </a:p>
          <a:p>
            <a:pPr marL="457200" marR="0" lvl="0" indent="0" algn="l" rtl="0">
              <a:lnSpc>
                <a:spcPct val="100000"/>
              </a:lnSpc>
              <a:spcBef>
                <a:spcPts val="0"/>
              </a:spcBef>
              <a:spcAft>
                <a:spcPts val="0"/>
              </a:spcAft>
              <a:buNone/>
            </a:pPr>
            <a:endParaRPr sz="2600">
              <a:solidFill>
                <a:schemeClr val="dk1"/>
              </a:solidFill>
            </a:endParaRPr>
          </a:p>
          <a:p>
            <a:pPr marL="457200" marR="0" lvl="0" indent="-431800" algn="l" rtl="0">
              <a:lnSpc>
                <a:spcPct val="100000"/>
              </a:lnSpc>
              <a:spcBef>
                <a:spcPts val="0"/>
              </a:spcBef>
              <a:spcAft>
                <a:spcPts val="0"/>
              </a:spcAft>
              <a:buClr>
                <a:srgbClr val="22314E"/>
              </a:buClr>
              <a:buSzPts val="2600"/>
              <a:buChar char="•"/>
            </a:pPr>
            <a:r>
              <a:rPr lang="en-GB" sz="2600" i="0" u="none" strike="noStrike" cap="none">
                <a:solidFill>
                  <a:schemeClr val="dk1"/>
                </a:solidFill>
              </a:rPr>
              <a:t>Accessibility as a key for activating </a:t>
            </a:r>
            <a:r>
              <a:rPr lang="en-GB" sz="2600">
                <a:solidFill>
                  <a:schemeClr val="dk1"/>
                </a:solidFill>
              </a:rPr>
              <a:t>i</a:t>
            </a:r>
            <a:r>
              <a:rPr lang="en-GB" sz="2600" i="0" u="none" strike="noStrike" cap="none">
                <a:solidFill>
                  <a:schemeClr val="dk1"/>
                </a:solidFill>
              </a:rPr>
              <a:t>nclusive learning</a:t>
            </a:r>
            <a:endParaRPr sz="2600">
              <a:solidFill>
                <a:schemeClr val="dk1"/>
              </a:solidFill>
            </a:endParaRPr>
          </a:p>
          <a:p>
            <a:pPr marL="457200" marR="0" lvl="0" indent="0" algn="l" rtl="0">
              <a:lnSpc>
                <a:spcPct val="100000"/>
              </a:lnSpc>
              <a:spcBef>
                <a:spcPts val="0"/>
              </a:spcBef>
              <a:spcAft>
                <a:spcPts val="0"/>
              </a:spcAft>
              <a:buNone/>
            </a:pPr>
            <a:endParaRPr sz="2600">
              <a:solidFill>
                <a:schemeClr val="dk1"/>
              </a:solidFill>
            </a:endParaRPr>
          </a:p>
          <a:p>
            <a:pPr marL="457200" marR="0" lvl="0" indent="-431800" algn="l" rtl="0">
              <a:lnSpc>
                <a:spcPct val="100000"/>
              </a:lnSpc>
              <a:spcBef>
                <a:spcPts val="0"/>
              </a:spcBef>
              <a:spcAft>
                <a:spcPts val="0"/>
              </a:spcAft>
              <a:buClr>
                <a:srgbClr val="22314E"/>
              </a:buClr>
              <a:buSzPts val="2600"/>
              <a:buChar char="•"/>
            </a:pPr>
            <a:r>
              <a:rPr lang="en-GB" sz="2600" i="0" u="none" strike="noStrike" cap="none">
                <a:solidFill>
                  <a:schemeClr val="dk1"/>
                </a:solidFill>
              </a:rPr>
              <a:t>EDI is related with Students</a:t>
            </a:r>
            <a:r>
              <a:rPr lang="en-GB" sz="2600">
                <a:solidFill>
                  <a:schemeClr val="dk1"/>
                </a:solidFill>
              </a:rPr>
              <a:t>’ w</a:t>
            </a:r>
            <a:r>
              <a:rPr lang="en-GB" sz="2600" i="0" u="none" strike="noStrike" cap="none">
                <a:solidFill>
                  <a:schemeClr val="dk1"/>
                </a:solidFill>
              </a:rPr>
              <a:t>ellbeing</a:t>
            </a:r>
            <a:endParaRPr sz="2600"/>
          </a:p>
        </p:txBody>
      </p:sp>
      <p:pic>
        <p:nvPicPr>
          <p:cNvPr id="259" name="Google Shape;259;p28" descr="BSU + Transform-ED + Partner logos&#10;"/>
          <p:cNvPicPr preferRelativeResize="0"/>
          <p:nvPr/>
        </p:nvPicPr>
        <p:blipFill rotWithShape="1">
          <a:blip r:embed="rId4">
            <a:alphaModFix/>
          </a:blip>
          <a:srcRect r="517"/>
          <a:stretch/>
        </p:blipFill>
        <p:spPr>
          <a:xfrm>
            <a:off x="0" y="5625620"/>
            <a:ext cx="9151200" cy="1245450"/>
          </a:xfrm>
          <a:prstGeom prst="rect">
            <a:avLst/>
          </a:prstGeom>
          <a:noFill/>
          <a:ln>
            <a:noFill/>
          </a:ln>
        </p:spPr>
      </p:pic>
      <p:sp>
        <p:nvSpPr>
          <p:cNvPr id="256" name="Google Shape;256;p28"/>
          <p:cNvSpPr/>
          <p:nvPr/>
        </p:nvSpPr>
        <p:spPr>
          <a:xfrm>
            <a:off x="8483425" y="6444862"/>
            <a:ext cx="406750"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18</a:t>
            </a:fld>
            <a:endParaRPr sz="1200" b="0" i="0" u="none" strike="noStrike" cap="none" dirty="0">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63"/>
        <p:cNvGrpSpPr/>
        <p:nvPr/>
      </p:nvGrpSpPr>
      <p:grpSpPr>
        <a:xfrm>
          <a:off x="0" y="0"/>
          <a:ext cx="0" cy="0"/>
          <a:chOff x="0" y="0"/>
          <a:chExt cx="0" cy="0"/>
        </a:xfrm>
      </p:grpSpPr>
      <p:sp>
        <p:nvSpPr>
          <p:cNvPr id="264" name="Google Shape;26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Just One Thing</a:t>
            </a:r>
            <a:endParaRPr/>
          </a:p>
        </p:txBody>
      </p:sp>
      <p:sp>
        <p:nvSpPr>
          <p:cNvPr id="265" name="Google Shape;265;p29"/>
          <p:cNvSpPr txBox="1">
            <a:spLocks noGrp="1"/>
          </p:cNvSpPr>
          <p:nvPr>
            <p:ph type="body" idx="1"/>
          </p:nvPr>
        </p:nvSpPr>
        <p:spPr>
          <a:xfrm>
            <a:off x="457200" y="1600201"/>
            <a:ext cx="7956522" cy="3151682"/>
          </a:xfrm>
          <a:prstGeom prst="rect">
            <a:avLst/>
          </a:prstGeom>
          <a:noFill/>
          <a:ln>
            <a:noFill/>
          </a:ln>
        </p:spPr>
        <p:txBody>
          <a:bodyPr spcFirstLastPara="1" wrap="square" lIns="91425" tIns="45700" rIns="91425" bIns="45700" anchor="t" anchorCtr="0">
            <a:normAutofit/>
          </a:bodyPr>
          <a:lstStyle/>
          <a:p>
            <a:pPr marL="457200" lvl="0" indent="-325755" algn="l" rtl="0">
              <a:lnSpc>
                <a:spcPct val="100000"/>
              </a:lnSpc>
              <a:spcBef>
                <a:spcPts val="360"/>
              </a:spcBef>
              <a:spcAft>
                <a:spcPts val="0"/>
              </a:spcAft>
              <a:buClr>
                <a:schemeClr val="dk1"/>
              </a:buClr>
              <a:buSzPct val="56250"/>
              <a:buChar char="•"/>
            </a:pPr>
            <a:r>
              <a:rPr lang="en-GB" sz="2400" dirty="0">
                <a:latin typeface="Arial"/>
                <a:ea typeface="Arial"/>
                <a:cs typeface="Arial"/>
                <a:sym typeface="Arial"/>
              </a:rPr>
              <a:t>Enable the Accessibility Checker in PowerPoint and explore it</a:t>
            </a:r>
            <a:endParaRPr sz="2400" dirty="0">
              <a:latin typeface="Arial"/>
              <a:ea typeface="Arial"/>
              <a:cs typeface="Arial"/>
              <a:sym typeface="Arial"/>
            </a:endParaRPr>
          </a:p>
          <a:p>
            <a:pPr marL="457200" lvl="0" indent="0" algn="l" rtl="0">
              <a:lnSpc>
                <a:spcPct val="100000"/>
              </a:lnSpc>
              <a:spcBef>
                <a:spcPts val="360"/>
              </a:spcBef>
              <a:spcAft>
                <a:spcPts val="0"/>
              </a:spcAft>
              <a:buNone/>
            </a:pPr>
            <a:endParaRPr sz="2400" dirty="0">
              <a:latin typeface="Arial"/>
              <a:ea typeface="Arial"/>
              <a:cs typeface="Arial"/>
              <a:sym typeface="Arial"/>
            </a:endParaRPr>
          </a:p>
          <a:p>
            <a:pPr marL="457200" lvl="0" indent="-325755" algn="l" rtl="0">
              <a:lnSpc>
                <a:spcPct val="100000"/>
              </a:lnSpc>
              <a:spcBef>
                <a:spcPts val="360"/>
              </a:spcBef>
              <a:spcAft>
                <a:spcPts val="0"/>
              </a:spcAft>
              <a:buClr>
                <a:schemeClr val="dk1"/>
              </a:buClr>
              <a:buSzPct val="56250"/>
              <a:buChar char="•"/>
            </a:pPr>
            <a:r>
              <a:rPr lang="en-GB" sz="2400" dirty="0">
                <a:latin typeface="Arial"/>
                <a:ea typeface="Arial"/>
                <a:cs typeface="Arial"/>
                <a:sym typeface="Arial"/>
              </a:rPr>
              <a:t>Have a look to </a:t>
            </a:r>
            <a:r>
              <a:rPr lang="en-GB" sz="2400" u="sng" dirty="0">
                <a:solidFill>
                  <a:schemeClr val="hlink"/>
                </a:solidFill>
                <a:latin typeface="Arial"/>
                <a:ea typeface="Arial"/>
                <a:cs typeface="Arial"/>
                <a:sym typeface="Arial"/>
                <a:hlinkClick r:id="rId4"/>
              </a:rPr>
              <a:t>https://www.bathspa.ac.uk/media/bathspaacuk/projects/teaching-expertise-guide/Designing-accessible-assessments-v.2024-08-v2.docx</a:t>
            </a:r>
            <a:endParaRPr sz="2400" dirty="0">
              <a:latin typeface="Arial"/>
              <a:ea typeface="Arial"/>
              <a:cs typeface="Arial"/>
              <a:sym typeface="Arial"/>
            </a:endParaRPr>
          </a:p>
          <a:p>
            <a:pPr marL="131445" lvl="0" indent="0" algn="l" rtl="0">
              <a:lnSpc>
                <a:spcPct val="100000"/>
              </a:lnSpc>
              <a:spcBef>
                <a:spcPts val="360"/>
              </a:spcBef>
              <a:spcAft>
                <a:spcPts val="0"/>
              </a:spcAft>
              <a:buClr>
                <a:schemeClr val="dk1"/>
              </a:buClr>
              <a:buSzPct val="56250"/>
              <a:buNone/>
            </a:pPr>
            <a:endParaRPr dirty="0">
              <a:latin typeface="Arial"/>
              <a:ea typeface="Arial"/>
              <a:cs typeface="Arial"/>
              <a:sym typeface="Arial"/>
            </a:endParaRPr>
          </a:p>
        </p:txBody>
      </p:sp>
      <p:pic>
        <p:nvPicPr>
          <p:cNvPr id="268" name="Google Shape;268;p29">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702697" y="51793"/>
            <a:ext cx="914400" cy="914400"/>
          </a:xfrm>
          <a:prstGeom prst="rect">
            <a:avLst/>
          </a:prstGeom>
          <a:noFill/>
          <a:ln>
            <a:noFill/>
          </a:ln>
        </p:spPr>
      </p:pic>
      <p:pic>
        <p:nvPicPr>
          <p:cNvPr id="269" name="Google Shape;269;p29" descr="BSU + Transform-ED + Partner logos&#10;"/>
          <p:cNvPicPr preferRelativeResize="0"/>
          <p:nvPr/>
        </p:nvPicPr>
        <p:blipFill rotWithShape="1">
          <a:blip r:embed="rId6">
            <a:alphaModFix/>
          </a:blip>
          <a:srcRect r="517"/>
          <a:stretch/>
        </p:blipFill>
        <p:spPr>
          <a:xfrm>
            <a:off x="-7200" y="5597802"/>
            <a:ext cx="9151200" cy="1245450"/>
          </a:xfrm>
          <a:prstGeom prst="rect">
            <a:avLst/>
          </a:prstGeom>
          <a:noFill/>
          <a:ln>
            <a:noFill/>
          </a:ln>
        </p:spPr>
      </p:pic>
      <p:sp>
        <p:nvSpPr>
          <p:cNvPr id="266" name="Google Shape;266;p29"/>
          <p:cNvSpPr/>
          <p:nvPr/>
        </p:nvSpPr>
        <p:spPr>
          <a:xfrm>
            <a:off x="8413722" y="6400435"/>
            <a:ext cx="406750"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19</a:t>
            </a:fld>
            <a:endParaRPr sz="1200" b="0" i="0" u="none" strike="noStrike" cap="none" dirty="0">
              <a:solidFill>
                <a:srgbClr val="2F395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457200" y="404664"/>
            <a:ext cx="8229600" cy="24372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Learning outcomes</a:t>
            </a:r>
            <a:endParaRPr/>
          </a:p>
        </p:txBody>
      </p:sp>
      <p:sp>
        <p:nvSpPr>
          <p:cNvPr id="90" name="Google Shape;90;p12"/>
          <p:cNvSpPr txBox="1">
            <a:spLocks noGrp="1"/>
          </p:cNvSpPr>
          <p:nvPr>
            <p:ph type="body" idx="1"/>
          </p:nvPr>
        </p:nvSpPr>
        <p:spPr>
          <a:xfrm>
            <a:off x="457200" y="1476782"/>
            <a:ext cx="8362624" cy="4054587"/>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360"/>
              </a:spcBef>
              <a:spcAft>
                <a:spcPts val="0"/>
              </a:spcAft>
              <a:buSzPts val="2200"/>
              <a:buFont typeface="Arial"/>
              <a:buAutoNum type="arabicPeriod"/>
            </a:pPr>
            <a:r>
              <a:rPr lang="en-GB" sz="2200">
                <a:solidFill>
                  <a:srgbClr val="000000"/>
                </a:solidFill>
                <a:latin typeface="Arial"/>
                <a:ea typeface="Arial"/>
                <a:cs typeface="Arial"/>
                <a:sym typeface="Arial"/>
              </a:rPr>
              <a:t>R</a:t>
            </a:r>
            <a:r>
              <a:rPr lang="en-GB" sz="2200" b="0" i="0" u="none" strike="noStrike">
                <a:solidFill>
                  <a:srgbClr val="000000"/>
                </a:solidFill>
                <a:latin typeface="Arial"/>
                <a:ea typeface="Arial"/>
                <a:cs typeface="Arial"/>
                <a:sym typeface="Arial"/>
              </a:rPr>
              <a:t>eview the core value of </a:t>
            </a:r>
            <a:r>
              <a:rPr lang="en-GB" sz="2200">
                <a:latin typeface="Arial"/>
                <a:ea typeface="Arial"/>
                <a:cs typeface="Arial"/>
                <a:sym typeface="Arial"/>
              </a:rPr>
              <a:t>Equality, Diversity and Inclusivity</a:t>
            </a:r>
            <a:r>
              <a:rPr lang="en-GB" sz="2200" b="0" i="0" u="none" strike="noStrike">
                <a:solidFill>
                  <a:srgbClr val="000000"/>
                </a:solidFill>
                <a:latin typeface="Arial"/>
                <a:ea typeface="Arial"/>
                <a:cs typeface="Arial"/>
                <a:sym typeface="Arial"/>
              </a:rPr>
              <a:t> (EDI) at BSU and how this is evidenced at the Education Partner (EP)</a:t>
            </a:r>
            <a:endParaRPr sz="2200"/>
          </a:p>
          <a:p>
            <a:pPr marL="628650" lvl="0" indent="-400050" algn="l" rtl="0">
              <a:lnSpc>
                <a:spcPct val="100000"/>
              </a:lnSpc>
              <a:spcBef>
                <a:spcPts val="360"/>
              </a:spcBef>
              <a:spcAft>
                <a:spcPts val="0"/>
              </a:spcAft>
              <a:buSzPts val="1800"/>
              <a:buFont typeface="Arial"/>
              <a:buNone/>
            </a:pPr>
            <a:endParaRPr sz="2200" b="0" i="0" u="none" strike="noStrike">
              <a:solidFill>
                <a:srgbClr val="000000"/>
              </a:solidFill>
              <a:latin typeface="Arial"/>
              <a:ea typeface="Arial"/>
              <a:cs typeface="Arial"/>
              <a:sym typeface="Arial"/>
            </a:endParaRPr>
          </a:p>
          <a:p>
            <a:pPr marL="457200" lvl="0" indent="-368300" algn="l" rtl="0">
              <a:lnSpc>
                <a:spcPct val="100000"/>
              </a:lnSpc>
              <a:spcBef>
                <a:spcPts val="360"/>
              </a:spcBef>
              <a:spcAft>
                <a:spcPts val="0"/>
              </a:spcAft>
              <a:buSzPts val="2200"/>
              <a:buFont typeface="Arial"/>
              <a:buAutoNum type="arabicPeriod"/>
            </a:pPr>
            <a:r>
              <a:rPr lang="en-GB" sz="2200">
                <a:solidFill>
                  <a:srgbClr val="000000"/>
                </a:solidFill>
                <a:latin typeface="Arial"/>
                <a:ea typeface="Arial"/>
                <a:cs typeface="Arial"/>
                <a:sym typeface="Arial"/>
              </a:rPr>
              <a:t>E</a:t>
            </a:r>
            <a:r>
              <a:rPr lang="en-GB" sz="2200" b="0" i="0" u="none" strike="noStrike">
                <a:solidFill>
                  <a:srgbClr val="000000"/>
                </a:solidFill>
                <a:latin typeface="Arial"/>
                <a:ea typeface="Arial"/>
                <a:cs typeface="Arial"/>
                <a:sym typeface="Arial"/>
              </a:rPr>
              <a:t>xplore some tools and recommendations for planning learning and teaching sessions</a:t>
            </a:r>
            <a:endParaRPr sz="2200"/>
          </a:p>
          <a:p>
            <a:pPr marL="628650" lvl="0" indent="-400050" algn="l" rtl="0">
              <a:lnSpc>
                <a:spcPct val="100000"/>
              </a:lnSpc>
              <a:spcBef>
                <a:spcPts val="360"/>
              </a:spcBef>
              <a:spcAft>
                <a:spcPts val="0"/>
              </a:spcAft>
              <a:buSzPts val="1800"/>
              <a:buFont typeface="Arial"/>
              <a:buNone/>
            </a:pPr>
            <a:endParaRPr sz="2200" b="0" i="0" u="none" strike="noStrike">
              <a:solidFill>
                <a:srgbClr val="000000"/>
              </a:solidFill>
              <a:latin typeface="Arial"/>
              <a:ea typeface="Arial"/>
              <a:cs typeface="Arial"/>
              <a:sym typeface="Arial"/>
            </a:endParaRPr>
          </a:p>
          <a:p>
            <a:pPr marL="457200" lvl="0" indent="-368300" algn="l" rtl="0">
              <a:lnSpc>
                <a:spcPct val="100000"/>
              </a:lnSpc>
              <a:spcBef>
                <a:spcPts val="360"/>
              </a:spcBef>
              <a:spcAft>
                <a:spcPts val="0"/>
              </a:spcAft>
              <a:buSzPts val="2200"/>
              <a:buFont typeface="Arial"/>
              <a:buAutoNum type="arabicPeriod"/>
            </a:pPr>
            <a:r>
              <a:rPr lang="en-GB" sz="2200">
                <a:solidFill>
                  <a:srgbClr val="000000"/>
                </a:solidFill>
                <a:latin typeface="Arial"/>
                <a:ea typeface="Arial"/>
                <a:cs typeface="Arial"/>
                <a:sym typeface="Arial"/>
              </a:rPr>
              <a:t>A</a:t>
            </a:r>
            <a:r>
              <a:rPr lang="en-GB" sz="2200" b="0" i="0" u="none" strike="noStrike">
                <a:solidFill>
                  <a:srgbClr val="000000"/>
                </a:solidFill>
                <a:latin typeface="Arial"/>
                <a:ea typeface="Arial"/>
                <a:cs typeface="Arial"/>
                <a:sym typeface="Arial"/>
              </a:rPr>
              <a:t>ssess tools for EP students’ engagement through accessible tools</a:t>
            </a:r>
            <a:endParaRPr sz="2200"/>
          </a:p>
          <a:p>
            <a:pPr marL="0" lvl="0" indent="0" algn="l" rtl="0">
              <a:lnSpc>
                <a:spcPct val="115000"/>
              </a:lnSpc>
              <a:spcBef>
                <a:spcPts val="360"/>
              </a:spcBef>
              <a:spcAft>
                <a:spcPts val="0"/>
              </a:spcAft>
              <a:buSzPts val="1800"/>
              <a:buNone/>
            </a:pPr>
            <a:endParaRPr sz="4400"/>
          </a:p>
        </p:txBody>
      </p:sp>
      <p:pic>
        <p:nvPicPr>
          <p:cNvPr id="92" name="Google Shape;92;p12"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74" name="Google Shape;27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dirty="0">
                <a:latin typeface="Arial"/>
                <a:ea typeface="Arial"/>
                <a:cs typeface="Arial"/>
                <a:sym typeface="Arial"/>
              </a:rPr>
              <a:t>Resources</a:t>
            </a:r>
            <a:endParaRPr b="1" dirty="0">
              <a:latin typeface="Arial"/>
              <a:ea typeface="Arial"/>
              <a:cs typeface="Arial"/>
              <a:sym typeface="Arial"/>
            </a:endParaRPr>
          </a:p>
        </p:txBody>
      </p:sp>
      <p:sp>
        <p:nvSpPr>
          <p:cNvPr id="275" name="Google Shape;275;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457200" lvl="0" indent="-293370" algn="l" rtl="0">
              <a:lnSpc>
                <a:spcPct val="100000"/>
              </a:lnSpc>
              <a:spcBef>
                <a:spcPts val="360"/>
              </a:spcBef>
              <a:spcAft>
                <a:spcPts val="0"/>
              </a:spcAft>
              <a:buClr>
                <a:schemeClr val="dk1"/>
              </a:buClr>
              <a:buSzPct val="46153"/>
              <a:buChar char="•"/>
            </a:pPr>
            <a:r>
              <a:rPr lang="en-GB" sz="2600">
                <a:latin typeface="Arial"/>
                <a:ea typeface="Arial"/>
                <a:cs typeface="Arial"/>
                <a:sym typeface="Arial"/>
              </a:rPr>
              <a:t>The </a:t>
            </a:r>
            <a:r>
              <a:rPr lang="en-GB" sz="2600" u="sng">
                <a:solidFill>
                  <a:schemeClr val="hlink"/>
                </a:solidFill>
                <a:latin typeface="Arial"/>
                <a:ea typeface="Arial"/>
                <a:cs typeface="Arial"/>
                <a:sym typeface="Arial"/>
                <a:hlinkClick r:id="rId4"/>
              </a:rPr>
              <a:t>ultimate guide </a:t>
            </a:r>
            <a:r>
              <a:rPr lang="en-GB" sz="2600">
                <a:latin typeface="Arial"/>
                <a:ea typeface="Arial"/>
                <a:cs typeface="Arial"/>
                <a:sym typeface="Arial"/>
              </a:rPr>
              <a:t>from BSU for Accessible Teaching and Learning </a:t>
            </a:r>
            <a:endParaRPr sz="2600">
              <a:latin typeface="Arial"/>
              <a:ea typeface="Arial"/>
              <a:cs typeface="Arial"/>
              <a:sym typeface="Arial"/>
            </a:endParaRPr>
          </a:p>
          <a:p>
            <a:pPr marL="457200" lvl="0" indent="0" algn="l" rtl="0">
              <a:lnSpc>
                <a:spcPct val="100000"/>
              </a:lnSpc>
              <a:spcBef>
                <a:spcPts val="360"/>
              </a:spcBef>
              <a:spcAft>
                <a:spcPts val="0"/>
              </a:spcAft>
              <a:buNone/>
            </a:pPr>
            <a:endParaRPr sz="2600">
              <a:latin typeface="Arial"/>
              <a:ea typeface="Arial"/>
              <a:cs typeface="Arial"/>
              <a:sym typeface="Arial"/>
            </a:endParaRPr>
          </a:p>
          <a:p>
            <a:pPr marL="457200" lvl="0" indent="-293370" algn="l" rtl="0">
              <a:lnSpc>
                <a:spcPct val="100000"/>
              </a:lnSpc>
              <a:spcBef>
                <a:spcPts val="360"/>
              </a:spcBef>
              <a:spcAft>
                <a:spcPts val="0"/>
              </a:spcAft>
              <a:buClr>
                <a:schemeClr val="dk1"/>
              </a:buClr>
              <a:buSzPct val="46153"/>
              <a:buChar char="•"/>
            </a:pPr>
            <a:r>
              <a:rPr lang="en-GB" sz="2600">
                <a:latin typeface="Arial"/>
                <a:ea typeface="Arial"/>
                <a:cs typeface="Arial"/>
                <a:sym typeface="Arial"/>
              </a:rPr>
              <a:t>JISC guide to Accessibility: </a:t>
            </a:r>
            <a:r>
              <a:rPr lang="en-GB" sz="2600" u="sng">
                <a:solidFill>
                  <a:schemeClr val="hlink"/>
                </a:solidFill>
                <a:latin typeface="Arial"/>
                <a:ea typeface="Arial"/>
                <a:cs typeface="Arial"/>
                <a:sym typeface="Arial"/>
                <a:hlinkClick r:id="rId5"/>
              </a:rPr>
              <a:t>What you need to know</a:t>
            </a:r>
            <a:endParaRPr sz="2600">
              <a:latin typeface="Arial"/>
              <a:ea typeface="Arial"/>
              <a:cs typeface="Arial"/>
              <a:sym typeface="Arial"/>
            </a:endParaRPr>
          </a:p>
          <a:p>
            <a:pPr marL="457200" lvl="0" indent="0" algn="l" rtl="0">
              <a:lnSpc>
                <a:spcPct val="100000"/>
              </a:lnSpc>
              <a:spcBef>
                <a:spcPts val="360"/>
              </a:spcBef>
              <a:spcAft>
                <a:spcPts val="0"/>
              </a:spcAft>
              <a:buNone/>
            </a:pPr>
            <a:endParaRPr sz="2600">
              <a:latin typeface="Arial"/>
              <a:ea typeface="Arial"/>
              <a:cs typeface="Arial"/>
              <a:sym typeface="Arial"/>
            </a:endParaRPr>
          </a:p>
          <a:p>
            <a:pPr marL="457200" lvl="0" indent="-293370" algn="l" rtl="0">
              <a:lnSpc>
                <a:spcPct val="100000"/>
              </a:lnSpc>
              <a:spcBef>
                <a:spcPts val="360"/>
              </a:spcBef>
              <a:spcAft>
                <a:spcPts val="0"/>
              </a:spcAft>
              <a:buClr>
                <a:schemeClr val="dk1"/>
              </a:buClr>
              <a:buSzPct val="46153"/>
              <a:buChar char="•"/>
            </a:pPr>
            <a:r>
              <a:rPr lang="en-GB" sz="2600" u="sng">
                <a:solidFill>
                  <a:schemeClr val="hlink"/>
                </a:solidFill>
                <a:latin typeface="Arial"/>
                <a:ea typeface="Arial"/>
                <a:cs typeface="Arial"/>
                <a:sym typeface="Arial"/>
                <a:hlinkClick r:id="rId6"/>
              </a:rPr>
              <a:t>Advance HE </a:t>
            </a:r>
            <a:r>
              <a:rPr lang="en-GB" sz="2600">
                <a:latin typeface="Arial"/>
                <a:ea typeface="Arial"/>
                <a:cs typeface="Arial"/>
                <a:sym typeface="Arial"/>
              </a:rPr>
              <a:t>guide to EDI </a:t>
            </a:r>
            <a:endParaRPr sz="2600">
              <a:latin typeface="Arial"/>
              <a:ea typeface="Arial"/>
              <a:cs typeface="Arial"/>
              <a:sym typeface="Arial"/>
            </a:endParaRPr>
          </a:p>
          <a:p>
            <a:pPr marL="457200" lvl="0" indent="0" algn="l" rtl="0">
              <a:lnSpc>
                <a:spcPct val="100000"/>
              </a:lnSpc>
              <a:spcBef>
                <a:spcPts val="360"/>
              </a:spcBef>
              <a:spcAft>
                <a:spcPts val="0"/>
              </a:spcAft>
              <a:buNone/>
            </a:pPr>
            <a:endParaRPr sz="2600">
              <a:latin typeface="Arial"/>
              <a:ea typeface="Arial"/>
              <a:cs typeface="Arial"/>
              <a:sym typeface="Arial"/>
            </a:endParaRPr>
          </a:p>
          <a:p>
            <a:pPr marL="457200" lvl="0" indent="-293370" algn="l" rtl="0">
              <a:lnSpc>
                <a:spcPct val="100000"/>
              </a:lnSpc>
              <a:spcBef>
                <a:spcPts val="360"/>
              </a:spcBef>
              <a:spcAft>
                <a:spcPts val="0"/>
              </a:spcAft>
              <a:buClr>
                <a:schemeClr val="dk1"/>
              </a:buClr>
              <a:buSzPct val="46153"/>
              <a:buChar char="•"/>
            </a:pPr>
            <a:r>
              <a:rPr lang="en-GB" sz="2600" u="sng">
                <a:solidFill>
                  <a:schemeClr val="hlink"/>
                </a:solidFill>
                <a:latin typeface="Arial"/>
                <a:ea typeface="Arial"/>
                <a:cs typeface="Arial"/>
                <a:sym typeface="Arial"/>
                <a:hlinkClick r:id="rId7"/>
              </a:rPr>
              <a:t>Student Well-being </a:t>
            </a:r>
            <a:r>
              <a:rPr lang="en-GB" sz="2600">
                <a:latin typeface="Arial"/>
                <a:ea typeface="Arial"/>
                <a:cs typeface="Arial"/>
                <a:sym typeface="Arial"/>
              </a:rPr>
              <a:t>at BSU</a:t>
            </a:r>
            <a:endParaRPr sz="2600">
              <a:latin typeface="Arial"/>
              <a:ea typeface="Arial"/>
              <a:cs typeface="Arial"/>
              <a:sym typeface="Arial"/>
            </a:endParaRPr>
          </a:p>
          <a:p>
            <a:pPr marL="0" lvl="0" indent="0" algn="l" rtl="0">
              <a:lnSpc>
                <a:spcPct val="100000"/>
              </a:lnSpc>
              <a:spcBef>
                <a:spcPts val="360"/>
              </a:spcBef>
              <a:spcAft>
                <a:spcPts val="0"/>
              </a:spcAft>
              <a:buNone/>
            </a:pPr>
            <a:endParaRPr sz="2600">
              <a:latin typeface="Arial"/>
              <a:ea typeface="Arial"/>
              <a:cs typeface="Arial"/>
              <a:sym typeface="Arial"/>
            </a:endParaRPr>
          </a:p>
          <a:p>
            <a:pPr marL="0" lvl="0" indent="0" algn="l" rtl="0">
              <a:lnSpc>
                <a:spcPct val="100000"/>
              </a:lnSpc>
              <a:spcBef>
                <a:spcPts val="360"/>
              </a:spcBef>
              <a:spcAft>
                <a:spcPts val="0"/>
              </a:spcAft>
              <a:buNone/>
            </a:pPr>
            <a:endParaRPr sz="2600">
              <a:latin typeface="Arial"/>
              <a:ea typeface="Arial"/>
              <a:cs typeface="Arial"/>
              <a:sym typeface="Arial"/>
            </a:endParaRPr>
          </a:p>
          <a:p>
            <a:pPr marL="0" lvl="0" indent="0" algn="l" rtl="0">
              <a:lnSpc>
                <a:spcPct val="100000"/>
              </a:lnSpc>
              <a:spcBef>
                <a:spcPts val="360"/>
              </a:spcBef>
              <a:spcAft>
                <a:spcPts val="0"/>
              </a:spcAft>
              <a:buNone/>
            </a:pPr>
            <a:endParaRPr sz="2600">
              <a:latin typeface="Arial"/>
              <a:ea typeface="Arial"/>
              <a:cs typeface="Arial"/>
              <a:sym typeface="Arial"/>
            </a:endParaRPr>
          </a:p>
          <a:p>
            <a:pPr marL="457200" lvl="0" indent="-228600" algn="l" rtl="0">
              <a:lnSpc>
                <a:spcPct val="100000"/>
              </a:lnSpc>
              <a:spcBef>
                <a:spcPts val="360"/>
              </a:spcBef>
              <a:spcAft>
                <a:spcPts val="0"/>
              </a:spcAft>
              <a:buClr>
                <a:schemeClr val="dk1"/>
              </a:buClr>
              <a:buSzPct val="56250"/>
              <a:buNone/>
            </a:pPr>
            <a:endParaRPr/>
          </a:p>
          <a:p>
            <a:pPr marL="457200" lvl="0" indent="-228600" algn="l" rtl="0">
              <a:lnSpc>
                <a:spcPct val="100000"/>
              </a:lnSpc>
              <a:spcBef>
                <a:spcPts val="360"/>
              </a:spcBef>
              <a:spcAft>
                <a:spcPts val="0"/>
              </a:spcAft>
              <a:buClr>
                <a:schemeClr val="dk1"/>
              </a:buClr>
              <a:buSzPct val="56250"/>
              <a:buNone/>
            </a:pPr>
            <a:endParaRPr/>
          </a:p>
        </p:txBody>
      </p:sp>
      <p:sp>
        <p:nvSpPr>
          <p:cNvPr id="276" name="Google Shape;276;p30"/>
          <p:cNvSpPr/>
          <p:nvPr/>
        </p:nvSpPr>
        <p:spPr>
          <a:xfrm>
            <a:off x="8413722" y="624834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20</a:t>
            </a:fld>
            <a:endParaRPr sz="1200" b="0" i="0" u="none" strike="noStrike" cap="none">
              <a:solidFill>
                <a:srgbClr val="2F3951"/>
              </a:solidFill>
              <a:latin typeface="Arial"/>
              <a:ea typeface="Arial"/>
              <a:cs typeface="Arial"/>
              <a:sym typeface="Arial"/>
            </a:endParaRPr>
          </a:p>
        </p:txBody>
      </p:sp>
      <p:pic>
        <p:nvPicPr>
          <p:cNvPr id="278" name="Google Shape;278;p30" descr="BSU + Transform-ED + Partner logos&#10;"/>
          <p:cNvPicPr preferRelativeResize="0"/>
          <p:nvPr/>
        </p:nvPicPr>
        <p:blipFill rotWithShape="1">
          <a:blip r:embed="rId8">
            <a:alphaModFix/>
          </a:blip>
          <a:srcRect r="517"/>
          <a:stretch/>
        </p:blipFill>
        <p:spPr>
          <a:xfrm>
            <a:off x="0" y="5643925"/>
            <a:ext cx="9151200" cy="1245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Content</a:t>
            </a:r>
            <a:endParaRPr/>
          </a:p>
        </p:txBody>
      </p:sp>
      <p:sp>
        <p:nvSpPr>
          <p:cNvPr id="98" name="Google Shape;98;p13"/>
          <p:cNvSpPr txBox="1">
            <a:spLocks noGrp="1"/>
          </p:cNvSpPr>
          <p:nvPr>
            <p:ph type="body" idx="1"/>
          </p:nvPr>
        </p:nvSpPr>
        <p:spPr>
          <a:xfrm>
            <a:off x="457200" y="1924656"/>
            <a:ext cx="8229600" cy="3592800"/>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360"/>
              </a:spcBef>
              <a:spcAft>
                <a:spcPts val="0"/>
              </a:spcAft>
              <a:buSzPts val="1800"/>
              <a:buFont typeface="Arial"/>
              <a:buChar char="●"/>
            </a:pPr>
            <a:r>
              <a:rPr lang="en-GB" sz="2400">
                <a:latin typeface="Arial"/>
                <a:ea typeface="Arial"/>
                <a:cs typeface="Arial"/>
                <a:sym typeface="Arial"/>
              </a:rPr>
              <a:t>Equality, Diversity and Inclusivity (EDI) as a core value</a:t>
            </a:r>
            <a:endParaRPr/>
          </a:p>
          <a:p>
            <a:pPr marL="342900" lvl="0" indent="-342900" algn="l" rtl="0">
              <a:lnSpc>
                <a:spcPct val="115000"/>
              </a:lnSpc>
              <a:spcBef>
                <a:spcPts val="360"/>
              </a:spcBef>
              <a:spcAft>
                <a:spcPts val="0"/>
              </a:spcAft>
              <a:buSzPts val="1800"/>
              <a:buFont typeface="Arial"/>
              <a:buChar char="●"/>
            </a:pPr>
            <a:r>
              <a:rPr lang="en-GB" sz="2400">
                <a:latin typeface="Arial"/>
                <a:ea typeface="Arial"/>
                <a:cs typeface="Arial"/>
                <a:sym typeface="Arial"/>
              </a:rPr>
              <a:t>BSU Good Practice for Accessible Teaching and Learning:</a:t>
            </a:r>
            <a:endParaRPr/>
          </a:p>
          <a:p>
            <a:pPr marL="800100" lvl="1" indent="-342900" algn="l" rtl="0">
              <a:lnSpc>
                <a:spcPct val="115000"/>
              </a:lnSpc>
              <a:spcBef>
                <a:spcPts val="360"/>
              </a:spcBef>
              <a:spcAft>
                <a:spcPts val="0"/>
              </a:spcAft>
              <a:buSzPts val="1800"/>
              <a:buFont typeface="Arial"/>
              <a:buChar char="●"/>
            </a:pPr>
            <a:r>
              <a:rPr lang="en-GB" sz="2000">
                <a:latin typeface="Arial"/>
                <a:ea typeface="Arial"/>
                <a:cs typeface="Arial"/>
                <a:sym typeface="Arial"/>
              </a:rPr>
              <a:t>Planning Teaching and Learning Sessions</a:t>
            </a:r>
            <a:endParaRPr/>
          </a:p>
          <a:p>
            <a:pPr marL="800100" lvl="1" indent="-342900" algn="l" rtl="0">
              <a:lnSpc>
                <a:spcPct val="115000"/>
              </a:lnSpc>
              <a:spcBef>
                <a:spcPts val="360"/>
              </a:spcBef>
              <a:spcAft>
                <a:spcPts val="0"/>
              </a:spcAft>
              <a:buSzPts val="1800"/>
              <a:buFont typeface="Arial"/>
              <a:buChar char="●"/>
            </a:pPr>
            <a:r>
              <a:rPr lang="en-GB" sz="2000">
                <a:latin typeface="Arial"/>
                <a:ea typeface="Arial"/>
                <a:cs typeface="Arial"/>
                <a:sym typeface="Arial"/>
              </a:rPr>
              <a:t>Learning Materials &amp; Resources</a:t>
            </a:r>
            <a:endParaRPr/>
          </a:p>
          <a:p>
            <a:pPr marL="800100" lvl="1" indent="-342900" algn="l" rtl="0">
              <a:lnSpc>
                <a:spcPct val="115000"/>
              </a:lnSpc>
              <a:spcBef>
                <a:spcPts val="360"/>
              </a:spcBef>
              <a:spcAft>
                <a:spcPts val="0"/>
              </a:spcAft>
              <a:buSzPts val="1800"/>
              <a:buFont typeface="Arial"/>
              <a:buChar char="●"/>
            </a:pPr>
            <a:r>
              <a:rPr lang="en-GB" sz="2000">
                <a:latin typeface="Arial"/>
                <a:ea typeface="Arial"/>
                <a:cs typeface="Arial"/>
                <a:sym typeface="Arial"/>
              </a:rPr>
              <a:t>Teaching</a:t>
            </a:r>
            <a:endParaRPr/>
          </a:p>
          <a:p>
            <a:pPr marL="800100" lvl="1" indent="-342900" algn="l" rtl="0">
              <a:lnSpc>
                <a:spcPct val="115000"/>
              </a:lnSpc>
              <a:spcBef>
                <a:spcPts val="360"/>
              </a:spcBef>
              <a:spcAft>
                <a:spcPts val="0"/>
              </a:spcAft>
              <a:buSzPts val="1800"/>
              <a:buFont typeface="Arial"/>
              <a:buChar char="●"/>
            </a:pPr>
            <a:r>
              <a:rPr lang="en-GB" sz="2000">
                <a:latin typeface="Arial"/>
                <a:ea typeface="Arial"/>
                <a:cs typeface="Arial"/>
                <a:sym typeface="Arial"/>
              </a:rPr>
              <a:t>Collaborative Working</a:t>
            </a:r>
            <a:endParaRPr/>
          </a:p>
          <a:p>
            <a:pPr marL="800100" lvl="1" indent="-342900" algn="l" rtl="0">
              <a:lnSpc>
                <a:spcPct val="115000"/>
              </a:lnSpc>
              <a:spcBef>
                <a:spcPts val="360"/>
              </a:spcBef>
              <a:spcAft>
                <a:spcPts val="0"/>
              </a:spcAft>
              <a:buSzPts val="1800"/>
              <a:buFont typeface="Arial"/>
              <a:buChar char="●"/>
            </a:pPr>
            <a:r>
              <a:rPr lang="en-GB" sz="2000">
                <a:latin typeface="Arial"/>
                <a:ea typeface="Arial"/>
                <a:cs typeface="Arial"/>
                <a:sym typeface="Arial"/>
              </a:rPr>
              <a:t>Assessment</a:t>
            </a:r>
            <a:endParaRPr/>
          </a:p>
          <a:p>
            <a:pPr marL="800100" lvl="1" indent="-228600" algn="l" rtl="0">
              <a:lnSpc>
                <a:spcPct val="115000"/>
              </a:lnSpc>
              <a:spcBef>
                <a:spcPts val="360"/>
              </a:spcBef>
              <a:spcAft>
                <a:spcPts val="0"/>
              </a:spcAft>
              <a:buSzPts val="1800"/>
              <a:buFont typeface="Arial"/>
              <a:buNone/>
            </a:pPr>
            <a:endParaRPr sz="2000">
              <a:latin typeface="Arial"/>
              <a:ea typeface="Arial"/>
              <a:cs typeface="Arial"/>
              <a:sym typeface="Arial"/>
            </a:endParaRPr>
          </a:p>
        </p:txBody>
      </p:sp>
      <p:pic>
        <p:nvPicPr>
          <p:cNvPr id="100" name="Google Shape;100;p13"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7" name="Google Shape;10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None/>
            </a:pPr>
            <a:r>
              <a:rPr lang="en-GB" b="1" dirty="0">
                <a:latin typeface="Arial"/>
                <a:ea typeface="Arial"/>
                <a:cs typeface="Arial"/>
                <a:sym typeface="Arial"/>
              </a:rPr>
              <a:t>Core Value </a:t>
            </a:r>
            <a:endParaRPr b="1" dirty="0">
              <a:latin typeface="Arial"/>
              <a:ea typeface="Arial"/>
              <a:cs typeface="Arial"/>
              <a:sym typeface="Arial"/>
            </a:endParaRPr>
          </a:p>
        </p:txBody>
      </p:sp>
      <p:sp>
        <p:nvSpPr>
          <p:cNvPr id="105" name="Google Shape;105;p14"/>
          <p:cNvSpPr txBox="1">
            <a:spLocks noGrp="1"/>
          </p:cNvSpPr>
          <p:nvPr>
            <p:ph type="body" idx="1"/>
          </p:nvPr>
        </p:nvSpPr>
        <p:spPr>
          <a:xfrm>
            <a:off x="457200" y="2101258"/>
            <a:ext cx="8110200" cy="1952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1800"/>
              <a:buNone/>
            </a:pPr>
            <a:r>
              <a:rPr lang="en-GB" sz="2500" i="0" dirty="0">
                <a:latin typeface="Arial"/>
                <a:ea typeface="Arial"/>
                <a:cs typeface="Arial"/>
                <a:sym typeface="Arial"/>
              </a:rPr>
              <a:t>We're committed to providing an environment that respects and celebrates all members of our community, and is free from discrimination, prejudice, harassment and bullying.</a:t>
            </a:r>
            <a:endParaRPr sz="2500" dirty="0">
              <a:latin typeface="Arial"/>
              <a:ea typeface="Arial"/>
              <a:cs typeface="Arial"/>
              <a:sym typeface="Arial"/>
            </a:endParaRPr>
          </a:p>
        </p:txBody>
      </p:sp>
      <p:pic>
        <p:nvPicPr>
          <p:cNvPr id="108" name="Google Shape;108;p14"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12"/>
        <p:cNvGrpSpPr/>
        <p:nvPr/>
      </p:nvGrpSpPr>
      <p:grpSpPr>
        <a:xfrm>
          <a:off x="0" y="0"/>
          <a:ext cx="0" cy="0"/>
          <a:chOff x="0" y="0"/>
          <a:chExt cx="0" cy="0"/>
        </a:xfrm>
      </p:grpSpPr>
      <p:sp>
        <p:nvSpPr>
          <p:cNvPr id="114" name="Google Shape;114;p15"/>
          <p:cNvSpPr txBox="1">
            <a:spLocks noGrp="1"/>
          </p:cNvSpPr>
          <p:nvPr>
            <p:ph type="title"/>
          </p:nvPr>
        </p:nvSpPr>
        <p:spPr>
          <a:xfrm>
            <a:off x="402568" y="6087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None/>
            </a:pPr>
            <a:r>
              <a:rPr lang="en-GB" b="1">
                <a:latin typeface="Arial"/>
                <a:ea typeface="Arial"/>
                <a:cs typeface="Arial"/>
                <a:sym typeface="Arial"/>
              </a:rPr>
              <a:t>Legal requirements</a:t>
            </a:r>
            <a:endParaRPr b="1">
              <a:latin typeface="Arial"/>
              <a:ea typeface="Arial"/>
              <a:cs typeface="Arial"/>
              <a:sym typeface="Arial"/>
            </a:endParaRPr>
          </a:p>
        </p:txBody>
      </p:sp>
      <p:sp>
        <p:nvSpPr>
          <p:cNvPr id="115" name="Google Shape;115;p15"/>
          <p:cNvSpPr/>
          <p:nvPr/>
        </p:nvSpPr>
        <p:spPr>
          <a:xfrm>
            <a:off x="708950" y="1203875"/>
            <a:ext cx="2373600" cy="3840300"/>
          </a:xfrm>
          <a:prstGeom prst="snip2SameRect">
            <a:avLst>
              <a:gd name="adj1" fmla="val 16667"/>
              <a:gd name="adj2" fmla="val 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2000" b="1" i="0" u="none" strike="noStrike" cap="none">
                <a:solidFill>
                  <a:srgbClr val="FFFFFF"/>
                </a:solidFill>
                <a:latin typeface="Arial"/>
                <a:ea typeface="Arial"/>
                <a:cs typeface="Arial"/>
                <a:sym typeface="Arial"/>
              </a:rPr>
              <a:t>Equality Act 2010</a:t>
            </a:r>
            <a:endParaRPr sz="20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endParaRPr sz="2000" b="1">
              <a:solidFill>
                <a:srgbClr val="FFFFFF"/>
              </a:solidFill>
            </a:endParaRPr>
          </a:p>
          <a:p>
            <a:pPr marL="0" marR="0" lvl="0" indent="0" algn="l" rtl="0">
              <a:lnSpc>
                <a:spcPct val="100000"/>
              </a:lnSpc>
              <a:spcBef>
                <a:spcPts val="0"/>
              </a:spcBef>
              <a:spcAft>
                <a:spcPts val="0"/>
              </a:spcAft>
              <a:buNone/>
            </a:pPr>
            <a:endParaRPr sz="2000" b="1">
              <a:solidFill>
                <a:srgbClr val="FFFFFF"/>
              </a:solidFill>
            </a:endParaRPr>
          </a:p>
          <a:p>
            <a:pPr marL="0" marR="0" lvl="0" indent="0" algn="l" rtl="0">
              <a:lnSpc>
                <a:spcPct val="100000"/>
              </a:lnSpc>
              <a:spcBef>
                <a:spcPts val="0"/>
              </a:spcBef>
              <a:spcAft>
                <a:spcPts val="0"/>
              </a:spcAft>
              <a:buNone/>
            </a:pPr>
            <a:r>
              <a:rPr lang="en-GB" sz="2000" b="0" i="0" u="none" strike="noStrike" cap="none">
                <a:solidFill>
                  <a:srgbClr val="FFFFFF"/>
                </a:solidFill>
                <a:latin typeface="Arial"/>
                <a:ea typeface="Arial"/>
                <a:cs typeface="Arial"/>
                <a:sym typeface="Arial"/>
              </a:rPr>
              <a:t>A person in charge at HEI</a:t>
            </a:r>
            <a:endParaRPr sz="2000" b="0" i="0" u="none" strike="noStrike" cap="none">
              <a:solidFill>
                <a:schemeClr val="lt1"/>
              </a:solidFill>
              <a:latin typeface="Arial"/>
              <a:ea typeface="Arial"/>
              <a:cs typeface="Arial"/>
              <a:sym typeface="Arial"/>
            </a:endParaRPr>
          </a:p>
        </p:txBody>
      </p:sp>
      <p:sp>
        <p:nvSpPr>
          <p:cNvPr id="116" name="Google Shape;116;p15"/>
          <p:cNvSpPr/>
          <p:nvPr/>
        </p:nvSpPr>
        <p:spPr>
          <a:xfrm>
            <a:off x="3298668" y="1203878"/>
            <a:ext cx="2372400" cy="3840300"/>
          </a:xfrm>
          <a:prstGeom prst="snip2SameRect">
            <a:avLst>
              <a:gd name="adj1" fmla="val 16667"/>
              <a:gd name="adj2" fmla="val 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2000" b="1" i="0" u="none" strike="noStrike" cap="none">
                <a:solidFill>
                  <a:schemeClr val="lt1"/>
                </a:solidFill>
                <a:latin typeface="Arial"/>
                <a:ea typeface="Arial"/>
                <a:cs typeface="Arial"/>
                <a:sym typeface="Arial"/>
              </a:rPr>
              <a:t>Compliance with Standards</a:t>
            </a:r>
            <a:endParaRPr sz="2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1">
              <a:solidFill>
                <a:schemeClr val="lt1"/>
              </a:solidFill>
            </a:endParaRPr>
          </a:p>
          <a:p>
            <a:pPr marL="0" marR="0" lvl="0" indent="0" algn="l" rtl="0">
              <a:lnSpc>
                <a:spcPct val="100000"/>
              </a:lnSpc>
              <a:spcBef>
                <a:spcPts val="0"/>
              </a:spcBef>
              <a:spcAft>
                <a:spcPts val="0"/>
              </a:spcAft>
              <a:buNone/>
            </a:pPr>
            <a:r>
              <a:rPr lang="en-GB" sz="2000" b="0" i="0" u="none" strike="noStrike" cap="none">
                <a:solidFill>
                  <a:schemeClr val="lt1"/>
                </a:solidFill>
                <a:latin typeface="Arial"/>
                <a:ea typeface="Arial"/>
                <a:cs typeface="Arial"/>
                <a:sym typeface="Arial"/>
              </a:rPr>
              <a:t>Online Physical spaces</a:t>
            </a:r>
            <a:endParaRPr/>
          </a:p>
        </p:txBody>
      </p:sp>
      <p:sp>
        <p:nvSpPr>
          <p:cNvPr id="117" name="Google Shape;117;p15"/>
          <p:cNvSpPr/>
          <p:nvPr/>
        </p:nvSpPr>
        <p:spPr>
          <a:xfrm>
            <a:off x="5887190" y="1203878"/>
            <a:ext cx="2372400" cy="3840300"/>
          </a:xfrm>
          <a:prstGeom prst="snip2SameRect">
            <a:avLst>
              <a:gd name="adj1" fmla="val 16667"/>
              <a:gd name="adj2" fmla="val 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2000" b="1" i="0" u="none" strike="noStrike" cap="none">
                <a:solidFill>
                  <a:schemeClr val="lt1"/>
                </a:solidFill>
                <a:latin typeface="Arial"/>
                <a:ea typeface="Arial"/>
                <a:cs typeface="Arial"/>
                <a:sym typeface="Arial"/>
              </a:rPr>
              <a:t>Good practice</a:t>
            </a:r>
            <a:endParaRPr sz="2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2000" b="1" i="0" u="none" strike="noStrike" cap="none">
                <a:solidFill>
                  <a:schemeClr val="lt1"/>
                </a:solidFill>
                <a:latin typeface="Arial"/>
                <a:ea typeface="Arial"/>
                <a:cs typeface="Arial"/>
                <a:sym typeface="Arial"/>
              </a:rPr>
              <a:t> </a:t>
            </a:r>
            <a:endParaRPr/>
          </a:p>
          <a:p>
            <a:pPr marL="0" marR="0" lvl="0" indent="0" algn="l" rtl="0">
              <a:lnSpc>
                <a:spcPct val="100000"/>
              </a:lnSpc>
              <a:spcBef>
                <a:spcPts val="0"/>
              </a:spcBef>
              <a:spcAft>
                <a:spcPts val="0"/>
              </a:spcAft>
              <a:buNone/>
            </a:pPr>
            <a:r>
              <a:rPr lang="en-GB" sz="2000" b="0" i="0" u="none" strike="noStrike" cap="none">
                <a:solidFill>
                  <a:schemeClr val="lt1"/>
                </a:solidFill>
                <a:latin typeface="Arial"/>
                <a:ea typeface="Arial"/>
                <a:cs typeface="Arial"/>
                <a:sym typeface="Arial"/>
              </a:rPr>
              <a:t>Enhancement of learning</a:t>
            </a:r>
            <a:r>
              <a:rPr lang="en-GB"/>
              <a:t> </a:t>
            </a:r>
            <a:r>
              <a:rPr lang="en-GB" sz="2000" b="0" i="0" u="none" strike="noStrike" cap="none">
                <a:solidFill>
                  <a:schemeClr val="lt1"/>
                </a:solidFill>
                <a:latin typeface="Arial"/>
                <a:ea typeface="Arial"/>
                <a:cs typeface="Arial"/>
                <a:sym typeface="Arial"/>
              </a:rPr>
              <a:t>Social </a:t>
            </a:r>
            <a:r>
              <a:rPr lang="en-GB" sz="2000">
                <a:solidFill>
                  <a:schemeClr val="lt1"/>
                </a:solidFill>
              </a:rPr>
              <a:t>Responsibility</a:t>
            </a:r>
            <a:endParaRPr sz="2000" b="1" i="0" u="none" strike="noStrike" cap="none">
              <a:solidFill>
                <a:schemeClr val="lt1"/>
              </a:solidFill>
              <a:latin typeface="Arial"/>
              <a:ea typeface="Arial"/>
              <a:cs typeface="Arial"/>
              <a:sym typeface="Arial"/>
            </a:endParaRPr>
          </a:p>
        </p:txBody>
      </p:sp>
      <p:pic>
        <p:nvPicPr>
          <p:cNvPr id="118" name="Google Shape;118;p15" descr="BSU + Transform-ED + Parter logos"/>
          <p:cNvPicPr preferRelativeResize="0"/>
          <p:nvPr/>
        </p:nvPicPr>
        <p:blipFill>
          <a:blip r:embed="rId3">
            <a:alphaModFix/>
          </a:blip>
          <a:stretch>
            <a:fillRect/>
          </a:stretch>
        </p:blipFill>
        <p:spPr>
          <a:xfrm>
            <a:off x="0" y="5651348"/>
            <a:ext cx="9144002" cy="1206654"/>
          </a:xfrm>
          <a:prstGeom prst="rect">
            <a:avLst/>
          </a:prstGeom>
          <a:noFill/>
          <a:ln>
            <a:noFill/>
          </a:ln>
        </p:spPr>
      </p:pic>
      <p:pic>
        <p:nvPicPr>
          <p:cNvPr id="119" name="Google Shape;119;p15" descr="BSU + Transform-ED + Partner logos"/>
          <p:cNvPicPr preferRelativeResize="0"/>
          <p:nvPr/>
        </p:nvPicPr>
        <p:blipFill>
          <a:blip r:embed="rId3">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23"/>
        <p:cNvGrpSpPr/>
        <p:nvPr/>
      </p:nvGrpSpPr>
      <p:grpSpPr>
        <a:xfrm>
          <a:off x="0" y="0"/>
          <a:ext cx="0" cy="0"/>
          <a:chOff x="0" y="0"/>
          <a:chExt cx="0" cy="0"/>
        </a:xfrm>
      </p:grpSpPr>
      <p:pic>
        <p:nvPicPr>
          <p:cNvPr id="126" name="Google Shape;126;p1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4929" y="5677672"/>
            <a:ext cx="1181741" cy="1176489"/>
          </a:xfrm>
          <a:prstGeom prst="rect">
            <a:avLst/>
          </a:prstGeom>
          <a:noFill/>
          <a:ln>
            <a:noFill/>
          </a:ln>
        </p:spPr>
      </p:pic>
      <p:pic>
        <p:nvPicPr>
          <p:cNvPr id="127" name="Google Shape;127;p1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5800" y="0"/>
            <a:ext cx="7717051" cy="5585775"/>
          </a:xfrm>
          <a:prstGeom prst="rect">
            <a:avLst/>
          </a:prstGeom>
          <a:noFill/>
          <a:ln>
            <a:noFill/>
          </a:ln>
        </p:spPr>
      </p:pic>
      <p:sp>
        <p:nvSpPr>
          <p:cNvPr id="2" name="Title 1">
            <a:extLst>
              <a:ext uri="{FF2B5EF4-FFF2-40B4-BE49-F238E27FC236}">
                <a16:creationId xmlns:a16="http://schemas.microsoft.com/office/drawing/2014/main" id="{EC006D27-2609-A257-B658-405A6D82850C}"/>
              </a:ext>
              <a:ext uri="{C183D7F6-B498-43B3-948B-1728B52AA6E4}">
                <adec:decorative xmlns:adec="http://schemas.microsoft.com/office/drawing/2017/decorative" val="0"/>
              </a:ext>
            </a:extLst>
          </p:cNvPr>
          <p:cNvSpPr>
            <a:spLocks noGrp="1"/>
          </p:cNvSpPr>
          <p:nvPr>
            <p:ph type="title"/>
          </p:nvPr>
        </p:nvSpPr>
        <p:spPr>
          <a:xfrm>
            <a:off x="457200" y="-1143000"/>
            <a:ext cx="8229600" cy="1143000"/>
          </a:xfrm>
        </p:spPr>
        <p:txBody>
          <a:bodyPr spcFirstLastPara="1" wrap="square" lIns="91425" tIns="45700" rIns="91425" bIns="45700" anchor="b" anchorCtr="0">
            <a:normAutofit fontScale="90000"/>
          </a:bodyPr>
          <a:lstStyle/>
          <a:p>
            <a:r>
              <a:rPr lang="en-GB" dirty="0">
                <a:latin typeface="+mj-lt"/>
              </a:rPr>
              <a:t>Groups of students needing support</a:t>
            </a:r>
          </a:p>
        </p:txBody>
      </p:sp>
      <p:pic>
        <p:nvPicPr>
          <p:cNvPr id="128" name="Google Shape;128;p16" descr="BSU + Transform-ED + Parter logos"/>
          <p:cNvPicPr preferRelativeResize="0"/>
          <p:nvPr/>
        </p:nvPicPr>
        <p:blipFill>
          <a:blip r:embed="rId5">
            <a:alphaModFix/>
          </a:blip>
          <a:stretch>
            <a:fillRect/>
          </a:stretch>
        </p:blipFill>
        <p:spPr>
          <a:xfrm>
            <a:off x="0" y="5651348"/>
            <a:ext cx="9144002" cy="1206654"/>
          </a:xfrm>
          <a:prstGeom prst="rect">
            <a:avLst/>
          </a:prstGeom>
          <a:noFill/>
          <a:ln>
            <a:noFill/>
          </a:ln>
        </p:spPr>
      </p:pic>
      <p:pic>
        <p:nvPicPr>
          <p:cNvPr id="129" name="Google Shape;129;p16" descr="BSU + Transform-ED + Partner logos">
            <a:extLs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3"/>
        <p:cNvGrpSpPr/>
        <p:nvPr/>
      </p:nvGrpSpPr>
      <p:grpSpPr>
        <a:xfrm>
          <a:off x="0" y="0"/>
          <a:ext cx="0" cy="0"/>
          <a:chOff x="0" y="0"/>
          <a:chExt cx="0" cy="0"/>
        </a:xfrm>
      </p:grpSpPr>
      <p:sp>
        <p:nvSpPr>
          <p:cNvPr id="136" name="Google Shape;136;p17"/>
          <p:cNvSpPr txBox="1">
            <a:spLocks noGrp="1"/>
          </p:cNvSpPr>
          <p:nvPr>
            <p:ph type="title"/>
          </p:nvPr>
        </p:nvSpPr>
        <p:spPr>
          <a:xfrm>
            <a:off x="402568" y="6087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None/>
            </a:pPr>
            <a:r>
              <a:rPr lang="en-GB" b="1">
                <a:latin typeface="Arial"/>
                <a:ea typeface="Arial"/>
                <a:cs typeface="Arial"/>
                <a:sym typeface="Arial"/>
              </a:rPr>
              <a:t>Collaborative work</a:t>
            </a:r>
            <a:endParaRPr b="1">
              <a:latin typeface="Arial"/>
              <a:ea typeface="Arial"/>
              <a:cs typeface="Arial"/>
              <a:sym typeface="Arial"/>
            </a:endParaRPr>
          </a:p>
        </p:txBody>
      </p:sp>
      <p:sp>
        <p:nvSpPr>
          <p:cNvPr id="137" name="Google Shape;137;p17"/>
          <p:cNvSpPr txBox="1">
            <a:spLocks noGrp="1"/>
          </p:cNvSpPr>
          <p:nvPr>
            <p:ph type="body" idx="1"/>
          </p:nvPr>
        </p:nvSpPr>
        <p:spPr>
          <a:xfrm>
            <a:off x="457200" y="1064300"/>
            <a:ext cx="8229600" cy="35835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360"/>
              </a:spcBef>
              <a:spcAft>
                <a:spcPts val="0"/>
              </a:spcAft>
              <a:buSzPts val="2200"/>
              <a:buChar char="•"/>
            </a:pPr>
            <a:r>
              <a:rPr lang="en-GB" sz="2200">
                <a:latin typeface="Arial"/>
                <a:ea typeface="Arial"/>
                <a:cs typeface="Arial"/>
                <a:sym typeface="Arial"/>
              </a:rPr>
              <a:t>Consider how learners get the most out of collaborative work</a:t>
            </a:r>
            <a:endParaRPr sz="2200">
              <a:latin typeface="Arial"/>
              <a:ea typeface="Arial"/>
              <a:cs typeface="Arial"/>
              <a:sym typeface="Arial"/>
            </a:endParaRPr>
          </a:p>
          <a:p>
            <a:pPr marL="457200" lvl="0" indent="0" algn="l" rtl="0">
              <a:lnSpc>
                <a:spcPct val="100000"/>
              </a:lnSpc>
              <a:spcBef>
                <a:spcPts val="360"/>
              </a:spcBef>
              <a:spcAft>
                <a:spcPts val="0"/>
              </a:spcAft>
              <a:buNone/>
            </a:pPr>
            <a:endParaRPr sz="2200">
              <a:latin typeface="Arial"/>
              <a:ea typeface="Arial"/>
              <a:cs typeface="Arial"/>
              <a:sym typeface="Arial"/>
            </a:endParaRPr>
          </a:p>
          <a:p>
            <a:pPr marL="457200" lvl="0" indent="-368300" algn="l" rtl="0">
              <a:lnSpc>
                <a:spcPct val="100000"/>
              </a:lnSpc>
              <a:spcBef>
                <a:spcPts val="360"/>
              </a:spcBef>
              <a:spcAft>
                <a:spcPts val="0"/>
              </a:spcAft>
              <a:buSzPts val="2200"/>
              <a:buChar char="•"/>
            </a:pPr>
            <a:r>
              <a:rPr lang="en-GB" sz="2200">
                <a:latin typeface="Arial"/>
                <a:ea typeface="Arial"/>
                <a:cs typeface="Arial"/>
                <a:sym typeface="Arial"/>
              </a:rPr>
              <a:t>Discuss collaborative work assignments in advance with students</a:t>
            </a:r>
            <a:endParaRPr sz="2200">
              <a:latin typeface="Arial"/>
              <a:ea typeface="Arial"/>
              <a:cs typeface="Arial"/>
              <a:sym typeface="Arial"/>
            </a:endParaRPr>
          </a:p>
          <a:p>
            <a:pPr marL="457200" lvl="0" indent="0" algn="l" rtl="0">
              <a:lnSpc>
                <a:spcPct val="100000"/>
              </a:lnSpc>
              <a:spcBef>
                <a:spcPts val="360"/>
              </a:spcBef>
              <a:spcAft>
                <a:spcPts val="0"/>
              </a:spcAft>
              <a:buNone/>
            </a:pPr>
            <a:endParaRPr sz="2200">
              <a:latin typeface="Arial"/>
              <a:ea typeface="Arial"/>
              <a:cs typeface="Arial"/>
              <a:sym typeface="Arial"/>
            </a:endParaRPr>
          </a:p>
          <a:p>
            <a:pPr marL="457200" lvl="0" indent="-368300" algn="l" rtl="0">
              <a:lnSpc>
                <a:spcPct val="100000"/>
              </a:lnSpc>
              <a:spcBef>
                <a:spcPts val="360"/>
              </a:spcBef>
              <a:spcAft>
                <a:spcPts val="0"/>
              </a:spcAft>
              <a:buSzPts val="2200"/>
              <a:buChar char="•"/>
            </a:pPr>
            <a:r>
              <a:rPr lang="en-GB" sz="2200">
                <a:latin typeface="Arial"/>
                <a:ea typeface="Arial"/>
                <a:cs typeface="Arial"/>
                <a:sym typeface="Arial"/>
              </a:rPr>
              <a:t>Approach collaborative work with empathy and care</a:t>
            </a:r>
            <a:endParaRPr sz="2200">
              <a:latin typeface="Arial"/>
              <a:ea typeface="Arial"/>
              <a:cs typeface="Arial"/>
              <a:sym typeface="Arial"/>
            </a:endParaRPr>
          </a:p>
          <a:p>
            <a:pPr marL="457200" lvl="0" indent="0" algn="l" rtl="0">
              <a:lnSpc>
                <a:spcPct val="100000"/>
              </a:lnSpc>
              <a:spcBef>
                <a:spcPts val="360"/>
              </a:spcBef>
              <a:spcAft>
                <a:spcPts val="0"/>
              </a:spcAft>
              <a:buNone/>
            </a:pPr>
            <a:endParaRPr sz="2200">
              <a:latin typeface="Arial"/>
              <a:ea typeface="Arial"/>
              <a:cs typeface="Arial"/>
              <a:sym typeface="Arial"/>
            </a:endParaRPr>
          </a:p>
          <a:p>
            <a:pPr marL="457200" lvl="0" indent="-368300" algn="l" rtl="0">
              <a:lnSpc>
                <a:spcPct val="100000"/>
              </a:lnSpc>
              <a:spcBef>
                <a:spcPts val="360"/>
              </a:spcBef>
              <a:spcAft>
                <a:spcPts val="0"/>
              </a:spcAft>
              <a:buSzPts val="2200"/>
              <a:buChar char="•"/>
            </a:pPr>
            <a:r>
              <a:rPr lang="en-GB" sz="2200">
                <a:latin typeface="Arial"/>
                <a:ea typeface="Arial"/>
                <a:cs typeface="Arial"/>
                <a:sym typeface="Arial"/>
              </a:rPr>
              <a:t>Provide alternatives where appropriate</a:t>
            </a:r>
            <a:endParaRPr sz="2200"/>
          </a:p>
        </p:txBody>
      </p:sp>
      <p:pic>
        <p:nvPicPr>
          <p:cNvPr id="138" name="Google Shape;138;p17" descr="BSU + Transform-ED + Partner logos"/>
          <p:cNvPicPr preferRelativeResize="0"/>
          <p:nvPr/>
        </p:nvPicPr>
        <p:blipFill>
          <a:blip r:embed="rId3">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457250" y="153107"/>
            <a:ext cx="79971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Student Profile </a:t>
            </a:r>
            <a:endParaRPr/>
          </a:p>
        </p:txBody>
      </p:sp>
      <p:sp>
        <p:nvSpPr>
          <p:cNvPr id="148" name="Google Shape;148;p18"/>
          <p:cNvSpPr/>
          <p:nvPr/>
        </p:nvSpPr>
        <p:spPr>
          <a:xfrm>
            <a:off x="457250" y="1135536"/>
            <a:ext cx="2593200" cy="1355400"/>
          </a:xfrm>
          <a:prstGeom prst="roundRect">
            <a:avLst>
              <a:gd name="adj" fmla="val 16667"/>
            </a:avLst>
          </a:prstGeom>
          <a:solidFill>
            <a:srgbClr val="DAE5F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400" b="1" i="0" u="none" strike="noStrike" cap="none">
                <a:solidFill>
                  <a:schemeClr val="dk1"/>
                </a:solidFill>
              </a:rPr>
              <a:t>Neurodiversity and modes of learning</a:t>
            </a:r>
            <a:endParaRPr sz="1400" b="1" i="0" u="none" strike="noStrike" cap="none">
              <a:solidFill>
                <a:schemeClr val="dk1"/>
              </a:solidFill>
            </a:endParaRPr>
          </a:p>
        </p:txBody>
      </p:sp>
      <p:sp>
        <p:nvSpPr>
          <p:cNvPr id="149" name="Google Shape;149;p18"/>
          <p:cNvSpPr/>
          <p:nvPr/>
        </p:nvSpPr>
        <p:spPr>
          <a:xfrm>
            <a:off x="3279098" y="1135536"/>
            <a:ext cx="2593200" cy="1355400"/>
          </a:xfrm>
          <a:prstGeom prst="roundRect">
            <a:avLst>
              <a:gd name="adj" fmla="val 16667"/>
            </a:avLst>
          </a:prstGeom>
          <a:solidFill>
            <a:srgbClr val="DAE5F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none" strike="noStrike" cap="none">
                <a:solidFill>
                  <a:schemeClr val="dk1"/>
                </a:solidFill>
              </a:rPr>
              <a:t>Well-being</a:t>
            </a:r>
            <a:endParaRPr b="1"/>
          </a:p>
          <a:p>
            <a:pPr marL="0" marR="0" lvl="0" indent="0" algn="ctr" rtl="0">
              <a:lnSpc>
                <a:spcPct val="100000"/>
              </a:lnSpc>
              <a:spcBef>
                <a:spcPts val="0"/>
              </a:spcBef>
              <a:spcAft>
                <a:spcPts val="0"/>
              </a:spcAft>
              <a:buNone/>
            </a:pPr>
            <a:r>
              <a:rPr lang="en-GB" sz="2000" b="1">
                <a:solidFill>
                  <a:schemeClr val="dk1"/>
                </a:solidFill>
              </a:rPr>
              <a:t>i</a:t>
            </a:r>
            <a:r>
              <a:rPr lang="en-GB" sz="2000" b="1" i="0" u="none" strike="noStrike" cap="none">
                <a:solidFill>
                  <a:schemeClr val="dk1"/>
                </a:solidFill>
              </a:rPr>
              <a:t>s paramount</a:t>
            </a:r>
            <a:endParaRPr b="1"/>
          </a:p>
        </p:txBody>
      </p:sp>
      <p:sp>
        <p:nvSpPr>
          <p:cNvPr id="153" name="Google Shape;153;p18"/>
          <p:cNvSpPr/>
          <p:nvPr/>
        </p:nvSpPr>
        <p:spPr>
          <a:xfrm>
            <a:off x="6044759" y="1135536"/>
            <a:ext cx="2593200" cy="1355400"/>
          </a:xfrm>
          <a:prstGeom prst="roundRect">
            <a:avLst>
              <a:gd name="adj" fmla="val 16667"/>
            </a:avLst>
          </a:prstGeom>
          <a:solidFill>
            <a:srgbClr val="DAE5F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400" b="1" i="0" u="none" strike="noStrike" cap="none">
                <a:solidFill>
                  <a:schemeClr val="dk1"/>
                </a:solidFill>
              </a:rPr>
              <a:t>Empathy and </a:t>
            </a:r>
            <a:r>
              <a:rPr lang="en-GB" sz="2400" b="1">
                <a:solidFill>
                  <a:schemeClr val="dk1"/>
                </a:solidFill>
              </a:rPr>
              <a:t>c</a:t>
            </a:r>
            <a:r>
              <a:rPr lang="en-GB" sz="2400" b="1" i="0" u="none" strike="noStrike" cap="none">
                <a:solidFill>
                  <a:schemeClr val="dk1"/>
                </a:solidFill>
              </a:rPr>
              <a:t>are</a:t>
            </a:r>
            <a:endParaRPr b="1"/>
          </a:p>
        </p:txBody>
      </p:sp>
      <p:sp>
        <p:nvSpPr>
          <p:cNvPr id="146" name="Google Shape;146;p18"/>
          <p:cNvSpPr/>
          <p:nvPr/>
        </p:nvSpPr>
        <p:spPr>
          <a:xfrm>
            <a:off x="457250" y="2751225"/>
            <a:ext cx="2593200" cy="2818200"/>
          </a:xfrm>
          <a:prstGeom prst="roundRect">
            <a:avLst>
              <a:gd name="adj" fmla="val 16667"/>
            </a:avLst>
          </a:prstGeom>
          <a:solidFill>
            <a:srgbClr val="DAE5F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0" i="0" u="none" strike="noStrike" cap="none">
                <a:solidFill>
                  <a:schemeClr val="dk1"/>
                </a:solidFill>
                <a:latin typeface="Arial"/>
                <a:ea typeface="Arial"/>
                <a:cs typeface="Arial"/>
                <a:sym typeface="Arial"/>
              </a:rPr>
              <a:t>Physical and </a:t>
            </a:r>
            <a:r>
              <a:rPr lang="en-GB" sz="1800">
                <a:solidFill>
                  <a:schemeClr val="dk1"/>
                </a:solidFill>
              </a:rPr>
              <a:t>o</a:t>
            </a:r>
            <a:r>
              <a:rPr lang="en-GB" sz="1800" b="0" i="0" u="none" strike="noStrike" cap="none">
                <a:solidFill>
                  <a:schemeClr val="dk1"/>
                </a:solidFill>
                <a:latin typeface="Arial"/>
                <a:ea typeface="Arial"/>
                <a:cs typeface="Arial"/>
                <a:sym typeface="Arial"/>
              </a:rPr>
              <a:t>nline </a:t>
            </a:r>
            <a:r>
              <a:rPr lang="en-GB" sz="1800">
                <a:solidFill>
                  <a:schemeClr val="dk1"/>
                </a:solidFill>
              </a:rPr>
              <a:t>e</a:t>
            </a:r>
            <a:r>
              <a:rPr lang="en-GB" sz="1800" b="0" i="0" u="none" strike="noStrike" cap="none">
                <a:solidFill>
                  <a:schemeClr val="dk1"/>
                </a:solidFill>
                <a:latin typeface="Arial"/>
                <a:ea typeface="Arial"/>
                <a:cs typeface="Arial"/>
                <a:sym typeface="Arial"/>
              </a:rPr>
              <a:t>nvironments</a:t>
            </a:r>
            <a:endParaRPr sz="1800"/>
          </a:p>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chemeClr val="dk1"/>
                </a:solidFill>
                <a:latin typeface="Arial"/>
                <a:ea typeface="Arial"/>
                <a:cs typeface="Arial"/>
                <a:sym typeface="Arial"/>
              </a:rPr>
              <a:t>How students move from one space to other</a:t>
            </a:r>
            <a:endParaRPr sz="1800"/>
          </a:p>
        </p:txBody>
      </p:sp>
      <p:pic>
        <p:nvPicPr>
          <p:cNvPr id="150" name="Google Shape;150;p1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275352" y="3790807"/>
            <a:ext cx="914400" cy="914400"/>
          </a:xfrm>
          <a:prstGeom prst="rect">
            <a:avLst/>
          </a:prstGeom>
          <a:noFill/>
          <a:ln>
            <a:noFill/>
          </a:ln>
        </p:spPr>
      </p:pic>
      <p:pic>
        <p:nvPicPr>
          <p:cNvPr id="151" name="Google Shape;151;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118498" y="3738966"/>
            <a:ext cx="914400" cy="914400"/>
          </a:xfrm>
          <a:prstGeom prst="rect">
            <a:avLst/>
          </a:prstGeom>
          <a:noFill/>
          <a:ln>
            <a:noFill/>
          </a:ln>
        </p:spPr>
      </p:pic>
      <p:pic>
        <p:nvPicPr>
          <p:cNvPr id="152" name="Google Shape;152;p18">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954250" y="3774737"/>
            <a:ext cx="914400" cy="914400"/>
          </a:xfrm>
          <a:prstGeom prst="rect">
            <a:avLst/>
          </a:prstGeom>
          <a:noFill/>
          <a:ln>
            <a:noFill/>
          </a:ln>
        </p:spPr>
      </p:pic>
      <p:sp>
        <p:nvSpPr>
          <p:cNvPr id="147" name="Google Shape;147;p18"/>
          <p:cNvSpPr/>
          <p:nvPr/>
        </p:nvSpPr>
        <p:spPr>
          <a:xfrm>
            <a:off x="3279098" y="2751235"/>
            <a:ext cx="2593200" cy="772800"/>
          </a:xfrm>
          <a:prstGeom prst="roundRect">
            <a:avLst>
              <a:gd name="adj" fmla="val 16667"/>
            </a:avLst>
          </a:prstGeom>
          <a:solidFill>
            <a:srgbClr val="DAE5F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none" strike="noStrike" cap="none">
                <a:solidFill>
                  <a:schemeClr val="dk1"/>
                </a:solidFill>
              </a:rPr>
              <a:t>Digital </a:t>
            </a:r>
            <a:r>
              <a:rPr lang="en-GB" sz="2000" b="1">
                <a:solidFill>
                  <a:schemeClr val="dk1"/>
                </a:solidFill>
              </a:rPr>
              <a:t>m</a:t>
            </a:r>
            <a:r>
              <a:rPr lang="en-GB" sz="2000" b="1" i="0" u="none" strike="noStrike" cap="none">
                <a:solidFill>
                  <a:schemeClr val="dk1"/>
                </a:solidFill>
              </a:rPr>
              <a:t>odes</a:t>
            </a:r>
            <a:endParaRPr b="1"/>
          </a:p>
        </p:txBody>
      </p:sp>
      <p:sp>
        <p:nvSpPr>
          <p:cNvPr id="154" name="Google Shape;154;p18"/>
          <p:cNvSpPr/>
          <p:nvPr/>
        </p:nvSpPr>
        <p:spPr>
          <a:xfrm>
            <a:off x="3279098" y="4878924"/>
            <a:ext cx="2593200" cy="690600"/>
          </a:xfrm>
          <a:prstGeom prst="roundRect">
            <a:avLst>
              <a:gd name="adj" fmla="val 16667"/>
            </a:avLst>
          </a:prstGeom>
          <a:solidFill>
            <a:srgbClr val="DAE5F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none" strike="noStrike" cap="none">
                <a:solidFill>
                  <a:schemeClr val="dk1"/>
                </a:solidFill>
              </a:rPr>
              <a:t>Accessibility </a:t>
            </a:r>
            <a:r>
              <a:rPr lang="en-GB" sz="2000" b="1">
                <a:solidFill>
                  <a:schemeClr val="dk1"/>
                </a:solidFill>
              </a:rPr>
              <a:t>c</a:t>
            </a:r>
            <a:r>
              <a:rPr lang="en-GB" sz="2000" b="1" i="0" u="none" strike="noStrike" cap="none">
                <a:solidFill>
                  <a:schemeClr val="dk1"/>
                </a:solidFill>
              </a:rPr>
              <a:t>hecker</a:t>
            </a:r>
            <a:endParaRPr b="1"/>
          </a:p>
        </p:txBody>
      </p:sp>
      <p:sp>
        <p:nvSpPr>
          <p:cNvPr id="145" name="Google Shape;145;p18"/>
          <p:cNvSpPr/>
          <p:nvPr/>
        </p:nvSpPr>
        <p:spPr>
          <a:xfrm>
            <a:off x="6093450" y="2751225"/>
            <a:ext cx="2593200" cy="2818200"/>
          </a:xfrm>
          <a:prstGeom prst="roundRect">
            <a:avLst>
              <a:gd name="adj" fmla="val 16667"/>
            </a:avLst>
          </a:prstGeom>
          <a:solidFill>
            <a:srgbClr val="DAE5F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0" i="0" u="none" strike="noStrike" cap="none">
                <a:solidFill>
                  <a:schemeClr val="dk1"/>
                </a:solidFill>
                <a:latin typeface="Arial"/>
                <a:ea typeface="Arial"/>
                <a:cs typeface="Arial"/>
                <a:sym typeface="Arial"/>
              </a:rPr>
              <a:t>Giving enough time and space for listening to students and make reasonable adjustments</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55" name="Google Shape;155;p18"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59"/>
        <p:cNvGrpSpPr/>
        <p:nvPr/>
      </p:nvGrpSpPr>
      <p:grpSpPr>
        <a:xfrm>
          <a:off x="0" y="0"/>
          <a:ext cx="0" cy="0"/>
          <a:chOff x="0" y="0"/>
          <a:chExt cx="0" cy="0"/>
        </a:xfrm>
      </p:grpSpPr>
      <p:sp>
        <p:nvSpPr>
          <p:cNvPr id="162" name="Google Shape;162;p19"/>
          <p:cNvSpPr txBox="1">
            <a:spLocks noGrp="1"/>
          </p:cNvSpPr>
          <p:nvPr>
            <p:ph type="title"/>
          </p:nvPr>
        </p:nvSpPr>
        <p:spPr>
          <a:xfrm>
            <a:off x="402568" y="6087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None/>
            </a:pPr>
            <a:r>
              <a:rPr lang="en-GB" b="1" dirty="0">
                <a:latin typeface="Arial"/>
                <a:ea typeface="Arial"/>
                <a:cs typeface="Arial"/>
                <a:sym typeface="Arial"/>
              </a:rPr>
              <a:t>Education Design Principles</a:t>
            </a:r>
            <a:endParaRPr b="1" dirty="0">
              <a:latin typeface="Arial"/>
              <a:ea typeface="Arial"/>
              <a:cs typeface="Arial"/>
              <a:sym typeface="Arial"/>
            </a:endParaRPr>
          </a:p>
        </p:txBody>
      </p:sp>
      <p:sp>
        <p:nvSpPr>
          <p:cNvPr id="163" name="Google Shape;163;p19"/>
          <p:cNvSpPr/>
          <p:nvPr/>
        </p:nvSpPr>
        <p:spPr>
          <a:xfrm>
            <a:off x="564610" y="1360896"/>
            <a:ext cx="1978701" cy="1439055"/>
          </a:xfrm>
          <a:prstGeom prst="roundRect">
            <a:avLst>
              <a:gd name="adj" fmla="val 16667"/>
            </a:avLst>
          </a:prstGeom>
          <a:solidFill>
            <a:srgbClr val="17365D"/>
          </a:solidFill>
          <a:ln w="254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CONNECTIVITY</a:t>
            </a:r>
            <a:endParaRPr/>
          </a:p>
        </p:txBody>
      </p:sp>
      <p:sp>
        <p:nvSpPr>
          <p:cNvPr id="166" name="Google Shape;166;p19"/>
          <p:cNvSpPr/>
          <p:nvPr/>
        </p:nvSpPr>
        <p:spPr>
          <a:xfrm>
            <a:off x="2990537" y="1385767"/>
            <a:ext cx="1978701" cy="1439055"/>
          </a:xfrm>
          <a:prstGeom prst="roundRect">
            <a:avLst>
              <a:gd name="adj" fmla="val 16667"/>
            </a:avLst>
          </a:prstGeom>
          <a:solidFill>
            <a:srgbClr val="17365D"/>
          </a:solidFill>
          <a:ln w="254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CREATIVITY</a:t>
            </a:r>
            <a:endParaRPr/>
          </a:p>
        </p:txBody>
      </p:sp>
      <p:sp>
        <p:nvSpPr>
          <p:cNvPr id="170" name="Google Shape;170;p19"/>
          <p:cNvSpPr/>
          <p:nvPr/>
        </p:nvSpPr>
        <p:spPr>
          <a:xfrm>
            <a:off x="1409075" y="2312042"/>
            <a:ext cx="2548327" cy="2033849"/>
          </a:xfrm>
          <a:prstGeom prst="quadArrowCallout">
            <a:avLst>
              <a:gd name="adj1" fmla="val 18515"/>
              <a:gd name="adj2" fmla="val 18515"/>
              <a:gd name="adj3" fmla="val 18515"/>
              <a:gd name="adj4" fmla="val 48123"/>
            </a:avLst>
          </a:prstGeom>
          <a:solidFill>
            <a:schemeClr val="accent1">
              <a:lumMod val="20000"/>
              <a:lumOff val="80000"/>
            </a:schemeClr>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0" i="0" u="none" strike="noStrike" cap="none" dirty="0">
                <a:solidFill>
                  <a:schemeClr val="tx1"/>
                </a:solidFill>
                <a:latin typeface="Arial"/>
                <a:ea typeface="Arial"/>
                <a:cs typeface="Arial"/>
                <a:sym typeface="Arial"/>
              </a:rPr>
              <a:t>Active Learning</a:t>
            </a:r>
            <a:endParaRPr dirty="0">
              <a:solidFill>
                <a:schemeClr val="tx1"/>
              </a:solidFill>
            </a:endParaRPr>
          </a:p>
        </p:txBody>
      </p:sp>
      <p:sp>
        <p:nvSpPr>
          <p:cNvPr id="164" name="Google Shape;164;p19"/>
          <p:cNvSpPr/>
          <p:nvPr/>
        </p:nvSpPr>
        <p:spPr>
          <a:xfrm>
            <a:off x="564610" y="3726226"/>
            <a:ext cx="1978701" cy="1439055"/>
          </a:xfrm>
          <a:prstGeom prst="roundRect">
            <a:avLst>
              <a:gd name="adj" fmla="val 16667"/>
            </a:avLst>
          </a:prstGeom>
          <a:solidFill>
            <a:srgbClr val="17365D"/>
          </a:solidFill>
          <a:ln w="254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SUSTAINABILITY</a:t>
            </a:r>
            <a:endParaRPr/>
          </a:p>
        </p:txBody>
      </p:sp>
      <p:sp>
        <p:nvSpPr>
          <p:cNvPr id="165" name="Google Shape;165;p19"/>
          <p:cNvSpPr/>
          <p:nvPr/>
        </p:nvSpPr>
        <p:spPr>
          <a:xfrm>
            <a:off x="3055826" y="3726226"/>
            <a:ext cx="1978701" cy="1439055"/>
          </a:xfrm>
          <a:prstGeom prst="roundRect">
            <a:avLst>
              <a:gd name="adj" fmla="val 16667"/>
            </a:avLst>
          </a:prstGeom>
          <a:solidFill>
            <a:srgbClr val="17365D"/>
          </a:solidFill>
          <a:ln w="254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DIGITAL FLUENCY</a:t>
            </a:r>
            <a:endParaRPr/>
          </a:p>
        </p:txBody>
      </p:sp>
      <p:sp>
        <p:nvSpPr>
          <p:cNvPr id="167" name="Google Shape;167;p19"/>
          <p:cNvSpPr/>
          <p:nvPr/>
        </p:nvSpPr>
        <p:spPr>
          <a:xfrm>
            <a:off x="5711252" y="1684312"/>
            <a:ext cx="3108572" cy="1056183"/>
          </a:xfrm>
          <a:prstGeom prst="leftRightArrow">
            <a:avLst>
              <a:gd name="adj1" fmla="val 50000"/>
              <a:gd name="adj2" fmla="val 50000"/>
            </a:avLst>
          </a:prstGeom>
          <a:solidFill>
            <a:srgbClr val="205867"/>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INCLUSIVE TEACHING</a:t>
            </a:r>
            <a:endParaRPr/>
          </a:p>
        </p:txBody>
      </p:sp>
      <p:sp>
        <p:nvSpPr>
          <p:cNvPr id="168" name="Google Shape;168;p19"/>
          <p:cNvSpPr/>
          <p:nvPr/>
        </p:nvSpPr>
        <p:spPr>
          <a:xfrm>
            <a:off x="5711252" y="2841531"/>
            <a:ext cx="3108572" cy="1056183"/>
          </a:xfrm>
          <a:prstGeom prst="leftRightArrow">
            <a:avLst>
              <a:gd name="adj1" fmla="val 50000"/>
              <a:gd name="adj2" fmla="val 50000"/>
            </a:avLst>
          </a:prstGeom>
          <a:solidFill>
            <a:schemeClr val="accent1">
              <a:lumMod val="20000"/>
              <a:lumOff val="80000"/>
            </a:schemeClr>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dirty="0">
                <a:solidFill>
                  <a:schemeClr val="tx1"/>
                </a:solidFill>
                <a:sym typeface="Arial"/>
              </a:rPr>
              <a:t>COLLABORATIVE LEARNING</a:t>
            </a:r>
            <a:endParaRPr dirty="0">
              <a:solidFill>
                <a:schemeClr val="tx1"/>
              </a:solidFill>
            </a:endParaRPr>
          </a:p>
        </p:txBody>
      </p:sp>
      <p:sp>
        <p:nvSpPr>
          <p:cNvPr id="169" name="Google Shape;169;p19"/>
          <p:cNvSpPr/>
          <p:nvPr/>
        </p:nvSpPr>
        <p:spPr>
          <a:xfrm>
            <a:off x="5711252" y="4019904"/>
            <a:ext cx="3108572" cy="1056183"/>
          </a:xfrm>
          <a:prstGeom prst="leftRightArrow">
            <a:avLst>
              <a:gd name="adj1" fmla="val 50000"/>
              <a:gd name="adj2" fmla="val 50000"/>
            </a:avLst>
          </a:prstGeom>
          <a:solidFill>
            <a:schemeClr val="accent1">
              <a:lumMod val="20000"/>
              <a:lumOff val="80000"/>
            </a:schemeClr>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dirty="0">
                <a:solidFill>
                  <a:schemeClr val="tx1"/>
                </a:solidFill>
                <a:sym typeface="Arial"/>
              </a:rPr>
              <a:t>CURIOSITY DRIVEN PEDAGOGIES</a:t>
            </a:r>
            <a:endParaRPr dirty="0">
              <a:solidFill>
                <a:schemeClr val="tx1"/>
              </a:solidFill>
            </a:endParaRPr>
          </a:p>
        </p:txBody>
      </p:sp>
      <p:pic>
        <p:nvPicPr>
          <p:cNvPr id="171" name="Google Shape;171;p19" descr="BSU + Transform-ED + Partner logos"/>
          <p:cNvPicPr preferRelativeResize="0"/>
          <p:nvPr/>
        </p:nvPicPr>
        <p:blipFill>
          <a:blip r:embed="rId3">
            <a:alphaModFix/>
          </a:blip>
          <a:stretch>
            <a:fillRect/>
          </a:stretch>
        </p:blipFill>
        <p:spPr>
          <a:xfrm>
            <a:off x="0" y="5651348"/>
            <a:ext cx="9144002" cy="12066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Theme">
  <a:themeElements>
    <a:clrScheme name="Slate Blu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70e9a06-2558-4476-a465-8b2886ca3e74" xsi:nil="true"/>
    <lcf76f155ced4ddcb4097134ff3c332f xmlns="80d6cebe-6bc5-4fc1-8743-43be78958a5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CCDB5FF491D143B9855EA991689B6A" ma:contentTypeVersion="14" ma:contentTypeDescription="Create a new document." ma:contentTypeScope="" ma:versionID="ca1a55901395ae8d1715e8365c813e24">
  <xsd:schema xmlns:xsd="http://www.w3.org/2001/XMLSchema" xmlns:xs="http://www.w3.org/2001/XMLSchema" xmlns:p="http://schemas.microsoft.com/office/2006/metadata/properties" xmlns:ns2="80d6cebe-6bc5-4fc1-8743-43be78958a5c" xmlns:ns3="670e9a06-2558-4476-a465-8b2886ca3e74" targetNamespace="http://schemas.microsoft.com/office/2006/metadata/properties" ma:root="true" ma:fieldsID="b8e0b36757283b14409c5905b460aa47" ns2:_="" ns3:_="">
    <xsd:import namespace="80d6cebe-6bc5-4fc1-8743-43be78958a5c"/>
    <xsd:import namespace="670e9a06-2558-4476-a465-8b2886ca3e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d6cebe-6bc5-4fc1-8743-43be78958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0426f3f-527e-4846-a0f4-84d135560f8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0e9a06-2558-4476-a465-8b2886ca3e7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d1b9c6d-a1e5-40fc-9aa1-a0f558db8621}" ma:internalName="TaxCatchAll" ma:showField="CatchAllData" ma:web="670e9a06-2558-4476-a465-8b2886ca3e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5E3E0F-30E4-497F-B3C7-F46741FD3884}">
  <ds:schemaRefs>
    <ds:schemaRef ds:uri="http://schemas.microsoft.com/office/infopath/2007/PartnerControls"/>
    <ds:schemaRef ds:uri="http://purl.org/dc/dcmitype/"/>
    <ds:schemaRef ds:uri="http://schemas.openxmlformats.org/package/2006/metadata/core-properties"/>
    <ds:schemaRef ds:uri="670e9a06-2558-4476-a465-8b2886ca3e74"/>
    <ds:schemaRef ds:uri="http://purl.org/dc/terms/"/>
    <ds:schemaRef ds:uri="http://schemas.microsoft.com/office/2006/documentManagement/types"/>
    <ds:schemaRef ds:uri="http://purl.org/dc/elements/1.1/"/>
    <ds:schemaRef ds:uri="80d6cebe-6bc5-4fc1-8743-43be78958a5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DC60A4D-01B8-49F5-BF36-CB2854818A69}">
  <ds:schemaRefs>
    <ds:schemaRef ds:uri="http://schemas.microsoft.com/sharepoint/v3/contenttype/forms"/>
  </ds:schemaRefs>
</ds:datastoreItem>
</file>

<file path=customXml/itemProps3.xml><?xml version="1.0" encoding="utf-8"?>
<ds:datastoreItem xmlns:ds="http://schemas.openxmlformats.org/officeDocument/2006/customXml" ds:itemID="{C6420337-A112-4BE8-9A2A-BC04DD5B75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d6cebe-6bc5-4fc1-8743-43be78958a5c"/>
    <ds:schemaRef ds:uri="670e9a06-2558-4476-a465-8b2886ca3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TotalTime>
  <Words>4450</Words>
  <Application>Microsoft Office PowerPoint</Application>
  <PresentationFormat>On-screen Show (4:3)</PresentationFormat>
  <Paragraphs>322</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Courier New</vt:lpstr>
      <vt:lpstr>Office Theme</vt:lpstr>
      <vt:lpstr>CPD7 Accessibility in Teaching and Learning (EDI) </vt:lpstr>
      <vt:lpstr>Learning outcomes</vt:lpstr>
      <vt:lpstr>Content</vt:lpstr>
      <vt:lpstr>Core Value </vt:lpstr>
      <vt:lpstr>Legal requirements</vt:lpstr>
      <vt:lpstr>Groups of students needing support</vt:lpstr>
      <vt:lpstr>Collaborative work</vt:lpstr>
      <vt:lpstr>Student Profile </vt:lpstr>
      <vt:lpstr>Education Design Principles</vt:lpstr>
      <vt:lpstr>Inclusive Learning</vt:lpstr>
      <vt:lpstr>Empathy, clarity and communication</vt:lpstr>
      <vt:lpstr>Make it yours</vt:lpstr>
      <vt:lpstr>Planning teaching sessions</vt:lpstr>
      <vt:lpstr>Learning materials</vt:lpstr>
      <vt:lpstr>Teaching</vt:lpstr>
      <vt:lpstr>Assessment</vt:lpstr>
      <vt:lpstr>Accessibility checkers</vt:lpstr>
      <vt:lpstr>Summary</vt:lpstr>
      <vt:lpstr>Just One Thing</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Lorna Lewis</cp:lastModifiedBy>
  <cp:revision>3</cp:revision>
  <dcterms:modified xsi:type="dcterms:W3CDTF">2025-01-27T10:01:32Z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0x01010024CCDB5FF491D143B9855EA991689B6A</vt:lpwstr>
  </property>
  <property fmtid="{D5CDD505-2E9C-101B-9397-08002B2CF9AE}" pid="3" name="MediaServiceImageTags">
    <vt:lpwstr/>
  </property>
  <property fmtid="{D5CDD505-2E9C-101B-9397-08002B2CF9AE}" pid="4" name="MSIP_Label_43c9f532-f68c-4710-a80c-2dea02e48496_Enabled">
    <vt:lpwstr>true</vt:lpwstr>
  </property>
  <property fmtid="{D5CDD505-2E9C-101B-9397-08002B2CF9AE}" pid="5" name="MSIP_Label_43c9f532-f68c-4710-a80c-2dea02e48496_SetDate">
    <vt:lpwstr>2025-01-24T16:36:28Z</vt:lpwstr>
  </property>
  <property fmtid="{D5CDD505-2E9C-101B-9397-08002B2CF9AE}" pid="6" name="MSIP_Label_43c9f532-f68c-4710-a80c-2dea02e48496_Method">
    <vt:lpwstr>Standard</vt:lpwstr>
  </property>
  <property fmtid="{D5CDD505-2E9C-101B-9397-08002B2CF9AE}" pid="7" name="MSIP_Label_43c9f532-f68c-4710-a80c-2dea02e48496_Name">
    <vt:lpwstr>Restricted Label</vt:lpwstr>
  </property>
  <property fmtid="{D5CDD505-2E9C-101B-9397-08002B2CF9AE}" pid="8" name="MSIP_Label_43c9f532-f68c-4710-a80c-2dea02e48496_SiteId">
    <vt:lpwstr>23706653-cd57-4504-9a59-0960251db4b0</vt:lpwstr>
  </property>
  <property fmtid="{D5CDD505-2E9C-101B-9397-08002B2CF9AE}" pid="9" name="MSIP_Label_43c9f532-f68c-4710-a80c-2dea02e48496_ActionId">
    <vt:lpwstr>94e96a69-6c58-40b6-a29d-db8fe837175d</vt:lpwstr>
  </property>
  <property fmtid="{D5CDD505-2E9C-101B-9397-08002B2CF9AE}" pid="10" name="MSIP_Label_43c9f532-f68c-4710-a80c-2dea02e48496_ContentBits">
    <vt:lpwstr>0</vt:lpwstr>
  </property>
</Properties>
</file>